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41"/>
  </p:notesMasterIdLst>
  <p:sldIdLst>
    <p:sldId id="308" r:id="rId5"/>
    <p:sldId id="833" r:id="rId6"/>
    <p:sldId id="967" r:id="rId7"/>
    <p:sldId id="968" r:id="rId8"/>
    <p:sldId id="969" r:id="rId9"/>
    <p:sldId id="970" r:id="rId10"/>
    <p:sldId id="971" r:id="rId11"/>
    <p:sldId id="972" r:id="rId12"/>
    <p:sldId id="973" r:id="rId13"/>
    <p:sldId id="974" r:id="rId14"/>
    <p:sldId id="975" r:id="rId15"/>
    <p:sldId id="976" r:id="rId16"/>
    <p:sldId id="979" r:id="rId17"/>
    <p:sldId id="977" r:id="rId18"/>
    <p:sldId id="978" r:id="rId19"/>
    <p:sldId id="980" r:id="rId20"/>
    <p:sldId id="981" r:id="rId21"/>
    <p:sldId id="982" r:id="rId22"/>
    <p:sldId id="983" r:id="rId23"/>
    <p:sldId id="986" r:id="rId24"/>
    <p:sldId id="984" r:id="rId25"/>
    <p:sldId id="987" r:id="rId26"/>
    <p:sldId id="988" r:id="rId27"/>
    <p:sldId id="989" r:id="rId28"/>
    <p:sldId id="990" r:id="rId29"/>
    <p:sldId id="991" r:id="rId30"/>
    <p:sldId id="992" r:id="rId31"/>
    <p:sldId id="1003" r:id="rId32"/>
    <p:sldId id="993" r:id="rId33"/>
    <p:sldId id="1002" r:id="rId34"/>
    <p:sldId id="996" r:id="rId35"/>
    <p:sldId id="998" r:id="rId36"/>
    <p:sldId id="999" r:id="rId37"/>
    <p:sldId id="1000" r:id="rId38"/>
    <p:sldId id="1001" r:id="rId39"/>
    <p:sldId id="84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B5405D-D8B2-49EA-6909-6B4E62B5F8A9}" name="Ashley Hall" initials="AH" userId="S::Ashley.Hall@heart.org::2a66d3b0-1297-473c-987b-4bc851ac6b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9B1D"/>
    <a:srgbClr val="F0DB0E"/>
    <a:srgbClr val="F47320"/>
    <a:srgbClr val="82D472"/>
    <a:srgbClr val="CF2429"/>
    <a:srgbClr val="CE242B"/>
    <a:srgbClr val="2F5597"/>
    <a:srgbClr val="F53DF1"/>
    <a:srgbClr val="AC1A1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26" autoAdjust="0"/>
    <p:restoredTop sz="93765" autoAdjust="0"/>
  </p:normalViewPr>
  <p:slideViewPr>
    <p:cSldViewPr snapToGrid="0">
      <p:cViewPr varScale="1">
        <p:scale>
          <a:sx n="114" d="100"/>
          <a:sy n="114" d="100"/>
        </p:scale>
        <p:origin x="384" y="10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DCD40C-B94C-5946-9E2C-014BC326FE0B}"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n-US"/>
        </a:p>
      </dgm:t>
    </dgm:pt>
    <dgm:pt modelId="{05CF1B1B-04EC-1641-A52F-C320CD654EA5}">
      <dgm:prSet phldrT="[Text]"/>
      <dgm:spPr/>
      <dgm:t>
        <a:bodyPr/>
        <a:lstStyle/>
        <a:p>
          <a:r>
            <a:rPr lang="en-US" dirty="0">
              <a:latin typeface="Lub Dub Bold" panose="020B0803030403020204" pitchFamily="34" charset="0"/>
              <a:cs typeface="Arial" panose="020B0604020202020204" pitchFamily="34" charset="0"/>
            </a:rPr>
            <a:t>Functionally limiting claudication</a:t>
          </a:r>
        </a:p>
      </dgm:t>
    </dgm:pt>
    <dgm:pt modelId="{1F1E371D-5FB5-0048-A727-7AF59A9DA1F9}" type="parTrans" cxnId="{00EEF86D-2048-8141-BD7D-9D07C73EC01F}">
      <dgm:prSet/>
      <dgm:spPr/>
      <dgm:t>
        <a:bodyPr/>
        <a:lstStyle/>
        <a:p>
          <a:endParaRPr lang="en-US">
            <a:latin typeface="Lub Dub Bold" panose="020B0803030403020204" pitchFamily="34" charset="0"/>
          </a:endParaRPr>
        </a:p>
      </dgm:t>
    </dgm:pt>
    <dgm:pt modelId="{FE6BF8B2-B65D-8249-BFDD-4664EEC6F4F9}" type="sibTrans" cxnId="{00EEF86D-2048-8141-BD7D-9D07C73EC01F}">
      <dgm:prSet/>
      <dgm:spPr/>
      <dgm:t>
        <a:bodyPr/>
        <a:lstStyle/>
        <a:p>
          <a:endParaRPr lang="en-US">
            <a:latin typeface="Lub Dub Bold" panose="020B0803030403020204" pitchFamily="34" charset="0"/>
          </a:endParaRPr>
        </a:p>
      </dgm:t>
    </dgm:pt>
    <dgm:pt modelId="{56767EFC-7F86-0643-AAB3-00466718BC47}">
      <dgm:prSet phldrT="[Text]"/>
      <dgm:spPr/>
      <dgm:t>
        <a:bodyPr/>
        <a:lstStyle/>
        <a:p>
          <a:r>
            <a:rPr lang="en-US" dirty="0">
              <a:latin typeface="Lub Dub Bold" panose="020B0803030403020204" pitchFamily="34" charset="0"/>
              <a:cs typeface="Arial" panose="020B0604020202020204" pitchFamily="34" charset="0"/>
            </a:rPr>
            <a:t>Significant </a:t>
          </a:r>
          <a:br>
            <a:rPr lang="en-US" dirty="0">
              <a:latin typeface="Lub Dub Bold" panose="020B0803030403020204" pitchFamily="34" charset="0"/>
              <a:cs typeface="Arial" panose="020B0604020202020204" pitchFamily="34" charset="0"/>
            </a:rPr>
          </a:br>
          <a:r>
            <a:rPr lang="en-US" dirty="0">
              <a:latin typeface="Lub Dub Bold" panose="020B0803030403020204" pitchFamily="34" charset="0"/>
              <a:cs typeface="Arial" panose="020B0604020202020204" pitchFamily="34" charset="0"/>
            </a:rPr>
            <a:t>femoropopliteal </a:t>
          </a:r>
          <a:br>
            <a:rPr lang="en-US" dirty="0">
              <a:latin typeface="Lub Dub Bold" panose="020B0803030403020204" pitchFamily="34" charset="0"/>
              <a:cs typeface="Arial" panose="020B0604020202020204" pitchFamily="34" charset="0"/>
            </a:rPr>
          </a:br>
          <a:r>
            <a:rPr lang="en-US" dirty="0">
              <a:latin typeface="Lub Dub Bold" panose="020B0803030403020204" pitchFamily="34" charset="0"/>
              <a:cs typeface="Arial" panose="020B0604020202020204" pitchFamily="34" charset="0"/>
            </a:rPr>
            <a:t>disease</a:t>
          </a:r>
        </a:p>
      </dgm:t>
    </dgm:pt>
    <dgm:pt modelId="{9784BD01-47DE-544D-9396-B3C68802466D}" type="parTrans" cxnId="{72ACFF3D-C831-7343-A42E-DB6C65E04641}">
      <dgm:prSet/>
      <dgm:spPr/>
      <dgm:t>
        <a:bodyPr/>
        <a:lstStyle/>
        <a:p>
          <a:endParaRPr lang="en-US">
            <a:latin typeface="Lub Dub Bold" panose="020B0803030403020204" pitchFamily="34" charset="0"/>
          </a:endParaRPr>
        </a:p>
      </dgm:t>
    </dgm:pt>
    <dgm:pt modelId="{C4A59211-39B2-1D4F-9696-357B4D0966FA}" type="sibTrans" cxnId="{72ACFF3D-C831-7343-A42E-DB6C65E04641}">
      <dgm:prSet/>
      <dgm:spPr>
        <a:solidFill>
          <a:schemeClr val="tx1"/>
        </a:solidFill>
        <a:ln>
          <a:noFill/>
        </a:ln>
      </dgm:spPr>
      <dgm:t>
        <a:bodyPr/>
        <a:lstStyle/>
        <a:p>
          <a:endParaRPr lang="en-US">
            <a:latin typeface="Lub Dub Bold" panose="020B0803030403020204" pitchFamily="34" charset="0"/>
          </a:endParaRPr>
        </a:p>
      </dgm:t>
    </dgm:pt>
    <dgm:pt modelId="{F0EFB170-7AD5-D247-A11E-1219FC7D758F}">
      <dgm:prSet phldrT="[Text]"/>
      <dgm:spPr/>
      <dgm:t>
        <a:bodyPr/>
        <a:lstStyle/>
        <a:p>
          <a:pPr algn="l"/>
          <a:r>
            <a:rPr lang="en-US" dirty="0">
              <a:latin typeface="Lub Dub Bold" panose="020B0803030403020204" pitchFamily="34" charset="0"/>
              <a:cs typeface="Arial" panose="020B0604020202020204" pitchFamily="34" charset="0"/>
            </a:rPr>
            <a:t>Surgical </a:t>
          </a:r>
          <a:br>
            <a:rPr lang="en-US" dirty="0">
              <a:latin typeface="Lub Dub Bold" panose="020B0803030403020204" pitchFamily="34" charset="0"/>
              <a:cs typeface="Arial" panose="020B0604020202020204" pitchFamily="34" charset="0"/>
            </a:rPr>
          </a:br>
          <a:r>
            <a:rPr lang="en-US" dirty="0">
              <a:latin typeface="Lub Dub Bold" panose="020B0803030403020204" pitchFamily="34" charset="0"/>
              <a:cs typeface="Arial" panose="020B0604020202020204" pitchFamily="34" charset="0"/>
            </a:rPr>
            <a:t>revascularization </a:t>
          </a:r>
          <a:br>
            <a:rPr lang="en-US" dirty="0">
              <a:latin typeface="Lub Dub Bold" panose="020B0803030403020204" pitchFamily="34" charset="0"/>
              <a:cs typeface="Arial" panose="020B0604020202020204" pitchFamily="34" charset="0"/>
            </a:rPr>
          </a:br>
          <a:r>
            <a:rPr lang="en-US" dirty="0">
              <a:latin typeface="Lub Dub Bold" panose="020B0803030403020204" pitchFamily="34" charset="0"/>
              <a:cs typeface="Arial" panose="020B0604020202020204" pitchFamily="34" charset="0"/>
            </a:rPr>
            <a:t>planned</a:t>
          </a:r>
        </a:p>
      </dgm:t>
    </dgm:pt>
    <dgm:pt modelId="{7DDD72AD-2D5F-B948-AE90-DE778F8388F2}" type="parTrans" cxnId="{CE955C09-C6FD-2140-8E07-915BDF850E36}">
      <dgm:prSet/>
      <dgm:spPr/>
      <dgm:t>
        <a:bodyPr/>
        <a:lstStyle/>
        <a:p>
          <a:endParaRPr lang="en-US">
            <a:latin typeface="Lub Dub Bold" panose="020B0803030403020204" pitchFamily="34" charset="0"/>
          </a:endParaRPr>
        </a:p>
      </dgm:t>
    </dgm:pt>
    <dgm:pt modelId="{2EF7956A-2E72-BA4A-BBE9-E343BF7A371B}" type="sibTrans" cxnId="{CE955C09-C6FD-2140-8E07-915BDF850E36}">
      <dgm:prSet/>
      <dgm:spPr>
        <a:solidFill>
          <a:schemeClr val="tx1"/>
        </a:solidFill>
        <a:ln>
          <a:noFill/>
        </a:ln>
      </dgm:spPr>
      <dgm:t>
        <a:bodyPr/>
        <a:lstStyle/>
        <a:p>
          <a:endParaRPr lang="en-US">
            <a:latin typeface="Lub Dub Bold" panose="020B0803030403020204" pitchFamily="34" charset="0"/>
          </a:endParaRPr>
        </a:p>
      </dgm:t>
    </dgm:pt>
    <dgm:pt modelId="{5A1EEB05-1444-5440-A196-9FC5EC5AD5D0}">
      <dgm:prSet phldrT="[Text]"/>
      <dgm:spPr>
        <a:solidFill>
          <a:srgbClr val="82D472"/>
        </a:solidFill>
      </dgm:spPr>
      <dgm:t>
        <a:bodyPr/>
        <a:lstStyle/>
        <a:p>
          <a:r>
            <a:rPr lang="en-US" dirty="0">
              <a:latin typeface="Lub Dub Bold" panose="020B0803030403020204" pitchFamily="34" charset="0"/>
              <a:cs typeface="Arial" panose="020B0604020202020204" pitchFamily="34" charset="0"/>
            </a:rPr>
            <a:t>Autogenous vein preferred to prosthetic graft material (Class 1)</a:t>
          </a:r>
        </a:p>
      </dgm:t>
    </dgm:pt>
    <dgm:pt modelId="{141D1337-3152-614C-B396-0192F2EFCBD2}" type="sibTrans" cxnId="{C59043F6-790A-6746-A611-4B63E23A6158}">
      <dgm:prSet/>
      <dgm:spPr/>
      <dgm:t>
        <a:bodyPr/>
        <a:lstStyle/>
        <a:p>
          <a:endParaRPr lang="en-US">
            <a:latin typeface="Lub Dub Bold" panose="020B0803030403020204" pitchFamily="34" charset="0"/>
          </a:endParaRPr>
        </a:p>
      </dgm:t>
    </dgm:pt>
    <dgm:pt modelId="{80D94AB1-9EA8-FC46-B76A-728D9568BEDD}" type="parTrans" cxnId="{C59043F6-790A-6746-A611-4B63E23A6158}">
      <dgm:prSet/>
      <dgm:spPr/>
      <dgm:t>
        <a:bodyPr/>
        <a:lstStyle/>
        <a:p>
          <a:endParaRPr lang="en-US">
            <a:latin typeface="Lub Dub Bold" panose="020B0803030403020204" pitchFamily="34" charset="0"/>
          </a:endParaRPr>
        </a:p>
      </dgm:t>
    </dgm:pt>
    <dgm:pt modelId="{1139895B-7146-EA44-97CC-9EBD14CC1A25}" type="pres">
      <dgm:prSet presAssocID="{75DCD40C-B94C-5946-9E2C-014BC326FE0B}" presName="Name0" presStyleCnt="0">
        <dgm:presLayoutVars>
          <dgm:chMax val="7"/>
          <dgm:chPref val="5"/>
        </dgm:presLayoutVars>
      </dgm:prSet>
      <dgm:spPr/>
    </dgm:pt>
    <dgm:pt modelId="{5988CEEF-317D-8C44-A822-E5FD347397FE}" type="pres">
      <dgm:prSet presAssocID="{75DCD40C-B94C-5946-9E2C-014BC326FE0B}" presName="arrowNode" presStyleLbl="node1" presStyleIdx="0" presStyleCnt="1" custScaleX="80875" custScaleY="79829"/>
      <dgm:spPr>
        <a:solidFill>
          <a:schemeClr val="bg1">
            <a:lumMod val="75000"/>
          </a:schemeClr>
        </a:solidFill>
      </dgm:spPr>
    </dgm:pt>
    <dgm:pt modelId="{DEF3F2B9-2A30-004E-A7F1-E2837BCC9B98}" type="pres">
      <dgm:prSet presAssocID="{05CF1B1B-04EC-1641-A52F-C320CD654EA5}" presName="txNode1" presStyleLbl="revTx" presStyleIdx="0" presStyleCnt="4" custLinFactNeighborX="-7554" custLinFactNeighborY="49466">
        <dgm:presLayoutVars>
          <dgm:bulletEnabled val="1"/>
        </dgm:presLayoutVars>
      </dgm:prSet>
      <dgm:spPr/>
    </dgm:pt>
    <dgm:pt modelId="{646CA75B-E6E0-3548-9B12-64FFC5198875}" type="pres">
      <dgm:prSet presAssocID="{56767EFC-7F86-0643-AAB3-00466718BC47}" presName="txNode2" presStyleLbl="revTx" presStyleIdx="1" presStyleCnt="4" custScaleX="117466" custLinFactNeighborX="-3654" custLinFactNeighborY="-13239">
        <dgm:presLayoutVars>
          <dgm:bulletEnabled val="1"/>
        </dgm:presLayoutVars>
      </dgm:prSet>
      <dgm:spPr/>
    </dgm:pt>
    <dgm:pt modelId="{14FE7D90-7459-404A-AB63-5107009D488E}" type="pres">
      <dgm:prSet presAssocID="{C4A59211-39B2-1D4F-9696-357B4D0966FA}" presName="dotNode2" presStyleCnt="0"/>
      <dgm:spPr/>
    </dgm:pt>
    <dgm:pt modelId="{95408410-211B-0345-9B6E-4F6C2654658B}" type="pres">
      <dgm:prSet presAssocID="{C4A59211-39B2-1D4F-9696-357B4D0966FA}" presName="dotRepeatNode" presStyleLbl="fgShp" presStyleIdx="0" presStyleCnt="2" custLinFactY="4391" custLinFactNeighborX="-34797" custLinFactNeighborY="100000"/>
      <dgm:spPr/>
    </dgm:pt>
    <dgm:pt modelId="{A1E9EAA5-F93E-5D4E-B1F9-6ABBBAA4345E}" type="pres">
      <dgm:prSet presAssocID="{F0EFB170-7AD5-D247-A11E-1219FC7D758F}" presName="txNode3" presStyleLbl="revTx" presStyleIdx="2" presStyleCnt="4" custScaleX="81664" custLinFactX="11905" custLinFactNeighborX="100000" custLinFactNeighborY="-10251">
        <dgm:presLayoutVars>
          <dgm:bulletEnabled val="1"/>
        </dgm:presLayoutVars>
      </dgm:prSet>
      <dgm:spPr/>
    </dgm:pt>
    <dgm:pt modelId="{B1D69226-2D80-0C48-9C10-F0A2CB4B07E4}" type="pres">
      <dgm:prSet presAssocID="{2EF7956A-2E72-BA4A-BBE9-E343BF7A371B}" presName="dotNode3" presStyleCnt="0"/>
      <dgm:spPr/>
    </dgm:pt>
    <dgm:pt modelId="{D60B4958-5BB2-8046-83AE-5801EAD46C68}" type="pres">
      <dgm:prSet presAssocID="{2EF7956A-2E72-BA4A-BBE9-E343BF7A371B}" presName="dotRepeatNode" presStyleLbl="fgShp" presStyleIdx="1" presStyleCnt="2" custLinFactX="-4391" custLinFactNeighborX="-100000"/>
      <dgm:spPr/>
    </dgm:pt>
    <dgm:pt modelId="{F51AF8BB-83CF-0E4A-9CDE-3CA26A017891}" type="pres">
      <dgm:prSet presAssocID="{5A1EEB05-1444-5440-A196-9FC5EC5AD5D0}" presName="txNode4" presStyleLbl="revTx" presStyleIdx="3" presStyleCnt="4" custScaleX="146506" custScaleY="74138" custLinFactNeighborY="-30021">
        <dgm:presLayoutVars>
          <dgm:bulletEnabled val="1"/>
        </dgm:presLayoutVars>
      </dgm:prSet>
      <dgm:spPr/>
    </dgm:pt>
  </dgm:ptLst>
  <dgm:cxnLst>
    <dgm:cxn modelId="{CE955C09-C6FD-2140-8E07-915BDF850E36}" srcId="{75DCD40C-B94C-5946-9E2C-014BC326FE0B}" destId="{F0EFB170-7AD5-D247-A11E-1219FC7D758F}" srcOrd="2" destOrd="0" parTransId="{7DDD72AD-2D5F-B948-AE90-DE778F8388F2}" sibTransId="{2EF7956A-2E72-BA4A-BBE9-E343BF7A371B}"/>
    <dgm:cxn modelId="{8C7E3929-C6E3-4853-9257-2E09B4849BB4}" type="presOf" srcId="{C4A59211-39B2-1D4F-9696-357B4D0966FA}" destId="{95408410-211B-0345-9B6E-4F6C2654658B}" srcOrd="0" destOrd="0" presId="urn:microsoft.com/office/officeart/2009/3/layout/DescendingProcess"/>
    <dgm:cxn modelId="{53A00B31-52F0-4489-9A6F-CB62F1B896AD}" type="presOf" srcId="{2EF7956A-2E72-BA4A-BBE9-E343BF7A371B}" destId="{D60B4958-5BB2-8046-83AE-5801EAD46C68}" srcOrd="0" destOrd="0" presId="urn:microsoft.com/office/officeart/2009/3/layout/DescendingProcess"/>
    <dgm:cxn modelId="{72ACFF3D-C831-7343-A42E-DB6C65E04641}" srcId="{75DCD40C-B94C-5946-9E2C-014BC326FE0B}" destId="{56767EFC-7F86-0643-AAB3-00466718BC47}" srcOrd="1" destOrd="0" parTransId="{9784BD01-47DE-544D-9396-B3C68802466D}" sibTransId="{C4A59211-39B2-1D4F-9696-357B4D0966FA}"/>
    <dgm:cxn modelId="{6E205D60-DC65-4175-902C-B0924AB38CA0}" type="presOf" srcId="{F0EFB170-7AD5-D247-A11E-1219FC7D758F}" destId="{A1E9EAA5-F93E-5D4E-B1F9-6ABBBAA4345E}" srcOrd="0" destOrd="0" presId="urn:microsoft.com/office/officeart/2009/3/layout/DescendingProcess"/>
    <dgm:cxn modelId="{00EEF86D-2048-8141-BD7D-9D07C73EC01F}" srcId="{75DCD40C-B94C-5946-9E2C-014BC326FE0B}" destId="{05CF1B1B-04EC-1641-A52F-C320CD654EA5}" srcOrd="0" destOrd="0" parTransId="{1F1E371D-5FB5-0048-A727-7AF59A9DA1F9}" sibTransId="{FE6BF8B2-B65D-8249-BFDD-4664EEC6F4F9}"/>
    <dgm:cxn modelId="{26BC7059-E4DA-448D-BC0D-143D7DC47BE5}" type="presOf" srcId="{75DCD40C-B94C-5946-9E2C-014BC326FE0B}" destId="{1139895B-7146-EA44-97CC-9EBD14CC1A25}" srcOrd="0" destOrd="0" presId="urn:microsoft.com/office/officeart/2009/3/layout/DescendingProcess"/>
    <dgm:cxn modelId="{420C6FB2-1FD9-424A-A389-1D637E0A0C86}" type="presOf" srcId="{5A1EEB05-1444-5440-A196-9FC5EC5AD5D0}" destId="{F51AF8BB-83CF-0E4A-9CDE-3CA26A017891}" srcOrd="0" destOrd="0" presId="urn:microsoft.com/office/officeart/2009/3/layout/DescendingProcess"/>
    <dgm:cxn modelId="{B4C954CA-290E-42BD-9CDD-7EE71CE97624}" type="presOf" srcId="{05CF1B1B-04EC-1641-A52F-C320CD654EA5}" destId="{DEF3F2B9-2A30-004E-A7F1-E2837BCC9B98}" srcOrd="0" destOrd="0" presId="urn:microsoft.com/office/officeart/2009/3/layout/DescendingProcess"/>
    <dgm:cxn modelId="{489DE7E2-1940-4188-83E2-5E370962E85F}" type="presOf" srcId="{56767EFC-7F86-0643-AAB3-00466718BC47}" destId="{646CA75B-E6E0-3548-9B12-64FFC5198875}" srcOrd="0" destOrd="0" presId="urn:microsoft.com/office/officeart/2009/3/layout/DescendingProcess"/>
    <dgm:cxn modelId="{C59043F6-790A-6746-A611-4B63E23A6158}" srcId="{75DCD40C-B94C-5946-9E2C-014BC326FE0B}" destId="{5A1EEB05-1444-5440-A196-9FC5EC5AD5D0}" srcOrd="3" destOrd="0" parTransId="{80D94AB1-9EA8-FC46-B76A-728D9568BEDD}" sibTransId="{141D1337-3152-614C-B396-0192F2EFCBD2}"/>
    <dgm:cxn modelId="{062DD85B-0ED3-46AB-869E-7207A01824BA}" type="presParOf" srcId="{1139895B-7146-EA44-97CC-9EBD14CC1A25}" destId="{5988CEEF-317D-8C44-A822-E5FD347397FE}" srcOrd="0" destOrd="0" presId="urn:microsoft.com/office/officeart/2009/3/layout/DescendingProcess"/>
    <dgm:cxn modelId="{8979EE76-A424-48A6-B072-3866580C1744}" type="presParOf" srcId="{1139895B-7146-EA44-97CC-9EBD14CC1A25}" destId="{DEF3F2B9-2A30-004E-A7F1-E2837BCC9B98}" srcOrd="1" destOrd="0" presId="urn:microsoft.com/office/officeart/2009/3/layout/DescendingProcess"/>
    <dgm:cxn modelId="{40FEB588-0B69-4F1B-B7FD-3EF6DC02BD21}" type="presParOf" srcId="{1139895B-7146-EA44-97CC-9EBD14CC1A25}" destId="{646CA75B-E6E0-3548-9B12-64FFC5198875}" srcOrd="2" destOrd="0" presId="urn:microsoft.com/office/officeart/2009/3/layout/DescendingProcess"/>
    <dgm:cxn modelId="{520DD42A-14BE-41E0-A002-609F1D1B974E}" type="presParOf" srcId="{1139895B-7146-EA44-97CC-9EBD14CC1A25}" destId="{14FE7D90-7459-404A-AB63-5107009D488E}" srcOrd="3" destOrd="0" presId="urn:microsoft.com/office/officeart/2009/3/layout/DescendingProcess"/>
    <dgm:cxn modelId="{7BA8E312-5407-4378-921A-BBFB4FAEBDA7}" type="presParOf" srcId="{14FE7D90-7459-404A-AB63-5107009D488E}" destId="{95408410-211B-0345-9B6E-4F6C2654658B}" srcOrd="0" destOrd="0" presId="urn:microsoft.com/office/officeart/2009/3/layout/DescendingProcess"/>
    <dgm:cxn modelId="{28519582-E91E-40FD-8D1B-1D9B9D3FBE50}" type="presParOf" srcId="{1139895B-7146-EA44-97CC-9EBD14CC1A25}" destId="{A1E9EAA5-F93E-5D4E-B1F9-6ABBBAA4345E}" srcOrd="4" destOrd="0" presId="urn:microsoft.com/office/officeart/2009/3/layout/DescendingProcess"/>
    <dgm:cxn modelId="{BECF459B-7D0F-4C4D-A394-056F2EC9BA63}" type="presParOf" srcId="{1139895B-7146-EA44-97CC-9EBD14CC1A25}" destId="{B1D69226-2D80-0C48-9C10-F0A2CB4B07E4}" srcOrd="5" destOrd="0" presId="urn:microsoft.com/office/officeart/2009/3/layout/DescendingProcess"/>
    <dgm:cxn modelId="{5429AA73-43E5-4E1B-B621-69D460D91D43}" type="presParOf" srcId="{B1D69226-2D80-0C48-9C10-F0A2CB4B07E4}" destId="{D60B4958-5BB2-8046-83AE-5801EAD46C68}" srcOrd="0" destOrd="0" presId="urn:microsoft.com/office/officeart/2009/3/layout/DescendingProcess"/>
    <dgm:cxn modelId="{6A57A093-C77C-4C9A-88F5-BDA60EB94700}" type="presParOf" srcId="{1139895B-7146-EA44-97CC-9EBD14CC1A25}" destId="{F51AF8BB-83CF-0E4A-9CDE-3CA26A017891}" srcOrd="6"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8CEEF-317D-8C44-A822-E5FD347397FE}">
      <dsp:nvSpPr>
        <dsp:cNvPr id="0" name=""/>
        <dsp:cNvSpPr/>
      </dsp:nvSpPr>
      <dsp:spPr>
        <a:xfrm rot="4396374">
          <a:off x="769785" y="1260844"/>
          <a:ext cx="3263417" cy="2332811"/>
        </a:xfrm>
        <a:prstGeom prst="swooshArrow">
          <a:avLst>
            <a:gd name="adj1" fmla="val 16310"/>
            <a:gd name="adj2" fmla="val 31370"/>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408410-211B-0345-9B6E-4F6C2654658B}">
      <dsp:nvSpPr>
        <dsp:cNvPr id="0" name=""/>
        <dsp:cNvSpPr/>
      </dsp:nvSpPr>
      <dsp:spPr>
        <a:xfrm>
          <a:off x="2025829" y="1605192"/>
          <a:ext cx="103682" cy="103682"/>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60B4958-5BB2-8046-83AE-5801EAD46C68}">
      <dsp:nvSpPr>
        <dsp:cNvPr id="0" name=""/>
        <dsp:cNvSpPr/>
      </dsp:nvSpPr>
      <dsp:spPr>
        <a:xfrm>
          <a:off x="2856665" y="2377310"/>
          <a:ext cx="103682" cy="103682"/>
        </a:xfrm>
        <a:prstGeom prst="ellipse">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EF3F2B9-2A30-004E-A7F1-E2837BCC9B98}">
      <dsp:nvSpPr>
        <dsp:cNvPr id="0" name=""/>
        <dsp:cNvSpPr/>
      </dsp:nvSpPr>
      <dsp:spPr>
        <a:xfrm>
          <a:off x="0" y="425625"/>
          <a:ext cx="1935731" cy="760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en-US" sz="1600" kern="1200" dirty="0">
              <a:latin typeface="Lub Dub Bold" panose="020B0803030403020204" pitchFamily="34" charset="0"/>
              <a:cs typeface="Arial" panose="020B0604020202020204" pitchFamily="34" charset="0"/>
            </a:rPr>
            <a:t>Functionally limiting claudication</a:t>
          </a:r>
        </a:p>
      </dsp:txBody>
      <dsp:txXfrm>
        <a:off x="0" y="425625"/>
        <a:ext cx="1935731" cy="760975"/>
      </dsp:txXfrm>
    </dsp:sp>
    <dsp:sp modelId="{646CA75B-E6E0-3548-9B12-64FFC5198875}">
      <dsp:nvSpPr>
        <dsp:cNvPr id="0" name=""/>
        <dsp:cNvSpPr/>
      </dsp:nvSpPr>
      <dsp:spPr>
        <a:xfrm>
          <a:off x="2306414" y="1067565"/>
          <a:ext cx="3134193" cy="760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Lub Dub Bold" panose="020B0803030403020204" pitchFamily="34" charset="0"/>
              <a:cs typeface="Arial" panose="020B0604020202020204" pitchFamily="34" charset="0"/>
            </a:rPr>
            <a:t>Significant </a:t>
          </a:r>
          <a:br>
            <a:rPr lang="en-US" sz="1600" kern="1200" dirty="0">
              <a:latin typeface="Lub Dub Bold" panose="020B0803030403020204" pitchFamily="34" charset="0"/>
              <a:cs typeface="Arial" panose="020B0604020202020204" pitchFamily="34" charset="0"/>
            </a:rPr>
          </a:br>
          <a:r>
            <a:rPr lang="en-US" sz="1600" kern="1200" dirty="0">
              <a:latin typeface="Lub Dub Bold" panose="020B0803030403020204" pitchFamily="34" charset="0"/>
              <a:cs typeface="Arial" panose="020B0604020202020204" pitchFamily="34" charset="0"/>
            </a:rPr>
            <a:t>femoropopliteal </a:t>
          </a:r>
          <a:br>
            <a:rPr lang="en-US" sz="1600" kern="1200" dirty="0">
              <a:latin typeface="Lub Dub Bold" panose="020B0803030403020204" pitchFamily="34" charset="0"/>
              <a:cs typeface="Arial" panose="020B0604020202020204" pitchFamily="34" charset="0"/>
            </a:rPr>
          </a:br>
          <a:r>
            <a:rPr lang="en-US" sz="1600" kern="1200" dirty="0">
              <a:latin typeface="Lub Dub Bold" panose="020B0803030403020204" pitchFamily="34" charset="0"/>
              <a:cs typeface="Arial" panose="020B0604020202020204" pitchFamily="34" charset="0"/>
            </a:rPr>
            <a:t>disease</a:t>
          </a:r>
        </a:p>
      </dsp:txBody>
      <dsp:txXfrm>
        <a:off x="2306414" y="1067565"/>
        <a:ext cx="3134193" cy="760975"/>
      </dsp:txXfrm>
    </dsp:sp>
    <dsp:sp modelId="{A1E9EAA5-F93E-5D4E-B1F9-6ABBBAA4345E}">
      <dsp:nvSpPr>
        <dsp:cNvPr id="0" name=""/>
        <dsp:cNvSpPr/>
      </dsp:nvSpPr>
      <dsp:spPr>
        <a:xfrm>
          <a:off x="3240476" y="1970656"/>
          <a:ext cx="2136210" cy="760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Lub Dub Bold" panose="020B0803030403020204" pitchFamily="34" charset="0"/>
              <a:cs typeface="Arial" panose="020B0604020202020204" pitchFamily="34" charset="0"/>
            </a:rPr>
            <a:t>Surgical </a:t>
          </a:r>
          <a:br>
            <a:rPr lang="en-US" sz="1600" kern="1200" dirty="0">
              <a:latin typeface="Lub Dub Bold" panose="020B0803030403020204" pitchFamily="34" charset="0"/>
              <a:cs typeface="Arial" panose="020B0604020202020204" pitchFamily="34" charset="0"/>
            </a:rPr>
          </a:br>
          <a:r>
            <a:rPr lang="en-US" sz="1600" kern="1200" dirty="0">
              <a:latin typeface="Lub Dub Bold" panose="020B0803030403020204" pitchFamily="34" charset="0"/>
              <a:cs typeface="Arial" panose="020B0604020202020204" pitchFamily="34" charset="0"/>
            </a:rPr>
            <a:t>revascularization </a:t>
          </a:r>
          <a:br>
            <a:rPr lang="en-US" sz="1600" kern="1200" dirty="0">
              <a:latin typeface="Lub Dub Bold" panose="020B0803030403020204" pitchFamily="34" charset="0"/>
              <a:cs typeface="Arial" panose="020B0604020202020204" pitchFamily="34" charset="0"/>
            </a:rPr>
          </a:br>
          <a:r>
            <a:rPr lang="en-US" sz="1600" kern="1200" dirty="0">
              <a:latin typeface="Lub Dub Bold" panose="020B0803030403020204" pitchFamily="34" charset="0"/>
              <a:cs typeface="Arial" panose="020B0604020202020204" pitchFamily="34" charset="0"/>
            </a:rPr>
            <a:t>planned</a:t>
          </a:r>
        </a:p>
      </dsp:txBody>
      <dsp:txXfrm>
        <a:off x="3240476" y="1970656"/>
        <a:ext cx="2136210" cy="760975"/>
      </dsp:txXfrm>
    </dsp:sp>
    <dsp:sp modelId="{F51AF8BB-83CF-0E4A-9CDE-3CA26A017891}">
      <dsp:nvSpPr>
        <dsp:cNvPr id="0" name=""/>
        <dsp:cNvSpPr/>
      </dsp:nvSpPr>
      <dsp:spPr>
        <a:xfrm>
          <a:off x="2080973" y="3914272"/>
          <a:ext cx="3832382" cy="564172"/>
        </a:xfrm>
        <a:prstGeom prst="rect">
          <a:avLst/>
        </a:prstGeom>
        <a:solidFill>
          <a:srgbClr val="82D472"/>
        </a:solid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en-US" sz="1600" kern="1200" dirty="0">
              <a:latin typeface="Lub Dub Bold" panose="020B0803030403020204" pitchFamily="34" charset="0"/>
              <a:cs typeface="Arial" panose="020B0604020202020204" pitchFamily="34" charset="0"/>
            </a:rPr>
            <a:t>Autogenous vein preferred to prosthetic graft material (Class 1)</a:t>
          </a:r>
        </a:p>
      </dsp:txBody>
      <dsp:txXfrm>
        <a:off x="2080973" y="3914272"/>
        <a:ext cx="3832382" cy="564172"/>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7B0F47-72A7-40CD-97BC-FA664BD8B4EC}" type="datetimeFigureOut">
              <a:rPr lang="en-US" smtClean="0"/>
              <a:t>5/8/2024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631FF5-ADD1-489E-9034-3EA822349562}" type="slidenum">
              <a:rPr lang="en-US" smtClean="0"/>
              <a:t>‹#›</a:t>
            </a:fld>
            <a:endParaRPr lang="en-US"/>
          </a:p>
        </p:txBody>
      </p:sp>
    </p:spTree>
    <p:extLst>
      <p:ext uri="{BB962C8B-B14F-4D97-AF65-F5344CB8AC3E}">
        <p14:creationId xmlns:p14="http://schemas.microsoft.com/office/powerpoint/2010/main" val="18819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3FAFC5-3A27-43A2-9905-E94D9A42FA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04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31FF5-ADD1-489E-9034-3EA822349562}" type="slidenum">
              <a:rPr lang="en-US" smtClean="0"/>
              <a:t>36</a:t>
            </a:fld>
            <a:endParaRPr lang="en-US"/>
          </a:p>
        </p:txBody>
      </p:sp>
    </p:spTree>
    <p:extLst>
      <p:ext uri="{BB962C8B-B14F-4D97-AF65-F5344CB8AC3E}">
        <p14:creationId xmlns:p14="http://schemas.microsoft.com/office/powerpoint/2010/main" val="1103179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FE54C2-D791-9B45-AD53-484F26DBFD7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3FD23563-8619-944E-B06D-E9C75F669EE1}"/>
              </a:ext>
            </a:extLst>
          </p:cNvPr>
          <p:cNvSpPr>
            <a:spLocks noGrp="1"/>
          </p:cNvSpPr>
          <p:nvPr>
            <p:ph type="ctrTitle" hasCustomPrompt="1"/>
          </p:nvPr>
        </p:nvSpPr>
        <p:spPr>
          <a:xfrm>
            <a:off x="2209800" y="1967947"/>
            <a:ext cx="9144000" cy="1909763"/>
          </a:xfrm>
        </p:spPr>
        <p:txBody>
          <a:bodyPr anchor="b"/>
          <a:lstStyle>
            <a:lvl1pPr algn="ctr">
              <a:defRPr sz="54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72455242-CE50-B746-8A9D-3F32FAEFCC59}"/>
              </a:ext>
            </a:extLst>
          </p:cNvPr>
          <p:cNvSpPr>
            <a:spLocks noGrp="1"/>
          </p:cNvSpPr>
          <p:nvPr>
            <p:ph type="subTitle" idx="1"/>
          </p:nvPr>
        </p:nvSpPr>
        <p:spPr>
          <a:xfrm>
            <a:off x="2209800" y="4168569"/>
            <a:ext cx="9144000" cy="602214"/>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596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Background pattern&#10;&#10;Description automatically generated with low confidence">
            <a:extLst>
              <a:ext uri="{FF2B5EF4-FFF2-40B4-BE49-F238E27FC236}">
                <a16:creationId xmlns:a16="http://schemas.microsoft.com/office/drawing/2014/main" id="{AE6F6A19-9DF2-9A4A-8D20-804B137EB2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112412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431B4AF-4EF8-F445-5A0B-14E5FD92CF77}"/>
              </a:ext>
            </a:extLst>
          </p:cNvPr>
          <p:cNvSpPr/>
          <p:nvPr userDrawn="1"/>
        </p:nvSpPr>
        <p:spPr>
          <a:xfrm>
            <a:off x="0" y="0"/>
            <a:ext cx="316831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72" r="1"/>
          <a:stretch/>
        </p:blipFill>
        <p:spPr>
          <a:xfrm>
            <a:off x="96253" y="143"/>
            <a:ext cx="12097418"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838200" y="5525611"/>
            <a:ext cx="10515600" cy="271939"/>
          </a:xfrm>
        </p:spPr>
        <p:txBody>
          <a:bodyPr lIns="0">
            <a:noAutofit/>
          </a:bodyPr>
          <a:lstStyle>
            <a:lvl1pPr>
              <a:buNone/>
              <a:defRPr sz="1200">
                <a:latin typeface="Lub Dub Condensed" panose="020B0506030403020204" pitchFamily="34" charset="0"/>
              </a:defRPr>
            </a:lvl1pPr>
          </a:lstStyle>
          <a:p>
            <a:pPr lvl="0"/>
            <a:r>
              <a:rPr lang="en-US" dirty="0"/>
              <a:t>Click to edit Master text styles</a:t>
            </a:r>
          </a:p>
        </p:txBody>
      </p:sp>
      <p:sp>
        <p:nvSpPr>
          <p:cNvPr id="7" name="TextBox 6">
            <a:extLst>
              <a:ext uri="{FF2B5EF4-FFF2-40B4-BE49-F238E27FC236}">
                <a16:creationId xmlns:a16="http://schemas.microsoft.com/office/drawing/2014/main" id="{9502E9AC-1262-4C1D-9D88-502359AA60A7}"/>
              </a:ext>
            </a:extLst>
          </p:cNvPr>
          <p:cNvSpPr txBox="1"/>
          <p:nvPr userDrawn="1"/>
        </p:nvSpPr>
        <p:spPr>
          <a:xfrm>
            <a:off x="2691546" y="6355866"/>
            <a:ext cx="6808909" cy="230832"/>
          </a:xfrm>
          <a:prstGeom prst="rect">
            <a:avLst/>
          </a:prstGeom>
          <a:noFill/>
        </p:spPr>
        <p:txBody>
          <a:bodyPr wrap="square">
            <a:spAutoFit/>
          </a:bodyPr>
          <a:lstStyle/>
          <a:p>
            <a:pPr algn="ctr">
              <a:buClr>
                <a:srgbClr val="000000"/>
              </a:buClr>
              <a:defRPr/>
            </a:pPr>
            <a:r>
              <a:rPr lang="en-US" sz="900" kern="0" dirty="0" err="1">
                <a:solidFill>
                  <a:schemeClr val="tx1">
                    <a:lumMod val="50000"/>
                    <a:lumOff val="50000"/>
                  </a:schemeClr>
                </a:solidFill>
                <a:latin typeface="Lub Dub Condensed" panose="020B0506030403020204" pitchFamily="34" charset="0"/>
                <a:cs typeface="Arial"/>
              </a:rPr>
              <a:t>Gornik</a:t>
            </a:r>
            <a:r>
              <a:rPr lang="en-US" sz="900" kern="0" dirty="0">
                <a:solidFill>
                  <a:schemeClr val="tx1">
                    <a:lumMod val="50000"/>
                    <a:lumOff val="50000"/>
                  </a:schemeClr>
                </a:solidFill>
                <a:latin typeface="Lub Dub Condensed" panose="020B0506030403020204" pitchFamily="34" charset="0"/>
                <a:cs typeface="Arial"/>
              </a:rPr>
              <a:t>, H. L., et al. (2024). 2024 AHA/ACC Guideline on the Management of Lower Extremity Peripheral Artery Disease. </a:t>
            </a:r>
            <a:r>
              <a:rPr lang="en-US" sz="900" i="1" kern="0" dirty="0">
                <a:solidFill>
                  <a:schemeClr val="tx1">
                    <a:lumMod val="50000"/>
                    <a:lumOff val="50000"/>
                  </a:schemeClr>
                </a:solidFill>
                <a:latin typeface="Lub Dub Condensed" panose="020B0506030403020204" pitchFamily="34" charset="0"/>
                <a:cs typeface="Arial"/>
              </a:rPr>
              <a:t>Circulation</a:t>
            </a:r>
            <a:r>
              <a:rPr lang="en-US" sz="900" kern="0" dirty="0">
                <a:solidFill>
                  <a:schemeClr val="tx1">
                    <a:lumMod val="50000"/>
                    <a:lumOff val="50000"/>
                  </a:schemeClr>
                </a:solidFill>
                <a:latin typeface="Lub Dub Condensed" panose="020B0506030403020204" pitchFamily="34" charset="0"/>
                <a:cs typeface="Arial"/>
              </a:rPr>
              <a:t>.</a:t>
            </a:r>
          </a:p>
        </p:txBody>
      </p:sp>
    </p:spTree>
    <p:extLst>
      <p:ext uri="{BB962C8B-B14F-4D97-AF65-F5344CB8AC3E}">
        <p14:creationId xmlns:p14="http://schemas.microsoft.com/office/powerpoint/2010/main" val="368148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Tree>
    <p:extLst>
      <p:ext uri="{BB962C8B-B14F-4D97-AF65-F5344CB8AC3E}">
        <p14:creationId xmlns:p14="http://schemas.microsoft.com/office/powerpoint/2010/main" val="234330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2D9C-BD8C-4C23-9CD4-A4EC9E1FB85E}"/>
              </a:ext>
            </a:extLst>
          </p:cNvPr>
          <p:cNvSpPr/>
          <p:nvPr userDrawn="1"/>
        </p:nvSpPr>
        <p:spPr>
          <a:xfrm>
            <a:off x="0" y="0"/>
            <a:ext cx="12192000" cy="6858000"/>
          </a:xfrm>
          <a:prstGeom prst="rect">
            <a:avLst/>
          </a:prstGeom>
          <a:solidFill>
            <a:srgbClr val="CF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6">
            <a:extLst>
              <a:ext uri="{FF2B5EF4-FFF2-40B4-BE49-F238E27FC236}">
                <a16:creationId xmlns:a16="http://schemas.microsoft.com/office/drawing/2014/main" id="{22A071F2-9471-4880-A0A3-0F5D034268A0}"/>
              </a:ext>
            </a:extLst>
          </p:cNvPr>
          <p:cNvSpPr>
            <a:spLocks noGrp="1"/>
          </p:cNvSpPr>
          <p:nvPr>
            <p:ph type="sldNum" sz="quarter" idx="12"/>
          </p:nvPr>
        </p:nvSpPr>
        <p:spPr>
          <a:xfrm>
            <a:off x="5904672" y="6355866"/>
            <a:ext cx="382656" cy="233776"/>
          </a:xfrm>
          <a:prstGeom prst="rect">
            <a:avLst/>
          </a:prstGeom>
        </p:spPr>
        <p:txBody>
          <a:bodyPr/>
          <a:lstStyle>
            <a:lvl1pPr algn="ctr">
              <a:defRPr sz="900">
                <a:solidFill>
                  <a:schemeClr val="bg1"/>
                </a:solidFill>
                <a:latin typeface="Lub Dub Medium" panose="020B0603030403020204" pitchFamily="34" charset="0"/>
              </a:defRPr>
            </a:lvl1pPr>
          </a:lstStyle>
          <a:p>
            <a:fld id="{FDAF4333-7328-E84F-9F6D-15A5075E3AB3}" type="slidenum">
              <a:rPr lang="en-US" smtClean="0"/>
              <a:pPr/>
              <a:t>‹#›</a:t>
            </a:fld>
            <a:endParaRPr lang="en-US" dirty="0"/>
          </a:p>
        </p:txBody>
      </p:sp>
    </p:spTree>
    <p:extLst>
      <p:ext uri="{BB962C8B-B14F-4D97-AF65-F5344CB8AC3E}">
        <p14:creationId xmlns:p14="http://schemas.microsoft.com/office/powerpoint/2010/main" val="297043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F6A19-9DF2-9A4A-8D20-804B137EB2C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350" y="143"/>
            <a:ext cx="12179300" cy="6857713"/>
          </a:xfrm>
          <a:prstGeom prst="rect">
            <a:avLst/>
          </a:prstGeom>
        </p:spPr>
      </p:pic>
      <p:sp>
        <p:nvSpPr>
          <p:cNvPr id="2" name="Title 1">
            <a:extLst>
              <a:ext uri="{FF2B5EF4-FFF2-40B4-BE49-F238E27FC236}">
                <a16:creationId xmlns:a16="http://schemas.microsoft.com/office/drawing/2014/main" id="{68C372F6-D2C3-1944-933E-76E4DFF56DE0}"/>
              </a:ext>
            </a:extLst>
          </p:cNvPr>
          <p:cNvSpPr>
            <a:spLocks noGrp="1"/>
          </p:cNvSpPr>
          <p:nvPr>
            <p:ph type="title"/>
          </p:nvPr>
        </p:nvSpPr>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62436D73-AE2C-AB40-B1D4-C781FCC2F913}"/>
              </a:ext>
            </a:extLst>
          </p:cNvPr>
          <p:cNvSpPr>
            <a:spLocks noGrp="1"/>
          </p:cNvSpPr>
          <p:nvPr>
            <p:ph idx="1"/>
          </p:nvPr>
        </p:nvSpPr>
        <p:spPr>
          <a:xfrm>
            <a:off x="838200" y="1357745"/>
            <a:ext cx="10515600" cy="3835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E594532-75D3-4E76-ADA6-C212612B7973}"/>
              </a:ext>
            </a:extLst>
          </p:cNvPr>
          <p:cNvSpPr>
            <a:spLocks noGrp="1"/>
          </p:cNvSpPr>
          <p:nvPr>
            <p:ph type="sldNum" sz="quarter" idx="12"/>
          </p:nvPr>
        </p:nvSpPr>
        <p:spPr>
          <a:xfrm>
            <a:off x="11353800" y="6355866"/>
            <a:ext cx="382656" cy="233776"/>
          </a:xfrm>
          <a:prstGeom prst="rect">
            <a:avLst/>
          </a:prstGeom>
        </p:spPr>
        <p:txBody>
          <a:bodyPr/>
          <a:lstStyle>
            <a:lvl1pPr algn="ctr">
              <a:defRPr sz="900">
                <a:solidFill>
                  <a:schemeClr val="tx1">
                    <a:lumMod val="50000"/>
                    <a:lumOff val="50000"/>
                  </a:schemeClr>
                </a:solidFill>
                <a:latin typeface="Lub Dub Medium" panose="020B0603030403020204" pitchFamily="34" charset="0"/>
              </a:defRPr>
            </a:lvl1pPr>
          </a:lstStyle>
          <a:p>
            <a:fld id="{FDAF4333-7328-E84F-9F6D-15A5075E3AB3}" type="slidenum">
              <a:rPr lang="en-US" smtClean="0"/>
              <a:pPr/>
              <a:t>‹#›</a:t>
            </a:fld>
            <a:endParaRPr lang="en-US" sz="900" dirty="0"/>
          </a:p>
        </p:txBody>
      </p:sp>
      <p:sp>
        <p:nvSpPr>
          <p:cNvPr id="9" name="Text Placeholder 8">
            <a:extLst>
              <a:ext uri="{FF2B5EF4-FFF2-40B4-BE49-F238E27FC236}">
                <a16:creationId xmlns:a16="http://schemas.microsoft.com/office/drawing/2014/main" id="{1B1E6CC9-2A32-4314-BD62-AB78B2787B81}"/>
              </a:ext>
            </a:extLst>
          </p:cNvPr>
          <p:cNvSpPr>
            <a:spLocks noGrp="1"/>
          </p:cNvSpPr>
          <p:nvPr>
            <p:ph type="body" sz="quarter" idx="13"/>
          </p:nvPr>
        </p:nvSpPr>
        <p:spPr>
          <a:xfrm>
            <a:off x="838200" y="5525611"/>
            <a:ext cx="10515600" cy="271939"/>
          </a:xfrm>
        </p:spPr>
        <p:txBody>
          <a:bodyPr lIns="0">
            <a:noAutofit/>
          </a:bodyPr>
          <a:lstStyle>
            <a:lvl1pPr>
              <a:buNone/>
              <a:defRPr sz="1200">
                <a:latin typeface="Lub Dub Condensed" panose="020B0506030403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685258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5D4A77D-62E2-7543-9429-601A081E230B}"/>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350" y="0"/>
            <a:ext cx="12179300" cy="6858000"/>
          </a:xfrm>
          <a:prstGeom prst="rect">
            <a:avLst/>
          </a:prstGeom>
        </p:spPr>
      </p:pic>
      <p:sp>
        <p:nvSpPr>
          <p:cNvPr id="2" name="Title Placeholder 1">
            <a:extLst>
              <a:ext uri="{FF2B5EF4-FFF2-40B4-BE49-F238E27FC236}">
                <a16:creationId xmlns:a16="http://schemas.microsoft.com/office/drawing/2014/main" id="{6BC06D0D-9CF8-BF47-84F1-14601FF4F794}"/>
              </a:ext>
            </a:extLst>
          </p:cNvPr>
          <p:cNvSpPr>
            <a:spLocks noGrp="1"/>
          </p:cNvSpPr>
          <p:nvPr>
            <p:ph type="title"/>
          </p:nvPr>
        </p:nvSpPr>
        <p:spPr>
          <a:xfrm>
            <a:off x="838200" y="365125"/>
            <a:ext cx="10515600" cy="660111"/>
          </a:xfrm>
          <a:prstGeom prst="rect">
            <a:avLst/>
          </a:prstGeom>
        </p:spPr>
        <p:txBody>
          <a:bodyPr vert="horz" lIns="0" tIns="0" rIns="0" bIns="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A096185F-E230-DF47-BD73-C48F14F35785}"/>
              </a:ext>
            </a:extLst>
          </p:cNvPr>
          <p:cNvSpPr>
            <a:spLocks noGrp="1"/>
          </p:cNvSpPr>
          <p:nvPr>
            <p:ph type="body" idx="1"/>
          </p:nvPr>
        </p:nvSpPr>
        <p:spPr>
          <a:xfrm>
            <a:off x="838200" y="1357745"/>
            <a:ext cx="10515600" cy="433568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2784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hf hdr="0" ftr="0" dt="0"/>
  <p:txStyles>
    <p:titleStyle>
      <a:lvl1pPr algn="l" defTabSz="914400" rtl="0" eaLnBrk="1" latinLnBrk="0" hangingPunct="1">
        <a:lnSpc>
          <a:spcPct val="90000"/>
        </a:lnSpc>
        <a:spcBef>
          <a:spcPct val="0"/>
        </a:spcBef>
        <a:buNone/>
        <a:defRPr sz="3600" kern="1200">
          <a:solidFill>
            <a:schemeClr val="tx1"/>
          </a:solidFill>
          <a:latin typeface="Lub Dub Bold" panose="020B08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32.sv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30.sv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image" Target="../media/image29.png"/><Relationship Id="rId16" Type="http://schemas.openxmlformats.org/officeDocument/2006/relationships/image" Target="../media/image71.png"/><Relationship Id="rId1" Type="http://schemas.openxmlformats.org/officeDocument/2006/relationships/slideLayout" Target="../slideLayouts/slideLayout3.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pn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5" Type="http://schemas.openxmlformats.org/officeDocument/2006/relationships/image" Target="../media/image8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 Id="rId1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hyperlink" Target="https://professional.heart.org/en/science-news"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American Heart Association">
            <a:extLst>
              <a:ext uri="{FF2B5EF4-FFF2-40B4-BE49-F238E27FC236}">
                <a16:creationId xmlns:a16="http://schemas.microsoft.com/office/drawing/2014/main" id="{96162FBB-ECD7-4996-B4F0-6244AFA17C13}"/>
              </a:ext>
            </a:extLst>
          </p:cNvPr>
          <p:cNvSpPr/>
          <p:nvPr/>
        </p:nvSpPr>
        <p:spPr>
          <a:xfrm>
            <a:off x="160256" y="5825765"/>
            <a:ext cx="1470581" cy="895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58E7538-99E0-814A-996C-0848A5205CE0}"/>
              </a:ext>
            </a:extLst>
          </p:cNvPr>
          <p:cNvSpPr>
            <a:spLocks noGrp="1"/>
          </p:cNvSpPr>
          <p:nvPr>
            <p:ph type="ctrTitle"/>
          </p:nvPr>
        </p:nvSpPr>
        <p:spPr>
          <a:xfrm>
            <a:off x="2209800" y="1967947"/>
            <a:ext cx="9144000" cy="1135471"/>
          </a:xfrm>
        </p:spPr>
        <p:txBody>
          <a:bodyPr/>
          <a:lstStyle/>
          <a:p>
            <a:r>
              <a:rPr lang="en-US" sz="7200" dirty="0"/>
              <a:t>AHA </a:t>
            </a:r>
            <a:br>
              <a:rPr lang="en-US" sz="7200" dirty="0"/>
            </a:br>
            <a:r>
              <a:rPr lang="en-US" sz="7200" dirty="0"/>
              <a:t>Clinical Update</a:t>
            </a:r>
          </a:p>
        </p:txBody>
      </p:sp>
      <p:sp>
        <p:nvSpPr>
          <p:cNvPr id="3" name="Subtitle 2">
            <a:extLst>
              <a:ext uri="{FF2B5EF4-FFF2-40B4-BE49-F238E27FC236}">
                <a16:creationId xmlns:a16="http://schemas.microsoft.com/office/drawing/2014/main" id="{CDEA19E2-C884-5343-8547-E4ACA2FCDE39}"/>
              </a:ext>
            </a:extLst>
          </p:cNvPr>
          <p:cNvSpPr>
            <a:spLocks noGrp="1"/>
          </p:cNvSpPr>
          <p:nvPr>
            <p:ph type="subTitle" idx="1"/>
          </p:nvPr>
        </p:nvSpPr>
        <p:spPr>
          <a:xfrm>
            <a:off x="3386858" y="3357419"/>
            <a:ext cx="7608243" cy="2713182"/>
          </a:xfrm>
        </p:spPr>
        <p:txBody>
          <a:bodyPr>
            <a:normAutofit/>
          </a:bodyPr>
          <a:lstStyle/>
          <a:p>
            <a:pPr>
              <a:lnSpc>
                <a:spcPct val="110000"/>
              </a:lnSpc>
              <a:spcBef>
                <a:spcPts val="0"/>
              </a:spcBef>
            </a:pPr>
            <a:r>
              <a:rPr lang="en-US" dirty="0">
                <a:latin typeface="Lub Dub Light" panose="020B0303030403020204" pitchFamily="34" charset="0"/>
              </a:rPr>
              <a:t>ADAPTED FROM:</a:t>
            </a:r>
            <a:br>
              <a:rPr lang="en-US" dirty="0">
                <a:latin typeface="Lub Dub Light" panose="020B0303030403020204" pitchFamily="34" charset="0"/>
              </a:rPr>
            </a:br>
            <a:r>
              <a:rPr lang="en-US" sz="1050" dirty="0">
                <a:latin typeface="Lub Dub Light" panose="020B0303030403020204" pitchFamily="34" charset="0"/>
              </a:rPr>
              <a:t> </a:t>
            </a:r>
            <a:br>
              <a:rPr lang="en-US" sz="1600" dirty="0"/>
            </a:b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2024 AHA/ACC Guideline </a:t>
            </a:r>
            <a:r>
              <a:rPr lang="en-US" sz="3200" b="1" dirty="0">
                <a:latin typeface="Arial" panose="020B0604020202020204" pitchFamily="34" charset="0"/>
                <a:cs typeface="Arial" panose="020B0604020202020204" pitchFamily="34" charset="0"/>
              </a:rPr>
              <a:t>on the Management of Lower Extremity </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Peripheral </a:t>
            </a:r>
            <a:r>
              <a:rPr lang="en-US" sz="3200" b="1" dirty="0">
                <a:latin typeface="Arial" panose="020B0604020202020204" pitchFamily="34" charset="0"/>
                <a:cs typeface="Arial" panose="020B0604020202020204" pitchFamily="34" charset="0"/>
              </a:rPr>
              <a:t>Artery</a:t>
            </a:r>
            <a:r>
              <a:rPr kumimoji="0" lang="en-US" sz="3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Disease</a:t>
            </a:r>
            <a:endParaRPr lang="en-US" sz="3200" dirty="0">
              <a:latin typeface="Lub Dub Bold" panose="020B0803030403020204" pitchFamily="34" charset="0"/>
            </a:endParaRPr>
          </a:p>
        </p:txBody>
      </p:sp>
    </p:spTree>
    <p:extLst>
      <p:ext uri="{BB962C8B-B14F-4D97-AF65-F5344CB8AC3E}">
        <p14:creationId xmlns:p14="http://schemas.microsoft.com/office/powerpoint/2010/main" val="11711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4D2504-C535-F5CC-9FEE-2553E65700A1}"/>
              </a:ext>
              <a:ext uri="{C183D7F6-B498-43B3-948B-1728B52AA6E4}">
                <adec:decorative xmlns:adec="http://schemas.microsoft.com/office/drawing/2017/decorative" val="1"/>
              </a:ext>
            </a:extLst>
          </p:cNvPr>
          <p:cNvSpPr/>
          <p:nvPr/>
        </p:nvSpPr>
        <p:spPr>
          <a:xfrm>
            <a:off x="862012" y="4970568"/>
            <a:ext cx="9705975" cy="98221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Consideration for PAD in Older Patients</a:t>
            </a:r>
          </a:p>
        </p:txBody>
      </p:sp>
      <p:sp>
        <p:nvSpPr>
          <p:cNvPr id="9" name="Content Placeholder 8">
            <a:extLst>
              <a:ext uri="{FF2B5EF4-FFF2-40B4-BE49-F238E27FC236}">
                <a16:creationId xmlns:a16="http://schemas.microsoft.com/office/drawing/2014/main" id="{B988B785-5532-13AE-F1C8-CAB3E0827659}"/>
              </a:ext>
            </a:extLst>
          </p:cNvPr>
          <p:cNvSpPr>
            <a:spLocks noGrp="1"/>
          </p:cNvSpPr>
          <p:nvPr>
            <p:ph idx="1"/>
          </p:nvPr>
        </p:nvSpPr>
        <p:spPr>
          <a:xfrm>
            <a:off x="762000" y="1224395"/>
            <a:ext cx="10172700" cy="794905"/>
          </a:xfrm>
          <a:solidFill>
            <a:srgbClr val="F0DB0E"/>
          </a:solidFill>
        </p:spPr>
        <p:txBody>
          <a:bodyPr>
            <a:normAutofit fontScale="92500" lnSpcReduction="20000"/>
          </a:bodyPr>
          <a:lstStyle/>
          <a:p>
            <a:pPr marL="0" indent="0">
              <a:lnSpc>
                <a:spcPct val="100000"/>
              </a:lnSpc>
              <a:buNone/>
            </a:pPr>
            <a:r>
              <a:rPr lang="en-US" sz="2000" dirty="0"/>
              <a:t>In older patients with PAD (i.e., age ≥75 years), assessment for geriatric syndromes can be useful to identify high-risk patients, including before revascularization, and to provide safe and goal-concordant care. (Class 2a)</a:t>
            </a:r>
          </a:p>
        </p:txBody>
      </p:sp>
      <p:sp>
        <p:nvSpPr>
          <p:cNvPr id="3" name="Content Placeholder 8">
            <a:extLst>
              <a:ext uri="{FF2B5EF4-FFF2-40B4-BE49-F238E27FC236}">
                <a16:creationId xmlns:a16="http://schemas.microsoft.com/office/drawing/2014/main" id="{4F155825-0A0B-83A8-BEB7-A7E694614DCC}"/>
              </a:ext>
            </a:extLst>
          </p:cNvPr>
          <p:cNvSpPr txBox="1">
            <a:spLocks/>
          </p:cNvSpPr>
          <p:nvPr/>
        </p:nvSpPr>
        <p:spPr>
          <a:xfrm>
            <a:off x="2761551" y="2098821"/>
            <a:ext cx="7210425" cy="2660357"/>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300000"/>
              </a:lnSpc>
              <a:spcBef>
                <a:spcPts val="0"/>
              </a:spcBef>
              <a:buFont typeface="Arial" panose="020B0604020202020204" pitchFamily="34" charset="0"/>
              <a:buNone/>
            </a:pPr>
            <a:r>
              <a:rPr lang="en-US" sz="1400" dirty="0">
                <a:latin typeface="Lub Dub Bold" panose="020B0803030403020204" pitchFamily="34" charset="0"/>
              </a:rPr>
              <a:t>Frailty</a:t>
            </a:r>
          </a:p>
          <a:p>
            <a:pPr marL="0" indent="0">
              <a:lnSpc>
                <a:spcPct val="300000"/>
              </a:lnSpc>
              <a:spcBef>
                <a:spcPts val="0"/>
              </a:spcBef>
              <a:buFont typeface="Arial" panose="020B0604020202020204" pitchFamily="34" charset="0"/>
              <a:buNone/>
            </a:pPr>
            <a:r>
              <a:rPr lang="en-US" sz="1400" dirty="0">
                <a:latin typeface="Lub Dub Bold" panose="020B0803030403020204" pitchFamily="34" charset="0"/>
              </a:rPr>
              <a:t>Sarcopenia</a:t>
            </a:r>
          </a:p>
          <a:p>
            <a:pPr marL="0" indent="0">
              <a:lnSpc>
                <a:spcPct val="300000"/>
              </a:lnSpc>
              <a:spcBef>
                <a:spcPts val="0"/>
              </a:spcBef>
              <a:buFont typeface="Arial" panose="020B0604020202020204" pitchFamily="34" charset="0"/>
              <a:buNone/>
            </a:pPr>
            <a:r>
              <a:rPr lang="en-US" sz="1400" dirty="0">
                <a:latin typeface="Lub Dub Bold" panose="020B0803030403020204" pitchFamily="34" charset="0"/>
              </a:rPr>
              <a:t>Malnutrition</a:t>
            </a:r>
          </a:p>
          <a:p>
            <a:pPr marL="0" indent="0">
              <a:lnSpc>
                <a:spcPct val="300000"/>
              </a:lnSpc>
              <a:spcBef>
                <a:spcPts val="0"/>
              </a:spcBef>
              <a:buNone/>
            </a:pPr>
            <a:r>
              <a:rPr lang="en-US" sz="1400" dirty="0">
                <a:latin typeface="Lub Dub Bold" panose="020B0803030403020204" pitchFamily="34" charset="0"/>
              </a:rPr>
              <a:t>Polypharmacy</a:t>
            </a:r>
          </a:p>
          <a:p>
            <a:pPr marL="0" indent="0">
              <a:lnSpc>
                <a:spcPct val="300000"/>
              </a:lnSpc>
              <a:spcBef>
                <a:spcPts val="0"/>
              </a:spcBef>
              <a:buNone/>
            </a:pPr>
            <a:endParaRPr lang="en-US" sz="1400" dirty="0">
              <a:latin typeface="Lub Dub Bold" panose="020B0803030403020204" pitchFamily="34" charset="0"/>
            </a:endParaRPr>
          </a:p>
          <a:p>
            <a:pPr marL="0" indent="0">
              <a:lnSpc>
                <a:spcPct val="300000"/>
              </a:lnSpc>
              <a:spcBef>
                <a:spcPts val="0"/>
              </a:spcBef>
              <a:buNone/>
            </a:pPr>
            <a:r>
              <a:rPr lang="en-US" sz="1400" dirty="0">
                <a:latin typeface="Lub Dub Bold" panose="020B0803030403020204" pitchFamily="34" charset="0"/>
              </a:rPr>
              <a:t>Impact of amputation</a:t>
            </a:r>
          </a:p>
          <a:p>
            <a:pPr marL="0" indent="0">
              <a:lnSpc>
                <a:spcPct val="300000"/>
              </a:lnSpc>
              <a:spcBef>
                <a:spcPts val="0"/>
              </a:spcBef>
              <a:buFont typeface="Arial" panose="020B0604020202020204" pitchFamily="34" charset="0"/>
              <a:buNone/>
            </a:pPr>
            <a:r>
              <a:rPr lang="en-US" sz="1400" dirty="0">
                <a:latin typeface="Lub Dub Bold" panose="020B0803030403020204" pitchFamily="34" charset="0"/>
              </a:rPr>
              <a:t>Mobility impairment</a:t>
            </a:r>
          </a:p>
          <a:p>
            <a:pPr marL="0" indent="0">
              <a:lnSpc>
                <a:spcPct val="300000"/>
              </a:lnSpc>
              <a:spcBef>
                <a:spcPts val="0"/>
              </a:spcBef>
              <a:buFont typeface="Arial" panose="020B0604020202020204" pitchFamily="34" charset="0"/>
              <a:buNone/>
            </a:pPr>
            <a:r>
              <a:rPr lang="en-US" sz="1400" dirty="0">
                <a:latin typeface="Lub Dub Bold" panose="020B0803030403020204" pitchFamily="34" charset="0"/>
              </a:rPr>
              <a:t>Revascularization considerations</a:t>
            </a:r>
          </a:p>
          <a:p>
            <a:pPr marL="0" indent="0">
              <a:lnSpc>
                <a:spcPct val="300000"/>
              </a:lnSpc>
              <a:spcBef>
                <a:spcPts val="0"/>
              </a:spcBef>
              <a:buFont typeface="Arial" panose="020B0604020202020204" pitchFamily="34" charset="0"/>
              <a:buNone/>
            </a:pPr>
            <a:endParaRPr lang="en-US" sz="1400" dirty="0">
              <a:latin typeface="Lub Dub Bold" panose="020B0803030403020204" pitchFamily="34" charset="0"/>
            </a:endParaRPr>
          </a:p>
        </p:txBody>
      </p:sp>
      <p:pic>
        <p:nvPicPr>
          <p:cNvPr id="5" name="Picture 4">
            <a:extLst>
              <a:ext uri="{FF2B5EF4-FFF2-40B4-BE49-F238E27FC236}">
                <a16:creationId xmlns:a16="http://schemas.microsoft.com/office/drawing/2014/main" id="{2CC7B951-E4F1-9935-F966-31ED0BCBF54C}"/>
              </a:ext>
              <a:ext uri="{C183D7F6-B498-43B3-948B-1728B52AA6E4}">
                <adec:decorative xmlns:adec="http://schemas.microsoft.com/office/drawing/2017/decorative" val="1"/>
              </a:ext>
            </a:extLst>
          </p:cNvPr>
          <p:cNvPicPr>
            <a:picLocks noChangeAspect="1"/>
          </p:cNvPicPr>
          <p:nvPr/>
        </p:nvPicPr>
        <p:blipFill>
          <a:blip r:embed="rId2">
            <a:duotone>
              <a:schemeClr val="accent1">
                <a:shade val="45000"/>
                <a:satMod val="135000"/>
              </a:schemeClr>
              <a:prstClr val="white"/>
            </a:duotone>
          </a:blip>
          <a:stretch>
            <a:fillRect/>
          </a:stretch>
        </p:blipFill>
        <p:spPr>
          <a:xfrm>
            <a:off x="5443450" y="2503995"/>
            <a:ext cx="735441" cy="741325"/>
          </a:xfrm>
          <a:prstGeom prst="rect">
            <a:avLst/>
          </a:prstGeom>
        </p:spPr>
      </p:pic>
      <p:pic>
        <p:nvPicPr>
          <p:cNvPr id="6" name="Picture 5">
            <a:extLst>
              <a:ext uri="{FF2B5EF4-FFF2-40B4-BE49-F238E27FC236}">
                <a16:creationId xmlns:a16="http://schemas.microsoft.com/office/drawing/2014/main" id="{3E4D43B8-2862-AE1D-727A-B7D215021964}"/>
              </a:ext>
              <a:ext uri="{C183D7F6-B498-43B3-948B-1728B52AA6E4}">
                <adec:decorative xmlns:adec="http://schemas.microsoft.com/office/drawing/2017/decorative" val="1"/>
              </a:ext>
            </a:extLst>
          </p:cNvPr>
          <p:cNvPicPr>
            <a:picLocks noChangeAspect="1"/>
          </p:cNvPicPr>
          <p:nvPr/>
        </p:nvPicPr>
        <p:blipFill>
          <a:blip r:embed="rId3">
            <a:duotone>
              <a:schemeClr val="accent1">
                <a:shade val="45000"/>
                <a:satMod val="135000"/>
              </a:schemeClr>
              <a:prstClr val="white"/>
            </a:duotone>
          </a:blip>
          <a:stretch>
            <a:fillRect/>
          </a:stretch>
        </p:blipFill>
        <p:spPr>
          <a:xfrm>
            <a:off x="1963025" y="3968116"/>
            <a:ext cx="723026" cy="723026"/>
          </a:xfrm>
          <a:prstGeom prst="rect">
            <a:avLst/>
          </a:prstGeom>
        </p:spPr>
      </p:pic>
      <p:pic>
        <p:nvPicPr>
          <p:cNvPr id="7" name="Picture 6">
            <a:extLst>
              <a:ext uri="{FF2B5EF4-FFF2-40B4-BE49-F238E27FC236}">
                <a16:creationId xmlns:a16="http://schemas.microsoft.com/office/drawing/2014/main" id="{28DF0E75-E9C8-D013-BF6C-C68B225475B4}"/>
              </a:ext>
              <a:ext uri="{C183D7F6-B498-43B3-948B-1728B52AA6E4}">
                <adec:decorative xmlns:adec="http://schemas.microsoft.com/office/drawing/2017/decorative" val="1"/>
              </a:ext>
            </a:extLst>
          </p:cNvPr>
          <p:cNvPicPr>
            <a:picLocks noChangeAspect="1"/>
          </p:cNvPicPr>
          <p:nvPr/>
        </p:nvPicPr>
        <p:blipFill>
          <a:blip r:embed="rId4">
            <a:duotone>
              <a:schemeClr val="accent1">
                <a:shade val="45000"/>
                <a:satMod val="135000"/>
              </a:schemeClr>
              <a:prstClr val="white"/>
            </a:duotone>
          </a:blip>
          <a:stretch>
            <a:fillRect/>
          </a:stretch>
        </p:blipFill>
        <p:spPr>
          <a:xfrm>
            <a:off x="1963025" y="2998614"/>
            <a:ext cx="723026" cy="723026"/>
          </a:xfrm>
          <a:prstGeom prst="rect">
            <a:avLst/>
          </a:prstGeom>
        </p:spPr>
      </p:pic>
      <p:pic>
        <p:nvPicPr>
          <p:cNvPr id="8" name="Picture 7">
            <a:extLst>
              <a:ext uri="{FF2B5EF4-FFF2-40B4-BE49-F238E27FC236}">
                <a16:creationId xmlns:a16="http://schemas.microsoft.com/office/drawing/2014/main" id="{F2B750F5-AA61-D71C-BC8C-94AE9DD58031}"/>
              </a:ext>
              <a:ext uri="{C183D7F6-B498-43B3-948B-1728B52AA6E4}">
                <adec:decorative xmlns:adec="http://schemas.microsoft.com/office/drawing/2017/decorative" val="1"/>
              </a:ext>
            </a:extLst>
          </p:cNvPr>
          <p:cNvPicPr>
            <a:picLocks noChangeAspect="1"/>
          </p:cNvPicPr>
          <p:nvPr/>
        </p:nvPicPr>
        <p:blipFill>
          <a:blip r:embed="rId5">
            <a:duotone>
              <a:schemeClr val="accent1">
                <a:shade val="45000"/>
                <a:satMod val="135000"/>
              </a:schemeClr>
              <a:prstClr val="white"/>
            </a:duotone>
          </a:blip>
          <a:stretch>
            <a:fillRect/>
          </a:stretch>
        </p:blipFill>
        <p:spPr>
          <a:xfrm>
            <a:off x="5443450" y="3503220"/>
            <a:ext cx="735442" cy="735442"/>
          </a:xfrm>
          <a:prstGeom prst="rect">
            <a:avLst/>
          </a:prstGeom>
        </p:spPr>
      </p:pic>
      <p:pic>
        <p:nvPicPr>
          <p:cNvPr id="13" name="Picture 12">
            <a:extLst>
              <a:ext uri="{FF2B5EF4-FFF2-40B4-BE49-F238E27FC236}">
                <a16:creationId xmlns:a16="http://schemas.microsoft.com/office/drawing/2014/main" id="{1B74309D-E122-22E9-0424-762E11D43E6C}"/>
              </a:ext>
              <a:ext uri="{C183D7F6-B498-43B3-948B-1728B52AA6E4}">
                <adec:decorative xmlns:adec="http://schemas.microsoft.com/office/drawing/2017/decorative" val="1"/>
              </a:ext>
            </a:extLst>
          </p:cNvPr>
          <p:cNvPicPr>
            <a:picLocks noChangeAspect="1"/>
          </p:cNvPicPr>
          <p:nvPr/>
        </p:nvPicPr>
        <p:blipFill>
          <a:blip r:embed="rId6">
            <a:duotone>
              <a:schemeClr val="accent1">
                <a:shade val="45000"/>
                <a:satMod val="135000"/>
              </a:schemeClr>
              <a:prstClr val="white"/>
            </a:duotone>
          </a:blip>
          <a:stretch>
            <a:fillRect/>
          </a:stretch>
        </p:blipFill>
        <p:spPr>
          <a:xfrm>
            <a:off x="1963024" y="2114786"/>
            <a:ext cx="734529" cy="734529"/>
          </a:xfrm>
          <a:prstGeom prst="rect">
            <a:avLst/>
          </a:prstGeom>
        </p:spPr>
      </p:pic>
      <p:sp>
        <p:nvSpPr>
          <p:cNvPr id="17" name="TextBox 16">
            <a:extLst>
              <a:ext uri="{FF2B5EF4-FFF2-40B4-BE49-F238E27FC236}">
                <a16:creationId xmlns:a16="http://schemas.microsoft.com/office/drawing/2014/main" id="{EA2414C5-80A7-E9FD-2107-AF8323461224}"/>
              </a:ext>
            </a:extLst>
          </p:cNvPr>
          <p:cNvSpPr txBox="1"/>
          <p:nvPr/>
        </p:nvSpPr>
        <p:spPr>
          <a:xfrm>
            <a:off x="971549" y="5012236"/>
            <a:ext cx="9486900" cy="830997"/>
          </a:xfrm>
          <a:prstGeom prst="rect">
            <a:avLst/>
          </a:prstGeom>
          <a:noFill/>
        </p:spPr>
        <p:txBody>
          <a:bodyPr wrap="square">
            <a:spAutoFit/>
          </a:bodyPr>
          <a:lstStyle/>
          <a:p>
            <a:pPr>
              <a:spcBef>
                <a:spcPts val="1000"/>
              </a:spcBef>
            </a:pPr>
            <a:r>
              <a:rPr lang="en-US" sz="1600" dirty="0">
                <a:latin typeface="Lub Dub Bold" panose="020B0803030403020204" pitchFamily="34" charset="0"/>
              </a:rPr>
              <a:t>Encourage shared decision making to evaluate the utility of endovascular, surgical, or hybrid revascularization procedures </a:t>
            </a:r>
            <a:r>
              <a:rPr lang="en-US" sz="1600" dirty="0">
                <a:latin typeface="Lub Dub Medium" panose="020B0603030403020204" pitchFamily="34" charset="0"/>
              </a:rPr>
              <a:t>to balance risk of complications or loss of independence against the potential for improved quality-of-life and palliation of symptoms with a limited life span. </a:t>
            </a:r>
          </a:p>
        </p:txBody>
      </p:sp>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6134100"/>
            <a:ext cx="9159004" cy="213709"/>
          </a:xfrm>
        </p:spPr>
        <p:txBody>
          <a:bodyPr/>
          <a:lstStyle/>
          <a:p>
            <a:pPr algn="ctr"/>
            <a:r>
              <a:rPr lang="en-US" sz="1050" b="1" dirty="0"/>
              <a:t>Abbreviations: </a:t>
            </a:r>
            <a:r>
              <a:rPr lang="en-US" sz="1050" dirty="0"/>
              <a:t>PAD indicates peripheral artery disease.</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10</a:t>
            </a:fld>
            <a:endParaRPr lang="en-US" dirty="0"/>
          </a:p>
        </p:txBody>
      </p:sp>
    </p:spTree>
    <p:extLst>
      <p:ext uri="{BB962C8B-B14F-4D97-AF65-F5344CB8AC3E}">
        <p14:creationId xmlns:p14="http://schemas.microsoft.com/office/powerpoint/2010/main" val="3622465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Overview of Medical Therapy and </a:t>
            </a:r>
            <a:br>
              <a:rPr lang="en-US" dirty="0"/>
            </a:br>
            <a:r>
              <a:rPr lang="en-US" dirty="0"/>
              <a:t>Preventive Footcare for Patients with PAD</a:t>
            </a:r>
          </a:p>
        </p:txBody>
      </p:sp>
      <p:sp>
        <p:nvSpPr>
          <p:cNvPr id="14" name="TextBox 13">
            <a:extLst>
              <a:ext uri="{FF2B5EF4-FFF2-40B4-BE49-F238E27FC236}">
                <a16:creationId xmlns:a16="http://schemas.microsoft.com/office/drawing/2014/main" id="{A643B7A1-F774-46B5-42E3-20558A1A5E52}"/>
              </a:ext>
            </a:extLst>
          </p:cNvPr>
          <p:cNvSpPr txBox="1"/>
          <p:nvPr/>
        </p:nvSpPr>
        <p:spPr>
          <a:xfrm>
            <a:off x="4448060" y="2883531"/>
            <a:ext cx="3307815" cy="1384995"/>
          </a:xfrm>
          <a:prstGeom prst="rect">
            <a:avLst/>
          </a:prstGeom>
          <a:noFill/>
        </p:spPr>
        <p:txBody>
          <a:bodyPr wrap="square">
            <a:spAutoFit/>
          </a:bodyPr>
          <a:lstStyle/>
          <a:p>
            <a:pPr lvl="0" algn="ctr"/>
            <a:r>
              <a:rPr lang="en-US" sz="2800" b="1" dirty="0">
                <a:solidFill>
                  <a:srgbClr val="CE242B"/>
                </a:solidFill>
                <a:latin typeface="Lub Dub Heavy" panose="020B0903030403020204" pitchFamily="34" charset="0"/>
              </a:rPr>
              <a:t>Medical </a:t>
            </a:r>
            <a:br>
              <a:rPr lang="en-US" sz="2800" b="1" dirty="0">
                <a:solidFill>
                  <a:srgbClr val="CE242B"/>
                </a:solidFill>
                <a:latin typeface="Lub Dub Heavy" panose="020B0903030403020204" pitchFamily="34" charset="0"/>
              </a:rPr>
            </a:br>
            <a:r>
              <a:rPr lang="en-US" sz="2800" b="1" dirty="0">
                <a:solidFill>
                  <a:srgbClr val="CE242B"/>
                </a:solidFill>
                <a:latin typeface="Lub Dub Heavy" panose="020B0903030403020204" pitchFamily="34" charset="0"/>
              </a:rPr>
              <a:t>Therapy</a:t>
            </a:r>
            <a:br>
              <a:rPr lang="en-US" sz="2800" b="1" dirty="0">
                <a:solidFill>
                  <a:srgbClr val="CE242B"/>
                </a:solidFill>
                <a:latin typeface="Lub Dub Heavy" panose="020B0903030403020204" pitchFamily="34" charset="0"/>
              </a:rPr>
            </a:br>
            <a:r>
              <a:rPr lang="en-US" sz="2800" b="1" dirty="0">
                <a:solidFill>
                  <a:srgbClr val="CE242B"/>
                </a:solidFill>
                <a:latin typeface="Lub Dub Heavy" panose="020B0903030403020204" pitchFamily="34" charset="0"/>
              </a:rPr>
              <a:t>of PAD</a:t>
            </a:r>
          </a:p>
        </p:txBody>
      </p:sp>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5991226"/>
            <a:ext cx="9159004" cy="356584"/>
          </a:xfrm>
        </p:spPr>
        <p:txBody>
          <a:bodyPr/>
          <a:lstStyle/>
          <a:p>
            <a:pPr algn="ctr"/>
            <a:r>
              <a:rPr lang="en-US" sz="1050" b="1" dirty="0"/>
              <a:t>Abbreviations: </a:t>
            </a:r>
            <a:r>
              <a:rPr lang="en-US" sz="1050" dirty="0"/>
              <a:t>PAD indicates peripheral artery disease.</a:t>
            </a:r>
          </a:p>
        </p:txBody>
      </p:sp>
      <p:pic>
        <p:nvPicPr>
          <p:cNvPr id="11" name="Picture 10">
            <a:extLst>
              <a:ext uri="{FF2B5EF4-FFF2-40B4-BE49-F238E27FC236}">
                <a16:creationId xmlns:a16="http://schemas.microsoft.com/office/drawing/2014/main" id="{DC16F895-4860-AB57-A7E6-632E7213B3E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6502" y="1188157"/>
            <a:ext cx="6748304" cy="4829154"/>
          </a:xfrm>
          <a:prstGeom prst="rect">
            <a:avLst/>
          </a:prstGeom>
        </p:spPr>
      </p:pic>
      <p:sp>
        <p:nvSpPr>
          <p:cNvPr id="16" name="TextBox 15">
            <a:extLst>
              <a:ext uri="{FF2B5EF4-FFF2-40B4-BE49-F238E27FC236}">
                <a16:creationId xmlns:a16="http://schemas.microsoft.com/office/drawing/2014/main" id="{14354CC1-1B05-C437-D3EA-E5C1B835ECDF}"/>
              </a:ext>
            </a:extLst>
          </p:cNvPr>
          <p:cNvSpPr txBox="1"/>
          <p:nvPr/>
        </p:nvSpPr>
        <p:spPr>
          <a:xfrm>
            <a:off x="8028542" y="1286085"/>
            <a:ext cx="2646803" cy="584775"/>
          </a:xfrm>
          <a:prstGeom prst="rect">
            <a:avLst/>
          </a:prstGeom>
          <a:noFill/>
        </p:spPr>
        <p:txBody>
          <a:bodyPr wrap="square">
            <a:spAutoFit/>
          </a:bodyPr>
          <a:lstStyle/>
          <a:p>
            <a:r>
              <a:rPr lang="en-US" sz="1600" b="1" dirty="0">
                <a:latin typeface="Lub Dub Condensed" panose="020B0506030403020204" pitchFamily="34" charset="0"/>
              </a:rPr>
              <a:t>Diabetes</a:t>
            </a:r>
          </a:p>
          <a:p>
            <a:r>
              <a:rPr lang="en-US" sz="1600" b="1" dirty="0">
                <a:latin typeface="Lub Dub Condensed" panose="020B0506030403020204" pitchFamily="34" charset="0"/>
              </a:rPr>
              <a:t>Management</a:t>
            </a:r>
          </a:p>
        </p:txBody>
      </p:sp>
      <p:sp>
        <p:nvSpPr>
          <p:cNvPr id="17" name="TextBox 16">
            <a:extLst>
              <a:ext uri="{FF2B5EF4-FFF2-40B4-BE49-F238E27FC236}">
                <a16:creationId xmlns:a16="http://schemas.microsoft.com/office/drawing/2014/main" id="{04B64582-7188-3266-4693-E8193AEDD524}"/>
              </a:ext>
            </a:extLst>
          </p:cNvPr>
          <p:cNvSpPr txBox="1"/>
          <p:nvPr/>
        </p:nvSpPr>
        <p:spPr>
          <a:xfrm>
            <a:off x="8775854" y="2540171"/>
            <a:ext cx="2053728" cy="584775"/>
          </a:xfrm>
          <a:prstGeom prst="rect">
            <a:avLst/>
          </a:prstGeom>
          <a:noFill/>
        </p:spPr>
        <p:txBody>
          <a:bodyPr wrap="square">
            <a:spAutoFit/>
          </a:bodyPr>
          <a:lstStyle/>
          <a:p>
            <a:r>
              <a:rPr lang="en-US" sz="1600" b="1" dirty="0">
                <a:latin typeface="Lub Dub Condensed" panose="020B0506030403020204" pitchFamily="34" charset="0"/>
              </a:rPr>
              <a:t>Lipid-Lowering Therapy</a:t>
            </a:r>
          </a:p>
        </p:txBody>
      </p:sp>
      <p:sp>
        <p:nvSpPr>
          <p:cNvPr id="18" name="TextBox 17">
            <a:extLst>
              <a:ext uri="{FF2B5EF4-FFF2-40B4-BE49-F238E27FC236}">
                <a16:creationId xmlns:a16="http://schemas.microsoft.com/office/drawing/2014/main" id="{9D6E27EE-3415-710C-6C0B-86FDC745DC02}"/>
              </a:ext>
            </a:extLst>
          </p:cNvPr>
          <p:cNvSpPr txBox="1"/>
          <p:nvPr/>
        </p:nvSpPr>
        <p:spPr>
          <a:xfrm>
            <a:off x="8764836" y="3972365"/>
            <a:ext cx="2646803" cy="584775"/>
          </a:xfrm>
          <a:prstGeom prst="rect">
            <a:avLst/>
          </a:prstGeom>
          <a:noFill/>
        </p:spPr>
        <p:txBody>
          <a:bodyPr wrap="square">
            <a:spAutoFit/>
          </a:bodyPr>
          <a:lstStyle/>
          <a:p>
            <a:r>
              <a:rPr lang="en-US" sz="1600" b="1" dirty="0">
                <a:latin typeface="Lub Dub Condensed" panose="020B0506030403020204" pitchFamily="34" charset="0"/>
              </a:rPr>
              <a:t>Antihypertensive</a:t>
            </a:r>
          </a:p>
          <a:p>
            <a:r>
              <a:rPr lang="en-US" sz="1600" b="1" dirty="0">
                <a:latin typeface="Lub Dub Condensed" panose="020B0506030403020204" pitchFamily="34" charset="0"/>
              </a:rPr>
              <a:t>Therapy </a:t>
            </a:r>
          </a:p>
        </p:txBody>
      </p:sp>
      <p:sp>
        <p:nvSpPr>
          <p:cNvPr id="19" name="TextBox 18">
            <a:extLst>
              <a:ext uri="{FF2B5EF4-FFF2-40B4-BE49-F238E27FC236}">
                <a16:creationId xmlns:a16="http://schemas.microsoft.com/office/drawing/2014/main" id="{1356A420-DEE2-5154-3AA0-38C6798A8B92}"/>
              </a:ext>
            </a:extLst>
          </p:cNvPr>
          <p:cNvSpPr txBox="1"/>
          <p:nvPr/>
        </p:nvSpPr>
        <p:spPr>
          <a:xfrm>
            <a:off x="7971621" y="5085068"/>
            <a:ext cx="1734239" cy="584775"/>
          </a:xfrm>
          <a:prstGeom prst="rect">
            <a:avLst/>
          </a:prstGeom>
          <a:noFill/>
        </p:spPr>
        <p:txBody>
          <a:bodyPr wrap="square">
            <a:spAutoFit/>
          </a:bodyPr>
          <a:lstStyle/>
          <a:p>
            <a:r>
              <a:rPr lang="en-US" sz="1600" b="1" dirty="0">
                <a:latin typeface="Lub Dub Condensed" panose="020B0506030403020204" pitchFamily="34" charset="0"/>
              </a:rPr>
              <a:t>Smoking Cessation</a:t>
            </a:r>
          </a:p>
        </p:txBody>
      </p:sp>
      <p:sp>
        <p:nvSpPr>
          <p:cNvPr id="23" name="TextBox 22">
            <a:extLst>
              <a:ext uri="{FF2B5EF4-FFF2-40B4-BE49-F238E27FC236}">
                <a16:creationId xmlns:a16="http://schemas.microsoft.com/office/drawing/2014/main" id="{85007BE4-1D66-9FDF-0A1C-B5DDD69DE6BB}"/>
              </a:ext>
            </a:extLst>
          </p:cNvPr>
          <p:cNvSpPr txBox="1"/>
          <p:nvPr/>
        </p:nvSpPr>
        <p:spPr>
          <a:xfrm>
            <a:off x="1535934" y="5083231"/>
            <a:ext cx="2646803" cy="584775"/>
          </a:xfrm>
          <a:prstGeom prst="rect">
            <a:avLst/>
          </a:prstGeom>
          <a:noFill/>
        </p:spPr>
        <p:txBody>
          <a:bodyPr wrap="square">
            <a:spAutoFit/>
          </a:bodyPr>
          <a:lstStyle/>
          <a:p>
            <a:pPr algn="r"/>
            <a:r>
              <a:rPr lang="en-US" sz="1600" b="1" dirty="0">
                <a:latin typeface="Lub Dub Condensed" panose="020B0506030403020204" pitchFamily="34" charset="0"/>
              </a:rPr>
              <a:t>Antiplatelet and Antithrombotic Therapy</a:t>
            </a:r>
          </a:p>
        </p:txBody>
      </p:sp>
      <p:sp>
        <p:nvSpPr>
          <p:cNvPr id="22" name="TextBox 21">
            <a:extLst>
              <a:ext uri="{FF2B5EF4-FFF2-40B4-BE49-F238E27FC236}">
                <a16:creationId xmlns:a16="http://schemas.microsoft.com/office/drawing/2014/main" id="{A41B9945-C364-DB07-EA5C-B16540288F43}"/>
              </a:ext>
            </a:extLst>
          </p:cNvPr>
          <p:cNvSpPr txBox="1"/>
          <p:nvPr/>
        </p:nvSpPr>
        <p:spPr>
          <a:xfrm>
            <a:off x="2137272" y="3970528"/>
            <a:ext cx="1241235" cy="584775"/>
          </a:xfrm>
          <a:prstGeom prst="rect">
            <a:avLst/>
          </a:prstGeom>
          <a:noFill/>
        </p:spPr>
        <p:txBody>
          <a:bodyPr wrap="square">
            <a:spAutoFit/>
          </a:bodyPr>
          <a:lstStyle/>
          <a:p>
            <a:pPr algn="r"/>
            <a:r>
              <a:rPr lang="en-US" sz="1600" b="1" dirty="0">
                <a:latin typeface="Lub Dub Condensed" panose="020B0506030403020204" pitchFamily="34" charset="0"/>
              </a:rPr>
              <a:t>Preventive Foot Care</a:t>
            </a:r>
          </a:p>
        </p:txBody>
      </p:sp>
      <p:sp>
        <p:nvSpPr>
          <p:cNvPr id="21" name="TextBox 20">
            <a:extLst>
              <a:ext uri="{FF2B5EF4-FFF2-40B4-BE49-F238E27FC236}">
                <a16:creationId xmlns:a16="http://schemas.microsoft.com/office/drawing/2014/main" id="{24C1557B-FD15-0BB0-AFF8-75DE315D4764}"/>
              </a:ext>
            </a:extLst>
          </p:cNvPr>
          <p:cNvSpPr txBox="1"/>
          <p:nvPr/>
        </p:nvSpPr>
        <p:spPr>
          <a:xfrm>
            <a:off x="1112704" y="2538334"/>
            <a:ext cx="2276820" cy="584775"/>
          </a:xfrm>
          <a:prstGeom prst="rect">
            <a:avLst/>
          </a:prstGeom>
          <a:noFill/>
        </p:spPr>
        <p:txBody>
          <a:bodyPr wrap="square">
            <a:spAutoFit/>
          </a:bodyPr>
          <a:lstStyle/>
          <a:p>
            <a:pPr algn="r"/>
            <a:r>
              <a:rPr lang="en-US" sz="1600" b="1" dirty="0">
                <a:latin typeface="Lub Dub Condensed" panose="020B0506030403020204" pitchFamily="34" charset="0"/>
              </a:rPr>
              <a:t>Structured Exercise Program</a:t>
            </a:r>
          </a:p>
        </p:txBody>
      </p:sp>
      <p:sp>
        <p:nvSpPr>
          <p:cNvPr id="20" name="TextBox 19">
            <a:extLst>
              <a:ext uri="{FF2B5EF4-FFF2-40B4-BE49-F238E27FC236}">
                <a16:creationId xmlns:a16="http://schemas.microsoft.com/office/drawing/2014/main" id="{0396FBF9-A59D-F831-41DD-135E0A85B60B}"/>
              </a:ext>
            </a:extLst>
          </p:cNvPr>
          <p:cNvSpPr txBox="1"/>
          <p:nvPr/>
        </p:nvSpPr>
        <p:spPr>
          <a:xfrm>
            <a:off x="1559805" y="1284248"/>
            <a:ext cx="2646803" cy="584775"/>
          </a:xfrm>
          <a:prstGeom prst="rect">
            <a:avLst/>
          </a:prstGeom>
          <a:noFill/>
        </p:spPr>
        <p:txBody>
          <a:bodyPr wrap="square">
            <a:spAutoFit/>
          </a:bodyPr>
          <a:lstStyle/>
          <a:p>
            <a:pPr algn="r"/>
            <a:r>
              <a:rPr lang="en-US" sz="1600" b="1" dirty="0">
                <a:latin typeface="Lub Dub Condensed" panose="020B0506030403020204" pitchFamily="34" charset="0"/>
              </a:rPr>
              <a:t>Medications for </a:t>
            </a:r>
            <a:br>
              <a:rPr lang="en-US" sz="1600" b="1" dirty="0">
                <a:latin typeface="Lub Dub Condensed" panose="020B0506030403020204" pitchFamily="34" charset="0"/>
              </a:rPr>
            </a:br>
            <a:r>
              <a:rPr lang="en-US" sz="1600" b="1" dirty="0">
                <a:latin typeface="Lub Dub Condensed" panose="020B0506030403020204" pitchFamily="34" charset="0"/>
              </a:rPr>
              <a:t>Leg Symptoms </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11</a:t>
            </a:fld>
            <a:endParaRPr lang="en-US" dirty="0"/>
          </a:p>
        </p:txBody>
      </p:sp>
    </p:spTree>
    <p:extLst>
      <p:ext uri="{BB962C8B-B14F-4D97-AF65-F5344CB8AC3E}">
        <p14:creationId xmlns:p14="http://schemas.microsoft.com/office/powerpoint/2010/main" val="879318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Anti-platelet therapy in Patients with PAD</a:t>
            </a:r>
          </a:p>
        </p:txBody>
      </p:sp>
      <p:sp>
        <p:nvSpPr>
          <p:cNvPr id="5" name="TextBox 4">
            <a:extLst>
              <a:ext uri="{FF2B5EF4-FFF2-40B4-BE49-F238E27FC236}">
                <a16:creationId xmlns:a16="http://schemas.microsoft.com/office/drawing/2014/main" id="{D8B2C282-4CAC-5E90-E1C1-CF61823C47E6}"/>
              </a:ext>
              <a:ext uri="{C183D7F6-B498-43B3-948B-1728B52AA6E4}">
                <adec:decorative xmlns:adec="http://schemas.microsoft.com/office/drawing/2017/decorative" val="1"/>
              </a:ext>
            </a:extLst>
          </p:cNvPr>
          <p:cNvSpPr txBox="1"/>
          <p:nvPr/>
        </p:nvSpPr>
        <p:spPr>
          <a:xfrm>
            <a:off x="848271" y="1190626"/>
            <a:ext cx="4142830"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pic>
        <p:nvPicPr>
          <p:cNvPr id="7" name="Content Placeholder 24">
            <a:extLst>
              <a:ext uri="{FF2B5EF4-FFF2-40B4-BE49-F238E27FC236}">
                <a16:creationId xmlns:a16="http://schemas.microsoft.com/office/drawing/2014/main" id="{57D5CFE1-2640-A4D7-F7D3-2824FA2AFE0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3906" y="1213186"/>
            <a:ext cx="567989" cy="567989"/>
          </a:xfrm>
          <a:prstGeom prst="rect">
            <a:avLst/>
          </a:prstGeom>
        </p:spPr>
      </p:pic>
      <p:sp>
        <p:nvSpPr>
          <p:cNvPr id="6" name="TextBox 5">
            <a:extLst>
              <a:ext uri="{FF2B5EF4-FFF2-40B4-BE49-F238E27FC236}">
                <a16:creationId xmlns:a16="http://schemas.microsoft.com/office/drawing/2014/main" id="{EFF0CE8D-3785-9F52-B9D9-C50B1A0CDD98}"/>
              </a:ext>
              <a:ext uri="{C183D7F6-B498-43B3-948B-1728B52AA6E4}">
                <adec:decorative xmlns:adec="http://schemas.microsoft.com/office/drawing/2017/decorative" val="0"/>
              </a:ext>
            </a:extLst>
          </p:cNvPr>
          <p:cNvSpPr txBox="1"/>
          <p:nvPr/>
        </p:nvSpPr>
        <p:spPr>
          <a:xfrm>
            <a:off x="1666874" y="1312098"/>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Asymptomatic PAD</a:t>
            </a:r>
          </a:p>
        </p:txBody>
      </p:sp>
      <p:graphicFrame>
        <p:nvGraphicFramePr>
          <p:cNvPr id="3" name="Content Placeholder 5">
            <a:extLst>
              <a:ext uri="{FF2B5EF4-FFF2-40B4-BE49-F238E27FC236}">
                <a16:creationId xmlns:a16="http://schemas.microsoft.com/office/drawing/2014/main" id="{F98A937B-0D6A-E86A-5D3C-00E4417933B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599150279"/>
              </p:ext>
            </p:extLst>
          </p:nvPr>
        </p:nvGraphicFramePr>
        <p:xfrm>
          <a:off x="833582" y="1789924"/>
          <a:ext cx="4167043" cy="779439"/>
        </p:xfrm>
        <a:graphic>
          <a:graphicData uri="http://schemas.openxmlformats.org/drawingml/2006/table">
            <a:tbl>
              <a:tblPr firstRow="1" bandRow="1">
                <a:tableStyleId>{5C22544A-7EE6-4342-B048-85BDC9FD1C3A}</a:tableStyleId>
              </a:tblPr>
              <a:tblGrid>
                <a:gridCol w="721794">
                  <a:extLst>
                    <a:ext uri="{9D8B030D-6E8A-4147-A177-3AD203B41FA5}">
                      <a16:colId xmlns:a16="http://schemas.microsoft.com/office/drawing/2014/main" val="2649235253"/>
                    </a:ext>
                  </a:extLst>
                </a:gridCol>
                <a:gridCol w="3445249">
                  <a:extLst>
                    <a:ext uri="{9D8B030D-6E8A-4147-A177-3AD203B41FA5}">
                      <a16:colId xmlns:a16="http://schemas.microsoft.com/office/drawing/2014/main" val="3265590656"/>
                    </a:ext>
                  </a:extLst>
                </a:gridCol>
              </a:tblGrid>
              <a:tr h="26908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7463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Single antiplatelet therapy is reasonable to reduce the risk of MACE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bl>
          </a:graphicData>
        </a:graphic>
      </p:graphicFrame>
      <p:sp>
        <p:nvSpPr>
          <p:cNvPr id="11" name="TextBox 10">
            <a:extLst>
              <a:ext uri="{FF2B5EF4-FFF2-40B4-BE49-F238E27FC236}">
                <a16:creationId xmlns:a16="http://schemas.microsoft.com/office/drawing/2014/main" id="{13125FE6-DC5C-01BF-7AB6-F20B4D2865DF}"/>
              </a:ext>
              <a:ext uri="{C183D7F6-B498-43B3-948B-1728B52AA6E4}">
                <adec:decorative xmlns:adec="http://schemas.microsoft.com/office/drawing/2017/decorative" val="1"/>
              </a:ext>
            </a:extLst>
          </p:cNvPr>
          <p:cNvSpPr txBox="1"/>
          <p:nvPr/>
        </p:nvSpPr>
        <p:spPr>
          <a:xfrm>
            <a:off x="848271" y="2886076"/>
            <a:ext cx="4142830"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3" name="TextBox 12">
            <a:extLst>
              <a:ext uri="{FF2B5EF4-FFF2-40B4-BE49-F238E27FC236}">
                <a16:creationId xmlns:a16="http://schemas.microsoft.com/office/drawing/2014/main" id="{69AC8C01-7E97-7272-685F-DB2843C64DDB}"/>
              </a:ext>
              <a:ext uri="{C183D7F6-B498-43B3-948B-1728B52AA6E4}">
                <adec:decorative xmlns:adec="http://schemas.microsoft.com/office/drawing/2017/decorative" val="0"/>
              </a:ext>
            </a:extLst>
          </p:cNvPr>
          <p:cNvSpPr txBox="1"/>
          <p:nvPr/>
        </p:nvSpPr>
        <p:spPr>
          <a:xfrm>
            <a:off x="1666874" y="3007548"/>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Symptomatic PAD</a:t>
            </a:r>
          </a:p>
        </p:txBody>
      </p:sp>
      <p:graphicFrame>
        <p:nvGraphicFramePr>
          <p:cNvPr id="8" name="Content Placeholder 5">
            <a:extLst>
              <a:ext uri="{FF2B5EF4-FFF2-40B4-BE49-F238E27FC236}">
                <a16:creationId xmlns:a16="http://schemas.microsoft.com/office/drawing/2014/main" id="{AACB245B-41C8-FB8A-FC9E-365D3CC1284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539284538"/>
              </p:ext>
            </p:extLst>
          </p:nvPr>
        </p:nvGraphicFramePr>
        <p:xfrm>
          <a:off x="833582" y="3485373"/>
          <a:ext cx="4167043" cy="2133600"/>
        </p:xfrm>
        <a:graphic>
          <a:graphicData uri="http://schemas.openxmlformats.org/drawingml/2006/table">
            <a:tbl>
              <a:tblPr firstRow="1" bandRow="1">
                <a:tableStyleId>{5C22544A-7EE6-4342-B048-85BDC9FD1C3A}</a:tableStyleId>
              </a:tblPr>
              <a:tblGrid>
                <a:gridCol w="721794">
                  <a:extLst>
                    <a:ext uri="{9D8B030D-6E8A-4147-A177-3AD203B41FA5}">
                      <a16:colId xmlns:a16="http://schemas.microsoft.com/office/drawing/2014/main" val="2649235253"/>
                    </a:ext>
                  </a:extLst>
                </a:gridCol>
                <a:gridCol w="3445249">
                  <a:extLst>
                    <a:ext uri="{9D8B030D-6E8A-4147-A177-3AD203B41FA5}">
                      <a16:colId xmlns:a16="http://schemas.microsoft.com/office/drawing/2014/main" val="3265590656"/>
                    </a:ext>
                  </a:extLst>
                </a:gridCol>
              </a:tblGrid>
              <a:tr h="27958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517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Single agent antiplatelet therapy with aspirin alone (75-325 mg) or clopidogrel alone is recommended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451792">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Rivaroxaban 2.5 mg BID + low dose aspirin is recommended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36176994"/>
                  </a:ext>
                </a:extLst>
              </a:tr>
              <a:tr h="451792">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DAPT without recent revascularization in symptomatic PAD has uncertain benefit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6745602"/>
                  </a:ext>
                </a:extLst>
              </a:tr>
              <a:tr h="451792">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Adding vorapaxar to existing therapy is of uncertain benefit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4790181"/>
                  </a:ext>
                </a:extLst>
              </a:tr>
            </a:tbl>
          </a:graphicData>
        </a:graphic>
      </p:graphicFrame>
      <p:sp>
        <p:nvSpPr>
          <p:cNvPr id="22" name="TextBox 21">
            <a:extLst>
              <a:ext uri="{FF2B5EF4-FFF2-40B4-BE49-F238E27FC236}">
                <a16:creationId xmlns:a16="http://schemas.microsoft.com/office/drawing/2014/main" id="{59B121A2-5773-77F0-E162-25E39A07FAB6}"/>
              </a:ext>
              <a:ext uri="{C183D7F6-B498-43B3-948B-1728B52AA6E4}">
                <adec:decorative xmlns:adec="http://schemas.microsoft.com/office/drawing/2017/decorative" val="1"/>
              </a:ext>
            </a:extLst>
          </p:cNvPr>
          <p:cNvSpPr txBox="1"/>
          <p:nvPr/>
        </p:nvSpPr>
        <p:spPr>
          <a:xfrm>
            <a:off x="5505994" y="1190626"/>
            <a:ext cx="5392826"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23" name="TextBox 22">
            <a:extLst>
              <a:ext uri="{FF2B5EF4-FFF2-40B4-BE49-F238E27FC236}">
                <a16:creationId xmlns:a16="http://schemas.microsoft.com/office/drawing/2014/main" id="{5E9325FB-B329-5822-0CC0-4D747289480B}"/>
              </a:ext>
              <a:ext uri="{C183D7F6-B498-43B3-948B-1728B52AA6E4}">
                <adec:decorative xmlns:adec="http://schemas.microsoft.com/office/drawing/2017/decorative" val="0"/>
              </a:ext>
            </a:extLst>
          </p:cNvPr>
          <p:cNvSpPr txBox="1"/>
          <p:nvPr/>
        </p:nvSpPr>
        <p:spPr>
          <a:xfrm>
            <a:off x="6381749" y="1312098"/>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Revascularized PAD</a:t>
            </a:r>
          </a:p>
        </p:txBody>
      </p:sp>
      <p:graphicFrame>
        <p:nvGraphicFramePr>
          <p:cNvPr id="21" name="Content Placeholder 5">
            <a:extLst>
              <a:ext uri="{FF2B5EF4-FFF2-40B4-BE49-F238E27FC236}">
                <a16:creationId xmlns:a16="http://schemas.microsoft.com/office/drawing/2014/main" id="{86DFEBCE-E22D-C15B-CF58-DE32041B96B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795504201"/>
              </p:ext>
            </p:extLst>
          </p:nvPr>
        </p:nvGraphicFramePr>
        <p:xfrm>
          <a:off x="5491306" y="1798831"/>
          <a:ext cx="5424344" cy="2651760"/>
        </p:xfrm>
        <a:graphic>
          <a:graphicData uri="http://schemas.openxmlformats.org/drawingml/2006/table">
            <a:tbl>
              <a:tblPr firstRow="1" bandRow="1">
                <a:tableStyleId>{5C22544A-7EE6-4342-B048-85BDC9FD1C3A}</a:tableStyleId>
              </a:tblPr>
              <a:tblGrid>
                <a:gridCol w="939577">
                  <a:extLst>
                    <a:ext uri="{9D8B030D-6E8A-4147-A177-3AD203B41FA5}">
                      <a16:colId xmlns:a16="http://schemas.microsoft.com/office/drawing/2014/main" val="2649235253"/>
                    </a:ext>
                  </a:extLst>
                </a:gridCol>
                <a:gridCol w="4484767">
                  <a:extLst>
                    <a:ext uri="{9D8B030D-6E8A-4147-A177-3AD203B41FA5}">
                      <a16:colId xmlns:a16="http://schemas.microsoft.com/office/drawing/2014/main" val="3265590656"/>
                    </a:ext>
                  </a:extLst>
                </a:gridCol>
              </a:tblGrid>
              <a:tr h="27958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5179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Endovascular or surgical: antiplatelet therapy is recommended.</a:t>
                      </a:r>
                    </a:p>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 Endovascular or surgical: rivaroxaban (not caps) 2.5 mg BID + low dose aspirin is recommended to reduce risk of MACE and MALE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451792">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Endovascular: DAPT with P2Y12 antagonist and low dose aspirin for 1-6 months is reasonable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36176994"/>
                  </a:ext>
                </a:extLst>
              </a:tr>
              <a:tr h="451792">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If on full-intensity anticoagulation for other indication and are not at a high risk of bleeding, adding single antiplatelet therapy is reasonable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6745602"/>
                  </a:ext>
                </a:extLst>
              </a:tr>
              <a:tr h="451792">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If post prosthetic graft, DAPT with P2Y12 antagonist &amp; low dose aspirin for at least one month may be reasonable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364790181"/>
                  </a:ext>
                </a:extLst>
              </a:tr>
            </a:tbl>
          </a:graphicData>
        </a:graphic>
      </p:graphicFrame>
      <p:sp>
        <p:nvSpPr>
          <p:cNvPr id="18" name="TextBox 17">
            <a:extLst>
              <a:ext uri="{FF2B5EF4-FFF2-40B4-BE49-F238E27FC236}">
                <a16:creationId xmlns:a16="http://schemas.microsoft.com/office/drawing/2014/main" id="{23927C85-7644-A01F-D9D7-3CE45269A0BB}"/>
              </a:ext>
              <a:ext uri="{C183D7F6-B498-43B3-948B-1728B52AA6E4}">
                <adec:decorative xmlns:adec="http://schemas.microsoft.com/office/drawing/2017/decorative" val="1"/>
              </a:ext>
            </a:extLst>
          </p:cNvPr>
          <p:cNvSpPr txBox="1"/>
          <p:nvPr/>
        </p:nvSpPr>
        <p:spPr>
          <a:xfrm>
            <a:off x="5491306" y="4541182"/>
            <a:ext cx="5392826"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9" name="TextBox 18">
            <a:extLst>
              <a:ext uri="{FF2B5EF4-FFF2-40B4-BE49-F238E27FC236}">
                <a16:creationId xmlns:a16="http://schemas.microsoft.com/office/drawing/2014/main" id="{0E52D4C8-B470-F299-0A59-34DFFF3137BF}"/>
              </a:ext>
              <a:ext uri="{C183D7F6-B498-43B3-948B-1728B52AA6E4}">
                <adec:decorative xmlns:adec="http://schemas.microsoft.com/office/drawing/2017/decorative" val="0"/>
              </a:ext>
            </a:extLst>
          </p:cNvPr>
          <p:cNvSpPr txBox="1"/>
          <p:nvPr/>
        </p:nvSpPr>
        <p:spPr>
          <a:xfrm>
            <a:off x="6490806" y="4662084"/>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ALL PAD</a:t>
            </a:r>
          </a:p>
        </p:txBody>
      </p:sp>
      <p:graphicFrame>
        <p:nvGraphicFramePr>
          <p:cNvPr id="17" name="Content Placeholder 5">
            <a:extLst>
              <a:ext uri="{FF2B5EF4-FFF2-40B4-BE49-F238E27FC236}">
                <a16:creationId xmlns:a16="http://schemas.microsoft.com/office/drawing/2014/main" id="{31FE58E9-42ED-42EA-30F4-D6BFAC9955E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539641266"/>
              </p:ext>
            </p:extLst>
          </p:nvPr>
        </p:nvGraphicFramePr>
        <p:xfrm>
          <a:off x="5505994" y="5102893"/>
          <a:ext cx="5424344" cy="779439"/>
        </p:xfrm>
        <a:graphic>
          <a:graphicData uri="http://schemas.openxmlformats.org/drawingml/2006/table">
            <a:tbl>
              <a:tblPr firstRow="1" bandRow="1">
                <a:tableStyleId>{5C22544A-7EE6-4342-B048-85BDC9FD1C3A}</a:tableStyleId>
              </a:tblPr>
              <a:tblGrid>
                <a:gridCol w="939577">
                  <a:extLst>
                    <a:ext uri="{9D8B030D-6E8A-4147-A177-3AD203B41FA5}">
                      <a16:colId xmlns:a16="http://schemas.microsoft.com/office/drawing/2014/main" val="2649235253"/>
                    </a:ext>
                  </a:extLst>
                </a:gridCol>
                <a:gridCol w="4484767">
                  <a:extLst>
                    <a:ext uri="{9D8B030D-6E8A-4147-A177-3AD203B41FA5}">
                      <a16:colId xmlns:a16="http://schemas.microsoft.com/office/drawing/2014/main" val="3265590656"/>
                    </a:ext>
                  </a:extLst>
                </a:gridCol>
              </a:tblGrid>
              <a:tr h="26908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7463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3: 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2429"/>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In PAD, without another indication, full intensity oral anticoagulation should not be used to reduce the risk of MACE and MALE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bl>
          </a:graphicData>
        </a:graphic>
      </p:graphicFrame>
      <p:pic>
        <p:nvPicPr>
          <p:cNvPr id="24" name="Content Placeholder 26">
            <a:extLst>
              <a:ext uri="{FF2B5EF4-FFF2-40B4-BE49-F238E27FC236}">
                <a16:creationId xmlns:a16="http://schemas.microsoft.com/office/drawing/2014/main" id="{399B2381-718E-D6C7-C17D-EEBA404DF91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19036" y="1156662"/>
            <a:ext cx="672138" cy="672138"/>
          </a:xfrm>
          <a:prstGeom prst="rect">
            <a:avLst/>
          </a:prstGeom>
        </p:spPr>
      </p:pic>
      <p:pic>
        <p:nvPicPr>
          <p:cNvPr id="26" name="Graphic 25">
            <a:extLst>
              <a:ext uri="{FF2B5EF4-FFF2-40B4-BE49-F238E27FC236}">
                <a16:creationId xmlns:a16="http://schemas.microsoft.com/office/drawing/2014/main" id="{DEB377D6-571A-6DCF-8105-36D606805E2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90134" y="4533275"/>
            <a:ext cx="627244" cy="627244"/>
          </a:xfrm>
          <a:prstGeom prst="rect">
            <a:avLst/>
          </a:prstGeom>
        </p:spPr>
      </p:pic>
      <p:pic>
        <p:nvPicPr>
          <p:cNvPr id="14" name="Graphic 13">
            <a:extLst>
              <a:ext uri="{FF2B5EF4-FFF2-40B4-BE49-F238E27FC236}">
                <a16:creationId xmlns:a16="http://schemas.microsoft.com/office/drawing/2014/main" id="{F3D4F2E8-1C28-F105-D41C-9400103C4B1A}"/>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4598" y="2872648"/>
            <a:ext cx="641733" cy="641733"/>
          </a:xfrm>
          <a:prstGeom prst="rect">
            <a:avLst/>
          </a:prstGeom>
        </p:spPr>
      </p:pic>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5962651"/>
            <a:ext cx="9159004" cy="356584"/>
          </a:xfrm>
        </p:spPr>
        <p:txBody>
          <a:bodyPr/>
          <a:lstStyle/>
          <a:p>
            <a:pPr algn="ctr"/>
            <a:r>
              <a:rPr lang="en-US" sz="1050" b="1" dirty="0"/>
              <a:t>Abbreviations: </a:t>
            </a:r>
            <a:r>
              <a:rPr lang="en-US" sz="1050" dirty="0"/>
              <a:t>BID indicates twice a day; DAPT, dual anti-platelet therapy; MACE, major adverse cardiac events; </a:t>
            </a:r>
            <a:br>
              <a:rPr lang="en-US" sz="1050" dirty="0"/>
            </a:br>
            <a:r>
              <a:rPr lang="en-US" sz="1050" dirty="0"/>
              <a:t>MALE, major adverse limb events; P2Y12, purinergic receptor P2Y; PAD, peripheral arterial disease.</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12</a:t>
            </a:fld>
            <a:endParaRPr lang="en-US" dirty="0"/>
          </a:p>
        </p:txBody>
      </p:sp>
      <p:cxnSp>
        <p:nvCxnSpPr>
          <p:cNvPr id="12" name="Straight Connector 11">
            <a:extLst>
              <a:ext uri="{FF2B5EF4-FFF2-40B4-BE49-F238E27FC236}">
                <a16:creationId xmlns:a16="http://schemas.microsoft.com/office/drawing/2014/main" id="{7E84A9DA-9EEB-6447-976E-00FB0F03E379}"/>
              </a:ext>
            </a:extLst>
          </p:cNvPr>
          <p:cNvCxnSpPr>
            <a:cxnSpLocks/>
          </p:cNvCxnSpPr>
          <p:nvPr/>
        </p:nvCxnSpPr>
        <p:spPr>
          <a:xfrm>
            <a:off x="5505994" y="2474401"/>
            <a:ext cx="540751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579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Medical Therapy in Patients with PAD</a:t>
            </a:r>
          </a:p>
        </p:txBody>
      </p:sp>
      <p:sp>
        <p:nvSpPr>
          <p:cNvPr id="5" name="TextBox 4">
            <a:extLst>
              <a:ext uri="{FF2B5EF4-FFF2-40B4-BE49-F238E27FC236}">
                <a16:creationId xmlns:a16="http://schemas.microsoft.com/office/drawing/2014/main" id="{D8B2C282-4CAC-5E90-E1C1-CF61823C47E6}"/>
              </a:ext>
              <a:ext uri="{C183D7F6-B498-43B3-948B-1728B52AA6E4}">
                <adec:decorative xmlns:adec="http://schemas.microsoft.com/office/drawing/2017/decorative" val="1"/>
              </a:ext>
            </a:extLst>
          </p:cNvPr>
          <p:cNvSpPr txBox="1"/>
          <p:nvPr/>
        </p:nvSpPr>
        <p:spPr>
          <a:xfrm>
            <a:off x="848271" y="1190626"/>
            <a:ext cx="4142830"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6" name="TextBox 5">
            <a:extLst>
              <a:ext uri="{FF2B5EF4-FFF2-40B4-BE49-F238E27FC236}">
                <a16:creationId xmlns:a16="http://schemas.microsoft.com/office/drawing/2014/main" id="{EFF0CE8D-3785-9F52-B9D9-C50B1A0CDD98}"/>
              </a:ext>
              <a:ext uri="{C183D7F6-B498-43B3-948B-1728B52AA6E4}">
                <adec:decorative xmlns:adec="http://schemas.microsoft.com/office/drawing/2017/decorative" val="0"/>
              </a:ext>
            </a:extLst>
          </p:cNvPr>
          <p:cNvSpPr txBox="1"/>
          <p:nvPr/>
        </p:nvSpPr>
        <p:spPr>
          <a:xfrm>
            <a:off x="1666874" y="1312098"/>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Lipid Lowering Therapy</a:t>
            </a:r>
          </a:p>
        </p:txBody>
      </p:sp>
      <p:graphicFrame>
        <p:nvGraphicFramePr>
          <p:cNvPr id="3" name="Content Placeholder 5">
            <a:extLst>
              <a:ext uri="{FF2B5EF4-FFF2-40B4-BE49-F238E27FC236}">
                <a16:creationId xmlns:a16="http://schemas.microsoft.com/office/drawing/2014/main" id="{F98A937B-0D6A-E86A-5D3C-00E4417933B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880084160"/>
              </p:ext>
            </p:extLst>
          </p:nvPr>
        </p:nvGraphicFramePr>
        <p:xfrm>
          <a:off x="833582" y="1789924"/>
          <a:ext cx="4167043" cy="1307606"/>
        </p:xfrm>
        <a:graphic>
          <a:graphicData uri="http://schemas.openxmlformats.org/drawingml/2006/table">
            <a:tbl>
              <a:tblPr firstRow="1" bandRow="1">
                <a:tableStyleId>{5C22544A-7EE6-4342-B048-85BDC9FD1C3A}</a:tableStyleId>
              </a:tblPr>
              <a:tblGrid>
                <a:gridCol w="721794">
                  <a:extLst>
                    <a:ext uri="{9D8B030D-6E8A-4147-A177-3AD203B41FA5}">
                      <a16:colId xmlns:a16="http://schemas.microsoft.com/office/drawing/2014/main" val="2649235253"/>
                    </a:ext>
                  </a:extLst>
                </a:gridCol>
                <a:gridCol w="3445249">
                  <a:extLst>
                    <a:ext uri="{9D8B030D-6E8A-4147-A177-3AD203B41FA5}">
                      <a16:colId xmlns:a16="http://schemas.microsoft.com/office/drawing/2014/main" val="3265590656"/>
                    </a:ext>
                  </a:extLst>
                </a:gridCol>
              </a:tblGrid>
              <a:tr h="26908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27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1" i="0" u="none" strike="noStrike" kern="1200" baseline="0" dirty="0">
                          <a:solidFill>
                            <a:schemeClr val="dk1"/>
                          </a:solidFill>
                          <a:latin typeface="Lub Dub Condensed" panose="020B0506030403020204" pitchFamily="34" charset="0"/>
                          <a:ea typeface="+mn-ea"/>
                          <a:cs typeface="Arial" panose="020B0604020202020204" pitchFamily="34" charset="0"/>
                        </a:rPr>
                        <a:t>High intensity statin</a:t>
                      </a: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 to lower LDL-C by ≥ 50%</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47463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If LDL-C remains ≥ 70 mg/dL on maximally tolerated statin, adding </a:t>
                      </a:r>
                      <a:r>
                        <a:rPr lang="en-US" sz="1200" b="1" i="0" u="none" strike="noStrike" kern="1200" baseline="0" dirty="0">
                          <a:solidFill>
                            <a:schemeClr val="dk1"/>
                          </a:solidFill>
                          <a:latin typeface="Lub Dub Condensed" panose="020B0506030403020204" pitchFamily="34" charset="0"/>
                          <a:ea typeface="+mn-ea"/>
                          <a:cs typeface="Arial" panose="020B0604020202020204" pitchFamily="34" charset="0"/>
                        </a:rPr>
                        <a:t>ezetimibe</a:t>
                      </a: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 or a </a:t>
                      </a:r>
                      <a:r>
                        <a:rPr lang="en-US" sz="1200" b="1" i="0" u="none" strike="noStrike" kern="1200" baseline="0" dirty="0">
                          <a:solidFill>
                            <a:schemeClr val="dk1"/>
                          </a:solidFill>
                          <a:latin typeface="Lub Dub Condensed" panose="020B0506030403020204" pitchFamily="34" charset="0"/>
                          <a:ea typeface="+mn-ea"/>
                          <a:cs typeface="Arial" panose="020B0604020202020204" pitchFamily="34" charset="0"/>
                        </a:rPr>
                        <a:t>PCSK9 inhibitor </a:t>
                      </a: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is reasonable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73865040"/>
                  </a:ext>
                </a:extLst>
              </a:tr>
            </a:tbl>
          </a:graphicData>
        </a:graphic>
      </p:graphicFrame>
      <p:sp>
        <p:nvSpPr>
          <p:cNvPr id="11" name="TextBox 10">
            <a:extLst>
              <a:ext uri="{FF2B5EF4-FFF2-40B4-BE49-F238E27FC236}">
                <a16:creationId xmlns:a16="http://schemas.microsoft.com/office/drawing/2014/main" id="{13125FE6-DC5C-01BF-7AB6-F20B4D2865DF}"/>
              </a:ext>
              <a:ext uri="{C183D7F6-B498-43B3-948B-1728B52AA6E4}">
                <adec:decorative xmlns:adec="http://schemas.microsoft.com/office/drawing/2017/decorative" val="1"/>
              </a:ext>
            </a:extLst>
          </p:cNvPr>
          <p:cNvSpPr txBox="1"/>
          <p:nvPr/>
        </p:nvSpPr>
        <p:spPr>
          <a:xfrm>
            <a:off x="848271" y="3533776"/>
            <a:ext cx="4142830"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3" name="TextBox 12">
            <a:extLst>
              <a:ext uri="{FF2B5EF4-FFF2-40B4-BE49-F238E27FC236}">
                <a16:creationId xmlns:a16="http://schemas.microsoft.com/office/drawing/2014/main" id="{69AC8C01-7E97-7272-685F-DB2843C64DDB}"/>
              </a:ext>
              <a:ext uri="{C183D7F6-B498-43B3-948B-1728B52AA6E4}">
                <adec:decorative xmlns:adec="http://schemas.microsoft.com/office/drawing/2017/decorative" val="0"/>
              </a:ext>
            </a:extLst>
          </p:cNvPr>
          <p:cNvSpPr txBox="1"/>
          <p:nvPr/>
        </p:nvSpPr>
        <p:spPr>
          <a:xfrm>
            <a:off x="1666874" y="3655248"/>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Antihypertensive Therapy</a:t>
            </a:r>
          </a:p>
        </p:txBody>
      </p:sp>
      <p:graphicFrame>
        <p:nvGraphicFramePr>
          <p:cNvPr id="8" name="Content Placeholder 5">
            <a:extLst>
              <a:ext uri="{FF2B5EF4-FFF2-40B4-BE49-F238E27FC236}">
                <a16:creationId xmlns:a16="http://schemas.microsoft.com/office/drawing/2014/main" id="{AACB245B-41C8-FB8A-FC9E-365D3CC1284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210553301"/>
              </p:ext>
            </p:extLst>
          </p:nvPr>
        </p:nvGraphicFramePr>
        <p:xfrm>
          <a:off x="833582" y="4133073"/>
          <a:ext cx="4167043" cy="1381902"/>
        </p:xfrm>
        <a:graphic>
          <a:graphicData uri="http://schemas.openxmlformats.org/drawingml/2006/table">
            <a:tbl>
              <a:tblPr firstRow="1" bandRow="1">
                <a:tableStyleId>{5C22544A-7EE6-4342-B048-85BDC9FD1C3A}</a:tableStyleId>
              </a:tblPr>
              <a:tblGrid>
                <a:gridCol w="721794">
                  <a:extLst>
                    <a:ext uri="{9D8B030D-6E8A-4147-A177-3AD203B41FA5}">
                      <a16:colId xmlns:a16="http://schemas.microsoft.com/office/drawing/2014/main" val="2649235253"/>
                    </a:ext>
                  </a:extLst>
                </a:gridCol>
                <a:gridCol w="3445249">
                  <a:extLst>
                    <a:ext uri="{9D8B030D-6E8A-4147-A177-3AD203B41FA5}">
                      <a16:colId xmlns:a16="http://schemas.microsoft.com/office/drawing/2014/main" val="3265590656"/>
                    </a:ext>
                  </a:extLst>
                </a:gridCol>
              </a:tblGrid>
              <a:tr h="22199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1341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Antihypertensive therapy to reduce the risk of MACE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367496">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1" i="0" u="none" strike="noStrike" kern="1200" baseline="0" dirty="0">
                          <a:solidFill>
                            <a:schemeClr val="dk1"/>
                          </a:solidFill>
                          <a:latin typeface="Lub Dub Condensed" panose="020B0506030403020204" pitchFamily="34" charset="0"/>
                          <a:ea typeface="+mn-ea"/>
                          <a:cs typeface="Arial" panose="020B0604020202020204" pitchFamily="34" charset="0"/>
                        </a:rPr>
                        <a:t>SBP goal </a:t>
                      </a: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&lt;130 mmHg              </a:t>
                      </a:r>
                      <a:r>
                        <a:rPr lang="en-US" sz="1200" b="1" i="0" u="none" strike="noStrike" kern="1200" baseline="0" dirty="0">
                          <a:solidFill>
                            <a:schemeClr val="dk1"/>
                          </a:solidFill>
                          <a:latin typeface="Lub Dub Condensed" panose="020B0506030403020204" pitchFamily="34" charset="0"/>
                          <a:ea typeface="+mn-ea"/>
                          <a:cs typeface="Arial" panose="020B0604020202020204" pitchFamily="34" charset="0"/>
                        </a:rPr>
                        <a:t>DBP goal </a:t>
                      </a: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&lt;80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36176994"/>
                  </a:ext>
                </a:extLst>
              </a:tr>
              <a:tr h="396191">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Use ACEI or ARBs to reduce the risk of MACE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6745602"/>
                  </a:ext>
                </a:extLst>
              </a:tr>
            </a:tbl>
          </a:graphicData>
        </a:graphic>
      </p:graphicFrame>
      <p:sp>
        <p:nvSpPr>
          <p:cNvPr id="22" name="TextBox 21">
            <a:extLst>
              <a:ext uri="{FF2B5EF4-FFF2-40B4-BE49-F238E27FC236}">
                <a16:creationId xmlns:a16="http://schemas.microsoft.com/office/drawing/2014/main" id="{59B121A2-5773-77F0-E162-25E39A07FAB6}"/>
              </a:ext>
              <a:ext uri="{C183D7F6-B498-43B3-948B-1728B52AA6E4}">
                <adec:decorative xmlns:adec="http://schemas.microsoft.com/office/drawing/2017/decorative" val="1"/>
              </a:ext>
            </a:extLst>
          </p:cNvPr>
          <p:cNvSpPr txBox="1"/>
          <p:nvPr/>
        </p:nvSpPr>
        <p:spPr>
          <a:xfrm>
            <a:off x="5505994" y="1190626"/>
            <a:ext cx="5392826"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graphicFrame>
        <p:nvGraphicFramePr>
          <p:cNvPr id="21" name="Content Placeholder 5">
            <a:extLst>
              <a:ext uri="{FF2B5EF4-FFF2-40B4-BE49-F238E27FC236}">
                <a16:creationId xmlns:a16="http://schemas.microsoft.com/office/drawing/2014/main" id="{86DFEBCE-E22D-C15B-CF58-DE32041B96B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947892318"/>
              </p:ext>
            </p:extLst>
          </p:nvPr>
        </p:nvGraphicFramePr>
        <p:xfrm>
          <a:off x="5491306" y="1789923"/>
          <a:ext cx="5424344" cy="1530069"/>
        </p:xfrm>
        <a:graphic>
          <a:graphicData uri="http://schemas.openxmlformats.org/drawingml/2006/table">
            <a:tbl>
              <a:tblPr firstRow="1" bandRow="1">
                <a:tableStyleId>{5C22544A-7EE6-4342-B048-85BDC9FD1C3A}</a:tableStyleId>
              </a:tblPr>
              <a:tblGrid>
                <a:gridCol w="939577">
                  <a:extLst>
                    <a:ext uri="{9D8B030D-6E8A-4147-A177-3AD203B41FA5}">
                      <a16:colId xmlns:a16="http://schemas.microsoft.com/office/drawing/2014/main" val="2649235253"/>
                    </a:ext>
                  </a:extLst>
                </a:gridCol>
                <a:gridCol w="4484767">
                  <a:extLst>
                    <a:ext uri="{9D8B030D-6E8A-4147-A177-3AD203B41FA5}">
                      <a16:colId xmlns:a16="http://schemas.microsoft.com/office/drawing/2014/main" val="3265590656"/>
                    </a:ext>
                  </a:extLst>
                </a:gridCol>
              </a:tblGrid>
              <a:tr h="2545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8180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Remind patients at every visit to quit or maintain cessation </a:t>
                      </a:r>
                      <a:b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b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of tobacco use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Pharmacotherapy should be included in tobacco cessation plans combined with counseling and referral to smoking cessation program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36176994"/>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Advise patients to avoid secondhand smoke exposure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6745602"/>
                  </a:ext>
                </a:extLst>
              </a:tr>
            </a:tbl>
          </a:graphicData>
        </a:graphic>
      </p:graphicFrame>
      <p:sp>
        <p:nvSpPr>
          <p:cNvPr id="23" name="TextBox 22">
            <a:extLst>
              <a:ext uri="{FF2B5EF4-FFF2-40B4-BE49-F238E27FC236}">
                <a16:creationId xmlns:a16="http://schemas.microsoft.com/office/drawing/2014/main" id="{5E9325FB-B329-5822-0CC0-4D747289480B}"/>
              </a:ext>
              <a:ext uri="{C183D7F6-B498-43B3-948B-1728B52AA6E4}">
                <adec:decorative xmlns:adec="http://schemas.microsoft.com/office/drawing/2017/decorative" val="0"/>
              </a:ext>
            </a:extLst>
          </p:cNvPr>
          <p:cNvSpPr txBox="1"/>
          <p:nvPr/>
        </p:nvSpPr>
        <p:spPr>
          <a:xfrm>
            <a:off x="6381749" y="1312098"/>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Smoking Cessation</a:t>
            </a:r>
          </a:p>
        </p:txBody>
      </p:sp>
      <p:sp>
        <p:nvSpPr>
          <p:cNvPr id="18" name="TextBox 17">
            <a:extLst>
              <a:ext uri="{FF2B5EF4-FFF2-40B4-BE49-F238E27FC236}">
                <a16:creationId xmlns:a16="http://schemas.microsoft.com/office/drawing/2014/main" id="{23927C85-7644-A01F-D9D7-3CE45269A0BB}"/>
              </a:ext>
              <a:ext uri="{C183D7F6-B498-43B3-948B-1728B52AA6E4}">
                <adec:decorative xmlns:adec="http://schemas.microsoft.com/office/drawing/2017/decorative" val="1"/>
              </a:ext>
            </a:extLst>
          </p:cNvPr>
          <p:cNvSpPr txBox="1"/>
          <p:nvPr/>
        </p:nvSpPr>
        <p:spPr>
          <a:xfrm>
            <a:off x="5505994" y="3555213"/>
            <a:ext cx="5392826"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graphicFrame>
        <p:nvGraphicFramePr>
          <p:cNvPr id="17" name="Content Placeholder 5">
            <a:extLst>
              <a:ext uri="{FF2B5EF4-FFF2-40B4-BE49-F238E27FC236}">
                <a16:creationId xmlns:a16="http://schemas.microsoft.com/office/drawing/2014/main" id="{31FE58E9-42ED-42EA-30F4-D6BFAC9955E8}"/>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947029539"/>
              </p:ext>
            </p:extLst>
          </p:nvPr>
        </p:nvGraphicFramePr>
        <p:xfrm>
          <a:off x="5491306" y="4154511"/>
          <a:ext cx="5424344" cy="1501728"/>
        </p:xfrm>
        <a:graphic>
          <a:graphicData uri="http://schemas.openxmlformats.org/drawingml/2006/table">
            <a:tbl>
              <a:tblPr firstRow="1" bandRow="1">
                <a:tableStyleId>{5C22544A-7EE6-4342-B048-85BDC9FD1C3A}</a:tableStyleId>
              </a:tblPr>
              <a:tblGrid>
                <a:gridCol w="939577">
                  <a:extLst>
                    <a:ext uri="{9D8B030D-6E8A-4147-A177-3AD203B41FA5}">
                      <a16:colId xmlns:a16="http://schemas.microsoft.com/office/drawing/2014/main" val="2649235253"/>
                    </a:ext>
                  </a:extLst>
                </a:gridCol>
                <a:gridCol w="4484767">
                  <a:extLst>
                    <a:ext uri="{9D8B030D-6E8A-4147-A177-3AD203B41FA5}">
                      <a16:colId xmlns:a16="http://schemas.microsoft.com/office/drawing/2014/main" val="3265590656"/>
                    </a:ext>
                  </a:extLst>
                </a:gridCol>
              </a:tblGrid>
              <a:tr h="26908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6986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Multidisciplinary team approach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369864">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Glycemic control with GLP1-receptor agonist and SGLT2i to reduce risk of MACE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24774254"/>
                  </a:ext>
                </a:extLst>
              </a:tr>
              <a:tr h="369864">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Glycemic control may be beneficial to improve limb outcomes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43244972"/>
                  </a:ext>
                </a:extLst>
              </a:tr>
            </a:tbl>
          </a:graphicData>
        </a:graphic>
      </p:graphicFrame>
      <p:sp>
        <p:nvSpPr>
          <p:cNvPr id="19" name="TextBox 18">
            <a:extLst>
              <a:ext uri="{FF2B5EF4-FFF2-40B4-BE49-F238E27FC236}">
                <a16:creationId xmlns:a16="http://schemas.microsoft.com/office/drawing/2014/main" id="{0E52D4C8-B470-F299-0A59-34DFFF3137BF}"/>
              </a:ext>
              <a:ext uri="{C183D7F6-B498-43B3-948B-1728B52AA6E4}">
                <adec:decorative xmlns:adec="http://schemas.microsoft.com/office/drawing/2017/decorative" val="0"/>
              </a:ext>
            </a:extLst>
          </p:cNvPr>
          <p:cNvSpPr txBox="1"/>
          <p:nvPr/>
        </p:nvSpPr>
        <p:spPr>
          <a:xfrm>
            <a:off x="6381749" y="3676685"/>
            <a:ext cx="2990851" cy="418011"/>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Diabetes </a:t>
            </a:r>
          </a:p>
        </p:txBody>
      </p:sp>
      <p:pic>
        <p:nvPicPr>
          <p:cNvPr id="15" name="Graphic 14">
            <a:extLst>
              <a:ext uri="{FF2B5EF4-FFF2-40B4-BE49-F238E27FC236}">
                <a16:creationId xmlns:a16="http://schemas.microsoft.com/office/drawing/2014/main" id="{A3880726-9362-3B65-0B9F-33DC67B2370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05143" y="3598211"/>
            <a:ext cx="295275" cy="542925"/>
          </a:xfrm>
          <a:prstGeom prst="rect">
            <a:avLst/>
          </a:prstGeom>
        </p:spPr>
      </p:pic>
      <p:pic>
        <p:nvPicPr>
          <p:cNvPr id="20" name="Graphic 19">
            <a:extLst>
              <a:ext uri="{FF2B5EF4-FFF2-40B4-BE49-F238E27FC236}">
                <a16:creationId xmlns:a16="http://schemas.microsoft.com/office/drawing/2014/main" id="{BB09E2BD-3B08-E050-0B49-3DB263A6087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3894" y="1239111"/>
            <a:ext cx="523875" cy="523875"/>
          </a:xfrm>
          <a:prstGeom prst="rect">
            <a:avLst/>
          </a:prstGeom>
        </p:spPr>
      </p:pic>
      <p:pic>
        <p:nvPicPr>
          <p:cNvPr id="28" name="Graphic 27">
            <a:extLst>
              <a:ext uri="{FF2B5EF4-FFF2-40B4-BE49-F238E27FC236}">
                <a16:creationId xmlns:a16="http://schemas.microsoft.com/office/drawing/2014/main" id="{3B8D8096-C460-7BA1-99E6-32041D68BFE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7537" y="1269177"/>
            <a:ext cx="400050" cy="485775"/>
          </a:xfrm>
          <a:prstGeom prst="rect">
            <a:avLst/>
          </a:prstGeom>
        </p:spPr>
      </p:pic>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991737" y="5829300"/>
            <a:ext cx="8208527" cy="489935"/>
          </a:xfrm>
        </p:spPr>
        <p:txBody>
          <a:bodyPr/>
          <a:lstStyle/>
          <a:p>
            <a:pPr marL="0" indent="0" algn="ctr"/>
            <a:r>
              <a:rPr lang="en-US" sz="1050" b="1" dirty="0"/>
              <a:t>Abbreviations: </a:t>
            </a:r>
            <a:r>
              <a:rPr lang="en-US" sz="1050" dirty="0"/>
              <a:t>ACEI indicates angiotensin converting enzyme inhibitor; ARB, angiotensin II receptor blocker; DBP, diastolic blood pressure; GLP1-a, glucagon-like peptide-1 agonist; LDL, low-density lipoprotein; MACE, major adverse limb events; mmHg, millimeters of mercury; PCSK9i, proprotein convertase </a:t>
            </a:r>
            <a:r>
              <a:rPr lang="en-US" sz="1050" dirty="0" err="1"/>
              <a:t>subtilsin-kexin</a:t>
            </a:r>
            <a:r>
              <a:rPr lang="en-US" sz="1050" dirty="0"/>
              <a:t> type 9; PAD, peripheral artery diseases; SBP, systolic blook pressure; and SGLT2i, sodium-glucose transporter 2 inhibitor.</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13</a:t>
            </a:fld>
            <a:endParaRPr lang="en-US" dirty="0"/>
          </a:p>
        </p:txBody>
      </p:sp>
      <p:pic>
        <p:nvPicPr>
          <p:cNvPr id="7" name="Picture 6">
            <a:extLst>
              <a:ext uri="{FF2B5EF4-FFF2-40B4-BE49-F238E27FC236}">
                <a16:creationId xmlns:a16="http://schemas.microsoft.com/office/drawing/2014/main" id="{F3E3DED8-F582-788B-07AC-5AE32D976AC3}"/>
              </a:ext>
              <a:ext uri="{C183D7F6-B498-43B3-948B-1728B52AA6E4}">
                <adec:decorative xmlns:adec="http://schemas.microsoft.com/office/drawing/2017/decorative" val="1"/>
              </a:ext>
            </a:extLst>
          </p:cNvPr>
          <p:cNvPicPr>
            <a:picLocks noChangeAspect="1"/>
          </p:cNvPicPr>
          <p:nvPr/>
        </p:nvPicPr>
        <p:blipFill>
          <a:blip r:embed="rId8">
            <a:duotone>
              <a:schemeClr val="accent1">
                <a:shade val="45000"/>
                <a:satMod val="135000"/>
              </a:schemeClr>
              <a:prstClr val="white"/>
            </a:duotone>
          </a:blip>
          <a:stretch>
            <a:fillRect/>
          </a:stretch>
        </p:blipFill>
        <p:spPr>
          <a:xfrm>
            <a:off x="895543" y="3502407"/>
            <a:ext cx="630666" cy="630666"/>
          </a:xfrm>
          <a:prstGeom prst="rect">
            <a:avLst/>
          </a:prstGeom>
        </p:spPr>
      </p:pic>
    </p:spTree>
    <p:extLst>
      <p:ext uri="{BB962C8B-B14F-4D97-AF65-F5344CB8AC3E}">
        <p14:creationId xmlns:p14="http://schemas.microsoft.com/office/powerpoint/2010/main" val="966825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Preventive Foot Care and Leg Symptom Management in Patients with PAD</a:t>
            </a:r>
          </a:p>
        </p:txBody>
      </p:sp>
      <p:sp>
        <p:nvSpPr>
          <p:cNvPr id="17" name="TextBox 16">
            <a:extLst>
              <a:ext uri="{FF2B5EF4-FFF2-40B4-BE49-F238E27FC236}">
                <a16:creationId xmlns:a16="http://schemas.microsoft.com/office/drawing/2014/main" id="{5369DFE0-DB68-4CA0-09BA-CA2D520DA506}"/>
              </a:ext>
              <a:ext uri="{C183D7F6-B498-43B3-948B-1728B52AA6E4}">
                <adec:decorative xmlns:adec="http://schemas.microsoft.com/office/drawing/2017/decorative" val="1"/>
              </a:ext>
            </a:extLst>
          </p:cNvPr>
          <p:cNvSpPr txBox="1"/>
          <p:nvPr/>
        </p:nvSpPr>
        <p:spPr>
          <a:xfrm>
            <a:off x="848270" y="1866901"/>
            <a:ext cx="4714329"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08681D75-C180-768E-3D16-EEE14D270E80}"/>
              </a:ext>
              <a:ext uri="{C183D7F6-B498-43B3-948B-1728B52AA6E4}">
                <adec:decorative xmlns:adec="http://schemas.microsoft.com/office/drawing/2017/decorative" val="0"/>
              </a:ext>
            </a:extLst>
          </p:cNvPr>
          <p:cNvSpPr txBox="1"/>
          <p:nvPr/>
        </p:nvSpPr>
        <p:spPr>
          <a:xfrm>
            <a:off x="1671911" y="2047875"/>
            <a:ext cx="2495551"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Preventive Foot Care</a:t>
            </a:r>
          </a:p>
        </p:txBody>
      </p:sp>
      <p:graphicFrame>
        <p:nvGraphicFramePr>
          <p:cNvPr id="9" name="Content Placeholder 5">
            <a:extLst>
              <a:ext uri="{FF2B5EF4-FFF2-40B4-BE49-F238E27FC236}">
                <a16:creationId xmlns:a16="http://schemas.microsoft.com/office/drawing/2014/main" id="{1D91F539-DE48-D305-9740-5FE70B34E92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402405630"/>
              </p:ext>
            </p:extLst>
          </p:nvPr>
        </p:nvGraphicFramePr>
        <p:xfrm>
          <a:off x="833582" y="2466199"/>
          <a:ext cx="4741882" cy="2496326"/>
        </p:xfrm>
        <a:graphic>
          <a:graphicData uri="http://schemas.openxmlformats.org/drawingml/2006/table">
            <a:tbl>
              <a:tblPr firstRow="1" bandRow="1">
                <a:tableStyleId>{5C22544A-7EE6-4342-B048-85BDC9FD1C3A}</a:tableStyleId>
              </a:tblPr>
              <a:tblGrid>
                <a:gridCol w="821365">
                  <a:extLst>
                    <a:ext uri="{9D8B030D-6E8A-4147-A177-3AD203B41FA5}">
                      <a16:colId xmlns:a16="http://schemas.microsoft.com/office/drawing/2014/main" val="2649235253"/>
                    </a:ext>
                  </a:extLst>
                </a:gridCol>
                <a:gridCol w="3920517">
                  <a:extLst>
                    <a:ext uri="{9D8B030D-6E8A-4147-A177-3AD203B41FA5}">
                      <a16:colId xmlns:a16="http://schemas.microsoft.com/office/drawing/2014/main" val="3265590656"/>
                    </a:ext>
                  </a:extLst>
                </a:gridCol>
              </a:tblGrid>
              <a:tr h="1853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0376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Educating patients &amp; family on preventive foot care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Foot inspection by clinician at every visit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Therapeutic footwear for those at high risk for ulcers/amputation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5022610"/>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Comprehensive foot evaluation annually to identify risk factors for ulcers and amputation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67072087"/>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Referral to a foot care specialist for preventive care and longitudinal surveillance is reasonable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3249737"/>
                  </a:ext>
                </a:extLst>
              </a:tr>
            </a:tbl>
          </a:graphicData>
        </a:graphic>
      </p:graphicFrame>
      <p:sp>
        <p:nvSpPr>
          <p:cNvPr id="23" name="TextBox 22">
            <a:extLst>
              <a:ext uri="{FF2B5EF4-FFF2-40B4-BE49-F238E27FC236}">
                <a16:creationId xmlns:a16="http://schemas.microsoft.com/office/drawing/2014/main" id="{07516AC9-A5F5-57E1-A70E-0C9FA24FFA11}"/>
              </a:ext>
              <a:ext uri="{C183D7F6-B498-43B3-948B-1728B52AA6E4}">
                <adec:decorative xmlns:adec="http://schemas.microsoft.com/office/drawing/2017/decorative" val="1"/>
              </a:ext>
            </a:extLst>
          </p:cNvPr>
          <p:cNvSpPr txBox="1"/>
          <p:nvPr/>
        </p:nvSpPr>
        <p:spPr>
          <a:xfrm>
            <a:off x="6067970" y="1857376"/>
            <a:ext cx="5057230"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25" name="TextBox 24">
            <a:extLst>
              <a:ext uri="{FF2B5EF4-FFF2-40B4-BE49-F238E27FC236}">
                <a16:creationId xmlns:a16="http://schemas.microsoft.com/office/drawing/2014/main" id="{B7A0CE89-E2DE-5DCD-DAEE-D486F28A3F4B}"/>
              </a:ext>
              <a:ext uri="{C183D7F6-B498-43B3-948B-1728B52AA6E4}">
                <adec:decorative xmlns:adec="http://schemas.microsoft.com/office/drawing/2017/decorative" val="0"/>
              </a:ext>
            </a:extLst>
          </p:cNvPr>
          <p:cNvSpPr txBox="1"/>
          <p:nvPr/>
        </p:nvSpPr>
        <p:spPr>
          <a:xfrm>
            <a:off x="6891611" y="2038350"/>
            <a:ext cx="2495551"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Leg Symptoms</a:t>
            </a:r>
          </a:p>
        </p:txBody>
      </p:sp>
      <p:graphicFrame>
        <p:nvGraphicFramePr>
          <p:cNvPr id="24" name="Content Placeholder 5">
            <a:extLst>
              <a:ext uri="{FF2B5EF4-FFF2-40B4-BE49-F238E27FC236}">
                <a16:creationId xmlns:a16="http://schemas.microsoft.com/office/drawing/2014/main" id="{D3BAF0E1-1907-39A3-8AE7-DFC2EC20C22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809941544"/>
              </p:ext>
            </p:extLst>
          </p:nvPr>
        </p:nvGraphicFramePr>
        <p:xfrm>
          <a:off x="6053281" y="2456674"/>
          <a:ext cx="5086787" cy="2499360"/>
        </p:xfrm>
        <a:graphic>
          <a:graphicData uri="http://schemas.openxmlformats.org/drawingml/2006/table">
            <a:tbl>
              <a:tblPr firstRow="1" bandRow="1">
                <a:tableStyleId>{5C22544A-7EE6-4342-B048-85BDC9FD1C3A}</a:tableStyleId>
              </a:tblPr>
              <a:tblGrid>
                <a:gridCol w="881107">
                  <a:extLst>
                    <a:ext uri="{9D8B030D-6E8A-4147-A177-3AD203B41FA5}">
                      <a16:colId xmlns:a16="http://schemas.microsoft.com/office/drawing/2014/main" val="2649235253"/>
                    </a:ext>
                  </a:extLst>
                </a:gridCol>
                <a:gridCol w="4205680">
                  <a:extLst>
                    <a:ext uri="{9D8B030D-6E8A-4147-A177-3AD203B41FA5}">
                      <a16:colId xmlns:a16="http://schemas.microsoft.com/office/drawing/2014/main" val="3265590656"/>
                    </a:ext>
                  </a:extLst>
                </a:gridCol>
              </a:tblGrid>
              <a:tr h="1326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568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Cilostazol is recommended to increase walking distance and reduce symptoms </a:t>
                      </a:r>
                    </a:p>
                  </a:txBody>
                  <a:tcPr marL="45720" marR="45720"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307656">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Cilostazol may help reduce restenosis after endovascular therapy in femoropopliteal disease </a:t>
                      </a:r>
                    </a:p>
                  </a:txBody>
                  <a:tcPr marL="45720" marR="45720"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322120">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3: No Benefit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47320"/>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In chronic symptomatic PAD pentoxifylline and chelation therapy are not recommended for treatment of claudication. </a:t>
                      </a:r>
                    </a:p>
                  </a:txBody>
                  <a:tcPr marL="45720" marR="45720"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6963057"/>
                  </a:ext>
                </a:extLst>
              </a:tr>
              <a:tr h="264970">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3: 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2429"/>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PAD and congestive heart failure cilostazol is not recommended </a:t>
                      </a:r>
                    </a:p>
                  </a:txBody>
                  <a:tcPr marL="45720" marR="45720"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52650048"/>
                  </a:ext>
                </a:extLst>
              </a:tr>
            </a:tbl>
          </a:graphicData>
        </a:graphic>
      </p:graphicFrame>
      <p:pic>
        <p:nvPicPr>
          <p:cNvPr id="3" name="Content Placeholder 26">
            <a:extLst>
              <a:ext uri="{FF2B5EF4-FFF2-40B4-BE49-F238E27FC236}">
                <a16:creationId xmlns:a16="http://schemas.microsoft.com/office/drawing/2014/main" id="{85686E67-676D-25DA-AC12-48C8B9FDE2D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918" y="1828692"/>
            <a:ext cx="672138" cy="672138"/>
          </a:xfrm>
          <a:prstGeom prst="rect">
            <a:avLst/>
          </a:prstGeom>
        </p:spPr>
      </p:pic>
      <p:pic>
        <p:nvPicPr>
          <p:cNvPr id="7" name="Graphic 6">
            <a:extLst>
              <a:ext uri="{FF2B5EF4-FFF2-40B4-BE49-F238E27FC236}">
                <a16:creationId xmlns:a16="http://schemas.microsoft.com/office/drawing/2014/main" id="{33ECDDD6-D549-D981-B076-858D2138BE9F}"/>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83975" y="1891803"/>
            <a:ext cx="463523" cy="509875"/>
          </a:xfrm>
          <a:prstGeom prst="rect">
            <a:avLst/>
          </a:prstGeom>
        </p:spPr>
      </p:pic>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PAD indicates peripheral artery disease.</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14</a:t>
            </a:fld>
            <a:endParaRPr lang="en-US" sz="900" dirty="0"/>
          </a:p>
        </p:txBody>
      </p:sp>
    </p:spTree>
    <p:extLst>
      <p:ext uri="{BB962C8B-B14F-4D97-AF65-F5344CB8AC3E}">
        <p14:creationId xmlns:p14="http://schemas.microsoft.com/office/powerpoint/2010/main" val="2337508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5369DFE0-DB68-4CA0-09BA-CA2D520DA506}"/>
              </a:ext>
              <a:ext uri="{C183D7F6-B498-43B3-948B-1728B52AA6E4}">
                <adec:decorative xmlns:adec="http://schemas.microsoft.com/office/drawing/2017/decorative" val="1"/>
              </a:ext>
            </a:extLst>
          </p:cNvPr>
          <p:cNvSpPr txBox="1"/>
          <p:nvPr/>
        </p:nvSpPr>
        <p:spPr>
          <a:xfrm>
            <a:off x="848270" y="1485784"/>
            <a:ext cx="4165763" cy="45753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Exercise Therapy for Patients with PAD</a:t>
            </a:r>
          </a:p>
        </p:txBody>
      </p:sp>
      <p:sp>
        <p:nvSpPr>
          <p:cNvPr id="11" name="TextBox 10">
            <a:extLst>
              <a:ext uri="{FF2B5EF4-FFF2-40B4-BE49-F238E27FC236}">
                <a16:creationId xmlns:a16="http://schemas.microsoft.com/office/drawing/2014/main" id="{08681D75-C180-768E-3D16-EEE14D270E80}"/>
              </a:ext>
              <a:ext uri="{C183D7F6-B498-43B3-948B-1728B52AA6E4}">
                <adec:decorative xmlns:adec="http://schemas.microsoft.com/office/drawing/2017/decorative" val="0"/>
              </a:ext>
            </a:extLst>
          </p:cNvPr>
          <p:cNvSpPr txBox="1"/>
          <p:nvPr/>
        </p:nvSpPr>
        <p:spPr>
          <a:xfrm>
            <a:off x="1043949" y="1579085"/>
            <a:ext cx="3347764"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Chronic symptomatic PAD </a:t>
            </a:r>
          </a:p>
        </p:txBody>
      </p:sp>
      <p:graphicFrame>
        <p:nvGraphicFramePr>
          <p:cNvPr id="9" name="Content Placeholder 5">
            <a:extLst>
              <a:ext uri="{FF2B5EF4-FFF2-40B4-BE49-F238E27FC236}">
                <a16:creationId xmlns:a16="http://schemas.microsoft.com/office/drawing/2014/main" id="{1D91F539-DE48-D305-9740-5FE70B34E92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264080133"/>
              </p:ext>
            </p:extLst>
          </p:nvPr>
        </p:nvGraphicFramePr>
        <p:xfrm>
          <a:off x="838899" y="1942324"/>
          <a:ext cx="4184793" cy="2264844"/>
        </p:xfrm>
        <a:graphic>
          <a:graphicData uri="http://schemas.openxmlformats.org/drawingml/2006/table">
            <a:tbl>
              <a:tblPr firstRow="1" bandRow="1">
                <a:tableStyleId>{5C22544A-7EE6-4342-B048-85BDC9FD1C3A}</a:tableStyleId>
              </a:tblPr>
              <a:tblGrid>
                <a:gridCol w="720472">
                  <a:extLst>
                    <a:ext uri="{9D8B030D-6E8A-4147-A177-3AD203B41FA5}">
                      <a16:colId xmlns:a16="http://schemas.microsoft.com/office/drawing/2014/main" val="2649235253"/>
                    </a:ext>
                  </a:extLst>
                </a:gridCol>
                <a:gridCol w="3464321">
                  <a:extLst>
                    <a:ext uri="{9D8B030D-6E8A-4147-A177-3AD203B41FA5}">
                      <a16:colId xmlns:a16="http://schemas.microsoft.com/office/drawing/2014/main" val="3265590656"/>
                    </a:ext>
                  </a:extLst>
                </a:gridCol>
              </a:tblGrid>
              <a:tr h="3461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2319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Supervised exercise therapy is recommended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51916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A structured community-based program with behavioral change techniques is effective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51916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Non-walking structured exercise programs can be beneficial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5022610"/>
                  </a:ext>
                </a:extLst>
              </a:tr>
              <a:tr h="436182">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Usefulness of unstructured exercise programs is uncertain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67072087"/>
                  </a:ext>
                </a:extLst>
              </a:tr>
            </a:tbl>
          </a:graphicData>
        </a:graphic>
      </p:graphicFrame>
      <p:sp>
        <p:nvSpPr>
          <p:cNvPr id="23" name="TextBox 22">
            <a:extLst>
              <a:ext uri="{FF2B5EF4-FFF2-40B4-BE49-F238E27FC236}">
                <a16:creationId xmlns:a16="http://schemas.microsoft.com/office/drawing/2014/main" id="{07516AC9-A5F5-57E1-A70E-0C9FA24FFA11}"/>
              </a:ext>
              <a:ext uri="{C183D7F6-B498-43B3-948B-1728B52AA6E4}">
                <adec:decorative xmlns:adec="http://schemas.microsoft.com/office/drawing/2017/decorative" val="1"/>
              </a:ext>
            </a:extLst>
          </p:cNvPr>
          <p:cNvSpPr txBox="1"/>
          <p:nvPr/>
        </p:nvSpPr>
        <p:spPr>
          <a:xfrm>
            <a:off x="5528143" y="1476259"/>
            <a:ext cx="5668588" cy="45753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25" name="TextBox 24">
            <a:extLst>
              <a:ext uri="{FF2B5EF4-FFF2-40B4-BE49-F238E27FC236}">
                <a16:creationId xmlns:a16="http://schemas.microsoft.com/office/drawing/2014/main" id="{B7A0CE89-E2DE-5DCD-DAEE-D486F28A3F4B}"/>
              </a:ext>
              <a:ext uri="{C183D7F6-B498-43B3-948B-1728B52AA6E4}">
                <adec:decorative xmlns:adec="http://schemas.microsoft.com/office/drawing/2017/decorative" val="0"/>
              </a:ext>
            </a:extLst>
          </p:cNvPr>
          <p:cNvSpPr txBox="1"/>
          <p:nvPr/>
        </p:nvSpPr>
        <p:spPr>
          <a:xfrm>
            <a:off x="5673686" y="1552000"/>
            <a:ext cx="6026153" cy="331883"/>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Post revascularization for chronic symptomatic PAD</a:t>
            </a:r>
          </a:p>
        </p:txBody>
      </p:sp>
      <p:graphicFrame>
        <p:nvGraphicFramePr>
          <p:cNvPr id="24" name="Content Placeholder 5">
            <a:extLst>
              <a:ext uri="{FF2B5EF4-FFF2-40B4-BE49-F238E27FC236}">
                <a16:creationId xmlns:a16="http://schemas.microsoft.com/office/drawing/2014/main" id="{D3BAF0E1-1907-39A3-8AE7-DFC2EC20C229}"/>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40903822"/>
              </p:ext>
            </p:extLst>
          </p:nvPr>
        </p:nvGraphicFramePr>
        <p:xfrm>
          <a:off x="5513454" y="1932799"/>
          <a:ext cx="5701718" cy="670560"/>
        </p:xfrm>
        <a:graphic>
          <a:graphicData uri="http://schemas.openxmlformats.org/drawingml/2006/table">
            <a:tbl>
              <a:tblPr firstRow="1" bandRow="1">
                <a:tableStyleId>{5C22544A-7EE6-4342-B048-85BDC9FD1C3A}</a:tableStyleId>
              </a:tblPr>
              <a:tblGrid>
                <a:gridCol w="987623">
                  <a:extLst>
                    <a:ext uri="{9D8B030D-6E8A-4147-A177-3AD203B41FA5}">
                      <a16:colId xmlns:a16="http://schemas.microsoft.com/office/drawing/2014/main" val="2649235253"/>
                    </a:ext>
                  </a:extLst>
                </a:gridCol>
                <a:gridCol w="4714095">
                  <a:extLst>
                    <a:ext uri="{9D8B030D-6E8A-4147-A177-3AD203B41FA5}">
                      <a16:colId xmlns:a16="http://schemas.microsoft.com/office/drawing/2014/main" val="3265590656"/>
                    </a:ext>
                  </a:extLst>
                </a:gridCol>
              </a:tblGrid>
              <a:tr h="1326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568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Supervised exercise therapy is effective </a:t>
                      </a:r>
                    </a:p>
                  </a:txBody>
                  <a:tcPr marL="45720" marR="45720"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bl>
          </a:graphicData>
        </a:graphic>
      </p:graphicFrame>
      <p:sp>
        <p:nvSpPr>
          <p:cNvPr id="3" name="TextBox 2">
            <a:extLst>
              <a:ext uri="{FF2B5EF4-FFF2-40B4-BE49-F238E27FC236}">
                <a16:creationId xmlns:a16="http://schemas.microsoft.com/office/drawing/2014/main" id="{3390A1C5-1B94-0C48-6323-C8494E081AF7}"/>
              </a:ext>
              <a:ext uri="{C183D7F6-B498-43B3-948B-1728B52AA6E4}">
                <adec:decorative xmlns:adec="http://schemas.microsoft.com/office/drawing/2017/decorative" val="1"/>
              </a:ext>
            </a:extLst>
          </p:cNvPr>
          <p:cNvSpPr txBox="1"/>
          <p:nvPr/>
        </p:nvSpPr>
        <p:spPr>
          <a:xfrm>
            <a:off x="5528143" y="2849580"/>
            <a:ext cx="5668588" cy="457539"/>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7" name="TextBox 6">
            <a:extLst>
              <a:ext uri="{FF2B5EF4-FFF2-40B4-BE49-F238E27FC236}">
                <a16:creationId xmlns:a16="http://schemas.microsoft.com/office/drawing/2014/main" id="{427F048D-7B3E-BC53-B6AD-614B7B3643DB}"/>
              </a:ext>
              <a:ext uri="{C183D7F6-B498-43B3-948B-1728B52AA6E4}">
                <adec:decorative xmlns:adec="http://schemas.microsoft.com/office/drawing/2017/decorative" val="0"/>
              </a:ext>
            </a:extLst>
          </p:cNvPr>
          <p:cNvSpPr txBox="1"/>
          <p:nvPr/>
        </p:nvSpPr>
        <p:spPr>
          <a:xfrm>
            <a:off x="5673686" y="2936339"/>
            <a:ext cx="4553203"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pPr algn="l"/>
            <a:r>
              <a:rPr lang="en-US" dirty="0">
                <a:latin typeface="Lub Dub Condensed" panose="020B0506030403020204" pitchFamily="34" charset="0"/>
              </a:rPr>
              <a:t>Functionally limiting claudication</a:t>
            </a:r>
          </a:p>
        </p:txBody>
      </p:sp>
      <p:graphicFrame>
        <p:nvGraphicFramePr>
          <p:cNvPr id="6" name="Content Placeholder 5">
            <a:extLst>
              <a:ext uri="{FF2B5EF4-FFF2-40B4-BE49-F238E27FC236}">
                <a16:creationId xmlns:a16="http://schemas.microsoft.com/office/drawing/2014/main" id="{AE5726BD-56FC-2EEB-26C2-942F282C6B7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65167589"/>
              </p:ext>
            </p:extLst>
          </p:nvPr>
        </p:nvGraphicFramePr>
        <p:xfrm>
          <a:off x="5513454" y="3306120"/>
          <a:ext cx="5701718" cy="853440"/>
        </p:xfrm>
        <a:graphic>
          <a:graphicData uri="http://schemas.openxmlformats.org/drawingml/2006/table">
            <a:tbl>
              <a:tblPr firstRow="1" bandRow="1">
                <a:tableStyleId>{5C22544A-7EE6-4342-B048-85BDC9FD1C3A}</a:tableStyleId>
              </a:tblPr>
              <a:tblGrid>
                <a:gridCol w="987623">
                  <a:extLst>
                    <a:ext uri="{9D8B030D-6E8A-4147-A177-3AD203B41FA5}">
                      <a16:colId xmlns:a16="http://schemas.microsoft.com/office/drawing/2014/main" val="2649235253"/>
                    </a:ext>
                  </a:extLst>
                </a:gridCol>
                <a:gridCol w="4714095">
                  <a:extLst>
                    <a:ext uri="{9D8B030D-6E8A-4147-A177-3AD203B41FA5}">
                      <a16:colId xmlns:a16="http://schemas.microsoft.com/office/drawing/2014/main" val="3265590656"/>
                    </a:ext>
                  </a:extLst>
                </a:gridCol>
              </a:tblGrid>
              <a:tr h="1326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2568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Supervised exercise therapy or structured community-based exercise therapy should be the initial treatment option </a:t>
                      </a:r>
                    </a:p>
                  </a:txBody>
                  <a:tcPr marL="45720" marR="45720" marT="91440" marB="9144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bl>
          </a:graphicData>
        </a:graphic>
      </p:graphicFrame>
      <p:pic>
        <p:nvPicPr>
          <p:cNvPr id="10" name="Picture 9">
            <a:extLst>
              <a:ext uri="{FF2B5EF4-FFF2-40B4-BE49-F238E27FC236}">
                <a16:creationId xmlns:a16="http://schemas.microsoft.com/office/drawing/2014/main" id="{946C913A-1A5E-9D15-321C-5FAFDD3B6184}"/>
              </a:ext>
              <a:ext uri="{C183D7F6-B498-43B3-948B-1728B52AA6E4}">
                <adec:decorative xmlns:adec="http://schemas.microsoft.com/office/drawing/2017/decorative" val="1"/>
              </a:ext>
            </a:extLst>
          </p:cNvPr>
          <p:cNvPicPr>
            <a:picLocks noChangeAspect="1"/>
          </p:cNvPicPr>
          <p:nvPr/>
        </p:nvPicPr>
        <p:blipFill rotWithShape="1">
          <a:blip r:embed="rId2"/>
          <a:srcRect t="6077" r="9281" b="5676"/>
          <a:stretch/>
        </p:blipFill>
        <p:spPr>
          <a:xfrm>
            <a:off x="3926843" y="4280998"/>
            <a:ext cx="2099384" cy="1635058"/>
          </a:xfrm>
          <a:prstGeom prst="rect">
            <a:avLst/>
          </a:prstGeom>
          <a:noFill/>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28620D8A-A378-CC99-F859-E6C166405D81}"/>
              </a:ext>
              <a:ext uri="{C183D7F6-B498-43B3-948B-1728B52AA6E4}">
                <adec:decorative xmlns:adec="http://schemas.microsoft.com/office/drawing/2017/decorative" val="1"/>
              </a:ext>
            </a:extLst>
          </p:cNvPr>
          <p:cNvPicPr>
            <a:picLocks noChangeAspect="1"/>
          </p:cNvPicPr>
          <p:nvPr/>
        </p:nvPicPr>
        <p:blipFill>
          <a:blip r:embed="rId3"/>
          <a:stretch/>
        </p:blipFill>
        <p:spPr>
          <a:xfrm>
            <a:off x="6242527" y="4289290"/>
            <a:ext cx="2449781" cy="1633187"/>
          </a:xfrm>
          <a:prstGeom prst="rect">
            <a:avLst/>
          </a:prstGeom>
          <a:noFill/>
          <a:effectLst>
            <a:outerShdw blurRad="63500" sx="102000" sy="102000" algn="ctr" rotWithShape="0">
              <a:prstClr val="black">
                <a:alpha val="40000"/>
              </a:prstClr>
            </a:outerShdw>
          </a:effectLst>
        </p:spPr>
      </p:pic>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PAD indicates peripheral artery disease.</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15</a:t>
            </a:fld>
            <a:endParaRPr lang="en-US" sz="900" dirty="0"/>
          </a:p>
        </p:txBody>
      </p:sp>
    </p:spTree>
    <p:extLst>
      <p:ext uri="{BB962C8B-B14F-4D97-AF65-F5344CB8AC3E}">
        <p14:creationId xmlns:p14="http://schemas.microsoft.com/office/powerpoint/2010/main" val="12198387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Revascularization for Asymptomatic PAD</a:t>
            </a:r>
          </a:p>
        </p:txBody>
      </p:sp>
      <p:graphicFrame>
        <p:nvGraphicFramePr>
          <p:cNvPr id="9" name="Content Placeholder 5">
            <a:extLst>
              <a:ext uri="{FF2B5EF4-FFF2-40B4-BE49-F238E27FC236}">
                <a16:creationId xmlns:a16="http://schemas.microsoft.com/office/drawing/2014/main" id="{1D91F539-DE48-D305-9740-5FE70B34E92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33199632"/>
              </p:ext>
            </p:extLst>
          </p:nvPr>
        </p:nvGraphicFramePr>
        <p:xfrm>
          <a:off x="833582" y="2123872"/>
          <a:ext cx="5126543" cy="2415078"/>
        </p:xfrm>
        <a:graphic>
          <a:graphicData uri="http://schemas.openxmlformats.org/drawingml/2006/table">
            <a:tbl>
              <a:tblPr firstRow="1" bandRow="1">
                <a:tableStyleId>{5C22544A-7EE6-4342-B048-85BDC9FD1C3A}</a:tableStyleId>
              </a:tblPr>
              <a:tblGrid>
                <a:gridCol w="664712">
                  <a:extLst>
                    <a:ext uri="{9D8B030D-6E8A-4147-A177-3AD203B41FA5}">
                      <a16:colId xmlns:a16="http://schemas.microsoft.com/office/drawing/2014/main" val="2649235253"/>
                    </a:ext>
                  </a:extLst>
                </a:gridCol>
                <a:gridCol w="4461831">
                  <a:extLst>
                    <a:ext uri="{9D8B030D-6E8A-4147-A177-3AD203B41FA5}">
                      <a16:colId xmlns:a16="http://schemas.microsoft.com/office/drawing/2014/main" val="3265590656"/>
                    </a:ext>
                  </a:extLst>
                </a:gridCol>
              </a:tblGrid>
              <a:tr h="43477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485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asymptomatic PAD, it is reasonable to perform procedures to reconstruct diseased arteries if needed</a:t>
                      </a:r>
                      <a:r>
                        <a:rPr lang="en-US" sz="1400" b="1" i="1" u="none" strike="noStrike" kern="1200" baseline="0" dirty="0">
                          <a:solidFill>
                            <a:schemeClr val="dk1"/>
                          </a:solidFill>
                          <a:latin typeface="Lub Dub Condensed" panose="020B0506030403020204" pitchFamily="34" charset="0"/>
                          <a:ea typeface="+mn-ea"/>
                          <a:cs typeface="Arial" panose="020B0604020202020204" pitchFamily="34" charset="0"/>
                        </a:rPr>
                        <a:t> </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for the safety, feasibility, or effectiveness of other procedures.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031718">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3: 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2429"/>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asymptomatic PAD, </a:t>
                      </a:r>
                      <a:r>
                        <a:rPr lang="en-US" sz="1400" b="1" i="0" u="none" strike="noStrike" kern="1200" baseline="0" dirty="0">
                          <a:solidFill>
                            <a:schemeClr val="dk1"/>
                          </a:solidFill>
                          <a:latin typeface="Lub Dub Condensed" panose="020B0506030403020204" pitchFamily="34" charset="0"/>
                          <a:ea typeface="+mn-ea"/>
                          <a:cs typeface="Arial" panose="020B0604020202020204" pitchFamily="34" charset="0"/>
                        </a:rPr>
                        <a:t>revascularization should NOT be performed to prevent the progression of disease</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PAD indicates peripheral artery disease.</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16</a:t>
            </a:fld>
            <a:endParaRPr lang="en-US" sz="900" dirty="0"/>
          </a:p>
        </p:txBody>
      </p:sp>
      <p:pic>
        <p:nvPicPr>
          <p:cNvPr id="6" name="Picture 2">
            <a:extLst>
              <a:ext uri="{FF2B5EF4-FFF2-40B4-BE49-F238E27FC236}">
                <a16:creationId xmlns:a16="http://schemas.microsoft.com/office/drawing/2014/main" id="{E6FDD251-366A-D758-F746-6D98D120D772}"/>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735" t="17630" r="5105"/>
          <a:stretch/>
        </p:blipFill>
        <p:spPr bwMode="auto">
          <a:xfrm>
            <a:off x="6431579" y="1257644"/>
            <a:ext cx="5760421" cy="438299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987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Patient-centered Approach to Revascularization</a:t>
            </a:r>
          </a:p>
        </p:txBody>
      </p:sp>
      <p:sp>
        <p:nvSpPr>
          <p:cNvPr id="8" name="Rectangle 7">
            <a:extLst>
              <a:ext uri="{FF2B5EF4-FFF2-40B4-BE49-F238E27FC236}">
                <a16:creationId xmlns:a16="http://schemas.microsoft.com/office/drawing/2014/main" id="{8AAFF6DF-E81D-CEEB-0E22-620FC0B6A2B1}"/>
              </a:ext>
              <a:ext uri="{C183D7F6-B498-43B3-948B-1728B52AA6E4}">
                <adec:decorative xmlns:adec="http://schemas.microsoft.com/office/drawing/2017/decorative" val="1"/>
              </a:ext>
            </a:extLst>
          </p:cNvPr>
          <p:cNvSpPr/>
          <p:nvPr/>
        </p:nvSpPr>
        <p:spPr>
          <a:xfrm>
            <a:off x="455544" y="1964802"/>
            <a:ext cx="2408903" cy="390551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8F72DD-0D44-7B6A-8403-F97F2B63B52E}"/>
              </a:ext>
              <a:ext uri="{C183D7F6-B498-43B3-948B-1728B52AA6E4}">
                <adec:decorative xmlns:adec="http://schemas.microsoft.com/office/drawing/2017/decorative" val="1"/>
              </a:ext>
            </a:extLst>
          </p:cNvPr>
          <p:cNvSpPr/>
          <p:nvPr/>
        </p:nvSpPr>
        <p:spPr>
          <a:xfrm>
            <a:off x="794965" y="1025236"/>
            <a:ext cx="1670869" cy="1670869"/>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FC3ADE7B-B9B8-F471-1402-C8BBEAC19B3A}"/>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8189" y="1251333"/>
            <a:ext cx="1003614" cy="1218674"/>
          </a:xfrm>
          <a:prstGeom prst="rect">
            <a:avLst/>
          </a:prstGeom>
        </p:spPr>
      </p:pic>
      <p:sp>
        <p:nvSpPr>
          <p:cNvPr id="12" name="Rectangle 11">
            <a:extLst>
              <a:ext uri="{FF2B5EF4-FFF2-40B4-BE49-F238E27FC236}">
                <a16:creationId xmlns:a16="http://schemas.microsoft.com/office/drawing/2014/main" id="{3600BFD2-EDAD-2790-049F-61DE55336C57}"/>
              </a:ext>
              <a:ext uri="{C183D7F6-B498-43B3-948B-1728B52AA6E4}">
                <adec:decorative xmlns:adec="http://schemas.microsoft.com/office/drawing/2017/decorative" val="1"/>
              </a:ext>
            </a:extLst>
          </p:cNvPr>
          <p:cNvSpPr/>
          <p:nvPr/>
        </p:nvSpPr>
        <p:spPr>
          <a:xfrm>
            <a:off x="4369540" y="1964802"/>
            <a:ext cx="2408903" cy="390551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9724EEB-5105-FC11-7F00-CFEC6A8577FE}"/>
              </a:ext>
              <a:ext uri="{C183D7F6-B498-43B3-948B-1728B52AA6E4}">
                <adec:decorative xmlns:adec="http://schemas.microsoft.com/office/drawing/2017/decorative" val="1"/>
              </a:ext>
            </a:extLst>
          </p:cNvPr>
          <p:cNvSpPr/>
          <p:nvPr/>
        </p:nvSpPr>
        <p:spPr>
          <a:xfrm>
            <a:off x="4708961" y="1025236"/>
            <a:ext cx="1670869" cy="1670869"/>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6A3A6E1A-BBDD-CF2C-6B73-6F0CC68ADE7B}"/>
              </a:ext>
              <a:ext uri="{C183D7F6-B498-43B3-948B-1728B52AA6E4}">
                <adec:decorative xmlns:adec="http://schemas.microsoft.com/office/drawing/2017/decorative" val="1"/>
              </a:ext>
            </a:extLst>
          </p:cNvPr>
          <p:cNvSpPr/>
          <p:nvPr/>
        </p:nvSpPr>
        <p:spPr>
          <a:xfrm>
            <a:off x="3022519" y="2696677"/>
            <a:ext cx="1269108" cy="1659866"/>
          </a:xfrm>
          <a:prstGeom prst="rightArrow">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9A823242-D8F7-019D-A7FE-B53ACB0C22BD}"/>
              </a:ext>
              <a:ext uri="{C183D7F6-B498-43B3-948B-1728B52AA6E4}">
                <adec:decorative xmlns:adec="http://schemas.microsoft.com/office/drawing/2017/decorative" val="1"/>
              </a:ext>
            </a:extLst>
          </p:cNvPr>
          <p:cNvSpPr/>
          <p:nvPr/>
        </p:nvSpPr>
        <p:spPr>
          <a:xfrm>
            <a:off x="8324251" y="1964802"/>
            <a:ext cx="3165211" cy="3905512"/>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AB7B326-5547-9348-A758-73D1DE6E39A8}"/>
              </a:ext>
              <a:ext uri="{C183D7F6-B498-43B3-948B-1728B52AA6E4}">
                <adec:decorative xmlns:adec="http://schemas.microsoft.com/office/drawing/2017/decorative" val="1"/>
              </a:ext>
            </a:extLst>
          </p:cNvPr>
          <p:cNvSpPr/>
          <p:nvPr/>
        </p:nvSpPr>
        <p:spPr>
          <a:xfrm>
            <a:off x="9071422" y="1025236"/>
            <a:ext cx="1670869" cy="1670869"/>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B5DE0D1F-D206-3082-0564-59B3988BB0E2}"/>
              </a:ext>
              <a:ext uri="{C183D7F6-B498-43B3-948B-1728B52AA6E4}">
                <adec:decorative xmlns:adec="http://schemas.microsoft.com/office/drawing/2017/decorative" val="1"/>
              </a:ext>
            </a:extLst>
          </p:cNvPr>
          <p:cNvSpPr/>
          <p:nvPr/>
        </p:nvSpPr>
        <p:spPr>
          <a:xfrm>
            <a:off x="6875095" y="2696105"/>
            <a:ext cx="1439222" cy="1659866"/>
          </a:xfrm>
          <a:prstGeom prst="rightArrow">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ontent Placeholder 8">
            <a:extLst>
              <a:ext uri="{FF2B5EF4-FFF2-40B4-BE49-F238E27FC236}">
                <a16:creationId xmlns:a16="http://schemas.microsoft.com/office/drawing/2014/main" id="{E947AB6A-E0EB-AAD3-A31B-21259ACFB917}"/>
              </a:ext>
            </a:extLst>
          </p:cNvPr>
          <p:cNvSpPr>
            <a:spLocks noGrp="1"/>
          </p:cNvSpPr>
          <p:nvPr>
            <p:ph idx="1"/>
          </p:nvPr>
        </p:nvSpPr>
        <p:spPr>
          <a:xfrm>
            <a:off x="709467" y="2784880"/>
            <a:ext cx="1931872" cy="1743209"/>
          </a:xfrm>
        </p:spPr>
        <p:txBody>
          <a:bodyPr>
            <a:noAutofit/>
          </a:bodyPr>
          <a:lstStyle/>
          <a:p>
            <a:pPr marL="0" indent="0" algn="ctr">
              <a:spcAft>
                <a:spcPts val="1200"/>
              </a:spcAft>
              <a:buClr>
                <a:srgbClr val="CF2429"/>
              </a:buClr>
              <a:buNone/>
            </a:pPr>
            <a:r>
              <a:rPr lang="en-US" sz="1600" dirty="0">
                <a:latin typeface="Lub Dub Bold" panose="020B0803030403020204" pitchFamily="34" charset="0"/>
              </a:rPr>
              <a:t>Start GDMT and assess response</a:t>
            </a:r>
          </a:p>
          <a:p>
            <a:pPr>
              <a:spcBef>
                <a:spcPts val="600"/>
              </a:spcBef>
              <a:buClr>
                <a:srgbClr val="CF2429"/>
              </a:buClr>
            </a:pPr>
            <a:r>
              <a:rPr lang="en-US" sz="1400" dirty="0"/>
              <a:t>Functional status</a:t>
            </a:r>
          </a:p>
          <a:p>
            <a:pPr>
              <a:spcBef>
                <a:spcPts val="600"/>
              </a:spcBef>
              <a:buClr>
                <a:srgbClr val="CF2429"/>
              </a:buClr>
            </a:pPr>
            <a:r>
              <a:rPr lang="en-US" sz="1400" dirty="0"/>
              <a:t>Walking performance</a:t>
            </a:r>
          </a:p>
          <a:p>
            <a:pPr>
              <a:spcBef>
                <a:spcPts val="600"/>
              </a:spcBef>
              <a:buClr>
                <a:srgbClr val="CF2429"/>
              </a:buClr>
            </a:pPr>
            <a:r>
              <a:rPr lang="en-US" sz="1400" dirty="0"/>
              <a:t>Quality-of-life</a:t>
            </a:r>
          </a:p>
        </p:txBody>
      </p:sp>
      <p:sp>
        <p:nvSpPr>
          <p:cNvPr id="22" name="TextBox 21">
            <a:extLst>
              <a:ext uri="{FF2B5EF4-FFF2-40B4-BE49-F238E27FC236}">
                <a16:creationId xmlns:a16="http://schemas.microsoft.com/office/drawing/2014/main" id="{55D59782-9E94-8D3D-100F-E54CE5EC04BA}"/>
              </a:ext>
            </a:extLst>
          </p:cNvPr>
          <p:cNvSpPr txBox="1"/>
          <p:nvPr/>
        </p:nvSpPr>
        <p:spPr>
          <a:xfrm>
            <a:off x="2821538" y="3092073"/>
            <a:ext cx="1453496" cy="867930"/>
          </a:xfrm>
          <a:prstGeom prst="rect">
            <a:avLst/>
          </a:prstGeom>
          <a:noFill/>
        </p:spPr>
        <p:txBody>
          <a:bodyPr wrap="square">
            <a:spAutoFit/>
          </a:bodyPr>
          <a:lstStyle/>
          <a:p>
            <a:pPr marL="0" lvl="0" indent="0" algn="ctr" defTabSz="755650">
              <a:lnSpc>
                <a:spcPct val="90000"/>
              </a:lnSpc>
              <a:spcBef>
                <a:spcPct val="0"/>
              </a:spcBef>
              <a:spcAft>
                <a:spcPct val="35000"/>
              </a:spcAft>
              <a:buNone/>
            </a:pPr>
            <a:r>
              <a:rPr lang="en-US" sz="1400" b="1" dirty="0">
                <a:solidFill>
                  <a:schemeClr val="bg1"/>
                </a:solidFill>
                <a:latin typeface="Lub Dub Condensed" panose="020B0506030403020204" pitchFamily="34" charset="0"/>
              </a:rPr>
              <a:t>Functionally limiting claudication despite GDMT</a:t>
            </a:r>
          </a:p>
        </p:txBody>
      </p:sp>
      <p:sp>
        <p:nvSpPr>
          <p:cNvPr id="14" name="Content Placeholder 8">
            <a:extLst>
              <a:ext uri="{FF2B5EF4-FFF2-40B4-BE49-F238E27FC236}">
                <a16:creationId xmlns:a16="http://schemas.microsoft.com/office/drawing/2014/main" id="{0B56C6BF-9800-3C3C-DFBF-671CF9AC20CD}"/>
              </a:ext>
            </a:extLst>
          </p:cNvPr>
          <p:cNvSpPr txBox="1">
            <a:spLocks/>
          </p:cNvSpPr>
          <p:nvPr/>
        </p:nvSpPr>
        <p:spPr>
          <a:xfrm>
            <a:off x="4614768" y="2784881"/>
            <a:ext cx="2018088" cy="1743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Clr>
                <a:srgbClr val="CF2429"/>
              </a:buClr>
              <a:buFont typeface="Arial" panose="020B0604020202020204" pitchFamily="34" charset="0"/>
              <a:buNone/>
            </a:pPr>
            <a:r>
              <a:rPr lang="en-US" sz="1600" dirty="0">
                <a:latin typeface="Lub Dub Bold" panose="020B0803030403020204" pitchFamily="34" charset="0"/>
              </a:rPr>
              <a:t>Revascularization consideration</a:t>
            </a:r>
          </a:p>
          <a:p>
            <a:pPr>
              <a:spcBef>
                <a:spcPts val="600"/>
              </a:spcBef>
              <a:buClr>
                <a:srgbClr val="CF2429"/>
              </a:buClr>
            </a:pPr>
            <a:r>
              <a:rPr lang="en-US" sz="1400" dirty="0"/>
              <a:t>History and physical</a:t>
            </a:r>
          </a:p>
          <a:p>
            <a:pPr>
              <a:spcBef>
                <a:spcPts val="600"/>
              </a:spcBef>
              <a:buClr>
                <a:srgbClr val="CF2429"/>
              </a:buClr>
            </a:pPr>
            <a:r>
              <a:rPr lang="en-US" sz="1400" dirty="0"/>
              <a:t>Physiological testing</a:t>
            </a:r>
          </a:p>
          <a:p>
            <a:pPr>
              <a:spcBef>
                <a:spcPts val="600"/>
              </a:spcBef>
              <a:buClr>
                <a:srgbClr val="CF2429"/>
              </a:buClr>
            </a:pPr>
            <a:r>
              <a:rPr lang="en-US" sz="1400" dirty="0"/>
              <a:t>Imaging studies </a:t>
            </a:r>
          </a:p>
        </p:txBody>
      </p:sp>
      <p:sp>
        <p:nvSpPr>
          <p:cNvPr id="24" name="TextBox 23">
            <a:extLst>
              <a:ext uri="{FF2B5EF4-FFF2-40B4-BE49-F238E27FC236}">
                <a16:creationId xmlns:a16="http://schemas.microsoft.com/office/drawing/2014/main" id="{15FB154B-F148-15A9-50D3-045A22EF8083}"/>
              </a:ext>
            </a:extLst>
          </p:cNvPr>
          <p:cNvSpPr txBox="1"/>
          <p:nvPr/>
        </p:nvSpPr>
        <p:spPr>
          <a:xfrm>
            <a:off x="6759654" y="3309366"/>
            <a:ext cx="1564711" cy="480131"/>
          </a:xfrm>
          <a:prstGeom prst="rect">
            <a:avLst/>
          </a:prstGeom>
          <a:noFill/>
        </p:spPr>
        <p:txBody>
          <a:bodyPr wrap="square">
            <a:spAutoFit/>
          </a:bodyPr>
          <a:lstStyle/>
          <a:p>
            <a:pPr marL="0" lvl="0" indent="0" algn="ctr" defTabSz="755650">
              <a:lnSpc>
                <a:spcPct val="90000"/>
              </a:lnSpc>
              <a:spcBef>
                <a:spcPct val="0"/>
              </a:spcBef>
              <a:spcAft>
                <a:spcPct val="35000"/>
              </a:spcAft>
              <a:buNone/>
            </a:pPr>
            <a:r>
              <a:rPr lang="en-US" sz="1400" b="1" dirty="0">
                <a:solidFill>
                  <a:schemeClr val="bg1"/>
                </a:solidFill>
                <a:latin typeface="Lub Dub Condensed" panose="020B0506030403020204" pitchFamily="34" charset="0"/>
              </a:rPr>
              <a:t>Hemodynamically significant PAD</a:t>
            </a:r>
          </a:p>
        </p:txBody>
      </p:sp>
      <p:sp>
        <p:nvSpPr>
          <p:cNvPr id="19" name="TextBox 18">
            <a:extLst>
              <a:ext uri="{FF2B5EF4-FFF2-40B4-BE49-F238E27FC236}">
                <a16:creationId xmlns:a16="http://schemas.microsoft.com/office/drawing/2014/main" id="{A0BB9C80-41C0-6841-89DB-E9F47373CE24}"/>
              </a:ext>
            </a:extLst>
          </p:cNvPr>
          <p:cNvSpPr txBox="1"/>
          <p:nvPr/>
        </p:nvSpPr>
        <p:spPr>
          <a:xfrm>
            <a:off x="8179725" y="2784881"/>
            <a:ext cx="3436535" cy="313932"/>
          </a:xfrm>
          <a:prstGeom prst="rect">
            <a:avLst/>
          </a:prstGeom>
          <a:noFill/>
        </p:spPr>
        <p:txBody>
          <a:bodyPr wrap="square">
            <a:spAutoFit/>
          </a:bodyPr>
          <a:lstStyle/>
          <a:p>
            <a:pPr algn="ctr">
              <a:lnSpc>
                <a:spcPct val="90000"/>
              </a:lnSpc>
              <a:spcBef>
                <a:spcPts val="1000"/>
              </a:spcBef>
              <a:spcAft>
                <a:spcPts val="1200"/>
              </a:spcAft>
              <a:buClr>
                <a:srgbClr val="CF2429"/>
              </a:buClr>
            </a:pPr>
            <a:r>
              <a:rPr lang="en-US" sz="1600" dirty="0">
                <a:latin typeface="Lub Dub Bold" panose="020B0803030403020204" pitchFamily="34" charset="0"/>
              </a:rPr>
              <a:t>Patient-centered discussion</a:t>
            </a:r>
          </a:p>
        </p:txBody>
      </p:sp>
      <p:sp>
        <p:nvSpPr>
          <p:cNvPr id="17" name="Content Placeholder 8">
            <a:extLst>
              <a:ext uri="{FF2B5EF4-FFF2-40B4-BE49-F238E27FC236}">
                <a16:creationId xmlns:a16="http://schemas.microsoft.com/office/drawing/2014/main" id="{296F70DC-22E7-2D6C-49AB-677205DEC83A}"/>
              </a:ext>
            </a:extLst>
          </p:cNvPr>
          <p:cNvSpPr txBox="1">
            <a:spLocks/>
          </p:cNvSpPr>
          <p:nvPr/>
        </p:nvSpPr>
        <p:spPr>
          <a:xfrm>
            <a:off x="8555362" y="3052078"/>
            <a:ext cx="2798438" cy="1931828"/>
          </a:xfrm>
          <a:prstGeom prst="rect">
            <a:avLst/>
          </a:prstGeom>
        </p:spPr>
        <p:txBody>
          <a:bodyPr vert="horz" lIns="91440" tIns="45720" rIns="91440" bIns="45720" numCol="1" spcCol="9144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CF2429"/>
              </a:buClr>
            </a:pPr>
            <a:r>
              <a:rPr lang="en-US" sz="1200" dirty="0"/>
              <a:t>Clinical presentation</a:t>
            </a:r>
          </a:p>
          <a:p>
            <a:pPr>
              <a:spcBef>
                <a:spcPts val="600"/>
              </a:spcBef>
              <a:buClr>
                <a:srgbClr val="CF2429"/>
              </a:buClr>
            </a:pPr>
            <a:r>
              <a:rPr lang="en-US" sz="1200" dirty="0"/>
              <a:t>Severity of symptoms</a:t>
            </a:r>
          </a:p>
          <a:p>
            <a:pPr>
              <a:spcBef>
                <a:spcPts val="600"/>
              </a:spcBef>
              <a:buClr>
                <a:srgbClr val="CF2429"/>
              </a:buClr>
            </a:pPr>
            <a:r>
              <a:rPr lang="en-US" sz="1200" dirty="0"/>
              <a:t>Anticipated natural history</a:t>
            </a:r>
          </a:p>
          <a:p>
            <a:pPr>
              <a:spcBef>
                <a:spcPts val="600"/>
              </a:spcBef>
              <a:buClr>
                <a:srgbClr val="CF2429"/>
              </a:buClr>
            </a:pPr>
            <a:r>
              <a:rPr lang="en-US" sz="1200" dirty="0"/>
              <a:t>Degree of functional limitation</a:t>
            </a:r>
          </a:p>
          <a:p>
            <a:pPr>
              <a:spcBef>
                <a:spcPts val="600"/>
              </a:spcBef>
              <a:buClr>
                <a:srgbClr val="CF2429"/>
              </a:buClr>
            </a:pPr>
            <a:r>
              <a:rPr lang="en-US" sz="1200" dirty="0"/>
              <a:t>Response to GDMT (including structured exercise) thus far</a:t>
            </a:r>
          </a:p>
          <a:p>
            <a:pPr>
              <a:spcBef>
                <a:spcPts val="600"/>
              </a:spcBef>
              <a:buClr>
                <a:srgbClr val="CF2429"/>
              </a:buClr>
            </a:pPr>
            <a:r>
              <a:rPr lang="en-US" sz="1200" dirty="0"/>
              <a:t>Revascularization strategy </a:t>
            </a:r>
          </a:p>
          <a:p>
            <a:pPr>
              <a:spcBef>
                <a:spcPts val="600"/>
              </a:spcBef>
              <a:buClr>
                <a:srgbClr val="CF2429"/>
              </a:buClr>
            </a:pPr>
            <a:r>
              <a:rPr lang="en-US" sz="1200" dirty="0"/>
              <a:t>Likelihood of short and long-term benefit</a:t>
            </a:r>
          </a:p>
          <a:p>
            <a:pPr>
              <a:spcBef>
                <a:spcPts val="600"/>
              </a:spcBef>
              <a:buClr>
                <a:srgbClr val="CF2429"/>
              </a:buClr>
            </a:pPr>
            <a:r>
              <a:rPr lang="en-US" sz="1200" dirty="0"/>
              <a:t>Potential short and long-term procedural risk</a:t>
            </a:r>
          </a:p>
        </p:txBody>
      </p:sp>
      <p:pic>
        <p:nvPicPr>
          <p:cNvPr id="27" name="Picture 26">
            <a:extLst>
              <a:ext uri="{FF2B5EF4-FFF2-40B4-BE49-F238E27FC236}">
                <a16:creationId xmlns:a16="http://schemas.microsoft.com/office/drawing/2014/main" id="{74220B91-C6B3-DD1A-5C69-DC5464DADA4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794" y="1210812"/>
            <a:ext cx="1275202" cy="1275202"/>
          </a:xfrm>
          <a:prstGeom prst="rect">
            <a:avLst/>
          </a:prstGeom>
        </p:spPr>
      </p:pic>
      <p:pic>
        <p:nvPicPr>
          <p:cNvPr id="28" name="Picture 27">
            <a:extLst>
              <a:ext uri="{FF2B5EF4-FFF2-40B4-BE49-F238E27FC236}">
                <a16:creationId xmlns:a16="http://schemas.microsoft.com/office/drawing/2014/main" id="{606583BB-BBD6-55E9-363B-6A41A98F8B6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356521" y="1286620"/>
            <a:ext cx="1082944" cy="1082944"/>
          </a:xfrm>
          <a:prstGeom prst="rect">
            <a:avLst/>
          </a:prstGeom>
        </p:spPr>
      </p:pic>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GDMT indicates guideline-directed management and therapy.</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17</a:t>
            </a:fld>
            <a:endParaRPr lang="en-US" sz="900" dirty="0"/>
          </a:p>
        </p:txBody>
      </p:sp>
    </p:spTree>
    <p:extLst>
      <p:ext uri="{BB962C8B-B14F-4D97-AF65-F5344CB8AC3E}">
        <p14:creationId xmlns:p14="http://schemas.microsoft.com/office/powerpoint/2010/main" val="3787973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Algorithm for Revascularization for Claudication, </a:t>
            </a:r>
            <a:br>
              <a:rPr lang="en-US" dirty="0"/>
            </a:br>
            <a:r>
              <a:rPr lang="en-US" dirty="0"/>
              <a:t>Chronic Symptomatic PAD</a:t>
            </a:r>
          </a:p>
        </p:txBody>
      </p:sp>
      <p:sp>
        <p:nvSpPr>
          <p:cNvPr id="115" name="Rectangle 114" descr="Algorithm for the revascularization for claudication, stable symptomatic PAD. Recommendations for revascularization are categorized by the initial decision making and location of the disease, including aortoiliac disease, femoropopliteal disease, common femoral artery disease, and infrapopliteal disease.">
            <a:extLst>
              <a:ext uri="{FF2B5EF4-FFF2-40B4-BE49-F238E27FC236}">
                <a16:creationId xmlns:a16="http://schemas.microsoft.com/office/drawing/2014/main" id="{18EF9A9F-242F-899E-3E46-7D68C2B87DC6}"/>
              </a:ext>
            </a:extLst>
          </p:cNvPr>
          <p:cNvSpPr/>
          <p:nvPr/>
        </p:nvSpPr>
        <p:spPr>
          <a:xfrm>
            <a:off x="205483" y="1178804"/>
            <a:ext cx="11589250" cy="482130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a:t>
            </a:r>
            <a:r>
              <a:rPr lang="en-US" sz="1050" dirty="0"/>
              <a:t> GDMT indicates guideline-directed management and therapy; PAD, peripheral artery disease; and QOL, quality of life.</a:t>
            </a:r>
          </a:p>
        </p:txBody>
      </p:sp>
      <p:cxnSp>
        <p:nvCxnSpPr>
          <p:cNvPr id="13" name="Elbow Connector 82">
            <a:extLst>
              <a:ext uri="{FF2B5EF4-FFF2-40B4-BE49-F238E27FC236}">
                <a16:creationId xmlns:a16="http://schemas.microsoft.com/office/drawing/2014/main" id="{EBCC9678-B949-F59E-BAD9-C204B1420A59}"/>
              </a:ext>
              <a:ext uri="{C183D7F6-B498-43B3-948B-1728B52AA6E4}">
                <adec:decorative xmlns:adec="http://schemas.microsoft.com/office/drawing/2017/decorative" val="1"/>
              </a:ext>
            </a:extLst>
          </p:cNvPr>
          <p:cNvCxnSpPr>
            <a:cxnSpLocks/>
            <a:stCxn id="18" idx="3"/>
            <a:endCxn id="19" idx="1"/>
          </p:cNvCxnSpPr>
          <p:nvPr/>
        </p:nvCxnSpPr>
        <p:spPr>
          <a:xfrm>
            <a:off x="2828925" y="1939240"/>
            <a:ext cx="1133475" cy="287280"/>
          </a:xfrm>
          <a:prstGeom prst="bentConnector3">
            <a:avLst>
              <a:gd name="adj1" fmla="val 4954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AAB1BAC-86AA-D5A4-7A0B-5D53B8B718B0}"/>
              </a:ext>
              <a:ext uri="{C183D7F6-B498-43B3-948B-1728B52AA6E4}">
                <adec:decorative xmlns:adec="http://schemas.microsoft.com/office/drawing/2017/decorative" val="1"/>
              </a:ext>
            </a:extLst>
          </p:cNvPr>
          <p:cNvSpPr txBox="1"/>
          <p:nvPr/>
        </p:nvSpPr>
        <p:spPr>
          <a:xfrm>
            <a:off x="332864" y="1325780"/>
            <a:ext cx="2496061" cy="1226920"/>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1600" dirty="0">
                <a:latin typeface="Lub Dub Condensed" panose="020B0506030403020204" pitchFamily="34" charset="0"/>
              </a:rPr>
              <a:t>Symptoms are functionally limiting and response to GDMT (including structured exercise) is inadequate?</a:t>
            </a:r>
          </a:p>
        </p:txBody>
      </p:sp>
      <p:sp>
        <p:nvSpPr>
          <p:cNvPr id="19" name="TextBox 18">
            <a:extLst>
              <a:ext uri="{FF2B5EF4-FFF2-40B4-BE49-F238E27FC236}">
                <a16:creationId xmlns:a16="http://schemas.microsoft.com/office/drawing/2014/main" id="{C87B2833-18DF-DFE7-A4E8-A17D301C66C2}"/>
              </a:ext>
              <a:ext uri="{C183D7F6-B498-43B3-948B-1728B52AA6E4}">
                <adec:decorative xmlns:adec="http://schemas.microsoft.com/office/drawing/2017/decorative" val="1"/>
              </a:ext>
            </a:extLst>
          </p:cNvPr>
          <p:cNvSpPr txBox="1"/>
          <p:nvPr/>
        </p:nvSpPr>
        <p:spPr>
          <a:xfrm>
            <a:off x="3962400" y="1903354"/>
            <a:ext cx="3283526" cy="646331"/>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Risk/benefit assessment: do potential benefits of revascularization (QOL, walking performance, functional status) outweigh risks? (1)</a:t>
            </a:r>
          </a:p>
        </p:txBody>
      </p:sp>
      <p:sp>
        <p:nvSpPr>
          <p:cNvPr id="20" name="TextBox 19">
            <a:extLst>
              <a:ext uri="{FF2B5EF4-FFF2-40B4-BE49-F238E27FC236}">
                <a16:creationId xmlns:a16="http://schemas.microsoft.com/office/drawing/2014/main" id="{FD147D5D-7FEB-1F6F-8900-8DF1C9FC0EC2}"/>
              </a:ext>
              <a:ext uri="{C183D7F6-B498-43B3-948B-1728B52AA6E4}">
                <adec:decorative xmlns:adec="http://schemas.microsoft.com/office/drawing/2017/decorative" val="1"/>
              </a:ext>
            </a:extLst>
          </p:cNvPr>
          <p:cNvSpPr txBox="1"/>
          <p:nvPr/>
        </p:nvSpPr>
        <p:spPr>
          <a:xfrm>
            <a:off x="8676282" y="1902057"/>
            <a:ext cx="1628768" cy="646331"/>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Revascularization is a reasonable treatment option (2a)</a:t>
            </a:r>
          </a:p>
        </p:txBody>
      </p:sp>
      <p:sp>
        <p:nvSpPr>
          <p:cNvPr id="21" name="TextBox 20">
            <a:extLst>
              <a:ext uri="{FF2B5EF4-FFF2-40B4-BE49-F238E27FC236}">
                <a16:creationId xmlns:a16="http://schemas.microsoft.com/office/drawing/2014/main" id="{D27BB4DA-E536-1170-FB01-011C7DD3CAFE}"/>
              </a:ext>
              <a:ext uri="{C183D7F6-B498-43B3-948B-1728B52AA6E4}">
                <adec:decorative xmlns:adec="http://schemas.microsoft.com/office/drawing/2017/decorative" val="1"/>
              </a:ext>
            </a:extLst>
          </p:cNvPr>
          <p:cNvSpPr txBox="1"/>
          <p:nvPr/>
        </p:nvSpPr>
        <p:spPr>
          <a:xfrm>
            <a:off x="6794170" y="1211281"/>
            <a:ext cx="2102179" cy="427019"/>
          </a:xfrm>
          <a:prstGeom prst="rect">
            <a:avLst/>
          </a:prstGeom>
          <a:solidFill>
            <a:srgbClr val="F47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Revascularization not recommended (3: No benefit)</a:t>
            </a:r>
          </a:p>
        </p:txBody>
      </p:sp>
      <p:sp>
        <p:nvSpPr>
          <p:cNvPr id="22" name="TextBox 21">
            <a:extLst>
              <a:ext uri="{FF2B5EF4-FFF2-40B4-BE49-F238E27FC236}">
                <a16:creationId xmlns:a16="http://schemas.microsoft.com/office/drawing/2014/main" id="{C6A498F5-6E70-72E4-4A77-591A787A6889}"/>
              </a:ext>
              <a:ext uri="{C183D7F6-B498-43B3-948B-1728B52AA6E4}">
                <adec:decorative xmlns:adec="http://schemas.microsoft.com/office/drawing/2017/decorative" val="1"/>
              </a:ext>
            </a:extLst>
          </p:cNvPr>
          <p:cNvSpPr txBox="1"/>
          <p:nvPr/>
        </p:nvSpPr>
        <p:spPr>
          <a:xfrm>
            <a:off x="2970314" y="3809549"/>
            <a:ext cx="1272913" cy="793273"/>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Endovascular revascularization is effective (1)</a:t>
            </a:r>
          </a:p>
        </p:txBody>
      </p:sp>
      <p:sp>
        <p:nvSpPr>
          <p:cNvPr id="23" name="TextBox 22">
            <a:extLst>
              <a:ext uri="{FF2B5EF4-FFF2-40B4-BE49-F238E27FC236}">
                <a16:creationId xmlns:a16="http://schemas.microsoft.com/office/drawing/2014/main" id="{76B1F0B7-3B2E-5B78-25E5-1C3630A64640}"/>
              </a:ext>
              <a:ext uri="{C183D7F6-B498-43B3-948B-1728B52AA6E4}">
                <adec:decorative xmlns:adec="http://schemas.microsoft.com/office/drawing/2017/decorative" val="1"/>
              </a:ext>
            </a:extLst>
          </p:cNvPr>
          <p:cNvSpPr txBox="1"/>
          <p:nvPr/>
        </p:nvSpPr>
        <p:spPr>
          <a:xfrm>
            <a:off x="667820" y="3809549"/>
            <a:ext cx="2038429" cy="1255611"/>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Surgical revascularization is reasonable if perioperative risk is acceptable and technical factors suggest advantages of endovascular approaches (2a)</a:t>
            </a:r>
          </a:p>
        </p:txBody>
      </p:sp>
      <p:sp>
        <p:nvSpPr>
          <p:cNvPr id="24" name="TextBox 23">
            <a:extLst>
              <a:ext uri="{FF2B5EF4-FFF2-40B4-BE49-F238E27FC236}">
                <a16:creationId xmlns:a16="http://schemas.microsoft.com/office/drawing/2014/main" id="{68D05DCE-9178-1A8E-4B52-E024BD8C20E2}"/>
              </a:ext>
              <a:ext uri="{C183D7F6-B498-43B3-948B-1728B52AA6E4}">
                <adec:decorative xmlns:adec="http://schemas.microsoft.com/office/drawing/2017/decorative" val="1"/>
              </a:ext>
            </a:extLst>
          </p:cNvPr>
          <p:cNvSpPr txBox="1"/>
          <p:nvPr/>
        </p:nvSpPr>
        <p:spPr>
          <a:xfrm>
            <a:off x="4572000" y="3809549"/>
            <a:ext cx="1253448" cy="1543287"/>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chemeClr val="lt1"/>
                </a:solidFill>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Endarterectomy is reasonable, particularly to preserve profunda femoris artery pathways (2a)</a:t>
            </a:r>
          </a:p>
        </p:txBody>
      </p:sp>
      <p:sp>
        <p:nvSpPr>
          <p:cNvPr id="25" name="TextBox 24">
            <a:extLst>
              <a:ext uri="{FF2B5EF4-FFF2-40B4-BE49-F238E27FC236}">
                <a16:creationId xmlns:a16="http://schemas.microsoft.com/office/drawing/2014/main" id="{B7FB094A-72BA-058B-909F-C08953A38869}"/>
              </a:ext>
              <a:ext uri="{C183D7F6-B498-43B3-948B-1728B52AA6E4}">
                <adec:decorative xmlns:adec="http://schemas.microsoft.com/office/drawing/2017/decorative" val="1"/>
              </a:ext>
            </a:extLst>
          </p:cNvPr>
          <p:cNvSpPr txBox="1"/>
          <p:nvPr/>
        </p:nvSpPr>
        <p:spPr>
          <a:xfrm>
            <a:off x="6010381" y="3809549"/>
            <a:ext cx="1377128" cy="1543287"/>
          </a:xfrm>
          <a:prstGeom prst="rect">
            <a:avLst/>
          </a:prstGeom>
          <a:solidFill>
            <a:srgbClr val="F99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solidFill>
                  <a:schemeClr val="lt1"/>
                </a:solidFill>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Endovascular approaches may be considered if patient is high risk for surgery and/or anatomic factors are favorable (2b)</a:t>
            </a:r>
          </a:p>
        </p:txBody>
      </p:sp>
      <p:sp>
        <p:nvSpPr>
          <p:cNvPr id="26" name="TextBox 25">
            <a:extLst>
              <a:ext uri="{FF2B5EF4-FFF2-40B4-BE49-F238E27FC236}">
                <a16:creationId xmlns:a16="http://schemas.microsoft.com/office/drawing/2014/main" id="{39002366-6054-D28B-413A-FDA4E2388731}"/>
              </a:ext>
              <a:ext uri="{C183D7F6-B498-43B3-948B-1728B52AA6E4}">
                <adec:decorative xmlns:adec="http://schemas.microsoft.com/office/drawing/2017/decorative" val="1"/>
              </a:ext>
            </a:extLst>
          </p:cNvPr>
          <p:cNvSpPr txBox="1"/>
          <p:nvPr/>
        </p:nvSpPr>
        <p:spPr>
          <a:xfrm>
            <a:off x="7695343" y="3809549"/>
            <a:ext cx="1290535" cy="830997"/>
          </a:xfrm>
          <a:prstGeom prst="rect">
            <a:avLst/>
          </a:prstGeom>
          <a:solidFill>
            <a:srgbClr val="F99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Effectiveness of endovascular revascularization is unknown (2b)</a:t>
            </a:r>
          </a:p>
        </p:txBody>
      </p:sp>
      <p:sp>
        <p:nvSpPr>
          <p:cNvPr id="27" name="TextBox 26">
            <a:extLst>
              <a:ext uri="{FF2B5EF4-FFF2-40B4-BE49-F238E27FC236}">
                <a16:creationId xmlns:a16="http://schemas.microsoft.com/office/drawing/2014/main" id="{79723632-6E06-0648-E1CE-19407DA7C92E}"/>
              </a:ext>
              <a:ext uri="{C183D7F6-B498-43B3-948B-1728B52AA6E4}">
                <adec:decorative xmlns:adec="http://schemas.microsoft.com/office/drawing/2017/decorative" val="1"/>
              </a:ext>
            </a:extLst>
          </p:cNvPr>
          <p:cNvSpPr txBox="1"/>
          <p:nvPr/>
        </p:nvSpPr>
        <p:spPr>
          <a:xfrm>
            <a:off x="9212130" y="3809549"/>
            <a:ext cx="1276670" cy="844645"/>
          </a:xfrm>
          <a:prstGeom prst="rect">
            <a:avLst/>
          </a:prstGeom>
          <a:solidFill>
            <a:srgbClr val="F99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Effectiveness of surgical revascularization is unknown (2b)</a:t>
            </a:r>
          </a:p>
        </p:txBody>
      </p:sp>
      <p:sp>
        <p:nvSpPr>
          <p:cNvPr id="28" name="TextBox 27">
            <a:extLst>
              <a:ext uri="{FF2B5EF4-FFF2-40B4-BE49-F238E27FC236}">
                <a16:creationId xmlns:a16="http://schemas.microsoft.com/office/drawing/2014/main" id="{1B5B5422-7B56-CD21-B9C4-BE96928E7EE4}"/>
              </a:ext>
              <a:ext uri="{C183D7F6-B498-43B3-948B-1728B52AA6E4}">
                <adec:decorative xmlns:adec="http://schemas.microsoft.com/office/drawing/2017/decorative" val="1"/>
              </a:ext>
            </a:extLst>
          </p:cNvPr>
          <p:cNvSpPr txBox="1"/>
          <p:nvPr/>
        </p:nvSpPr>
        <p:spPr>
          <a:xfrm>
            <a:off x="678095" y="2988975"/>
            <a:ext cx="3566788" cy="578295"/>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400" dirty="0"/>
              <a:t>Hemodynamically significant aortoiliac or femoropopliteal disease</a:t>
            </a:r>
          </a:p>
        </p:txBody>
      </p:sp>
      <p:sp>
        <p:nvSpPr>
          <p:cNvPr id="29" name="TextBox 28">
            <a:extLst>
              <a:ext uri="{FF2B5EF4-FFF2-40B4-BE49-F238E27FC236}">
                <a16:creationId xmlns:a16="http://schemas.microsoft.com/office/drawing/2014/main" id="{5F905B98-E66C-DA64-B697-F34109298D36}"/>
              </a:ext>
              <a:ext uri="{C183D7F6-B498-43B3-948B-1728B52AA6E4}">
                <adec:decorative xmlns:adec="http://schemas.microsoft.com/office/drawing/2017/decorative" val="1"/>
              </a:ext>
            </a:extLst>
          </p:cNvPr>
          <p:cNvSpPr txBox="1"/>
          <p:nvPr/>
        </p:nvSpPr>
        <p:spPr>
          <a:xfrm>
            <a:off x="4570265" y="2994437"/>
            <a:ext cx="2816854" cy="578295"/>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400" dirty="0"/>
              <a:t>Hemodynamically significant common femoral artery disease</a:t>
            </a:r>
          </a:p>
        </p:txBody>
      </p:sp>
      <p:sp>
        <p:nvSpPr>
          <p:cNvPr id="30" name="TextBox 29">
            <a:extLst>
              <a:ext uri="{FF2B5EF4-FFF2-40B4-BE49-F238E27FC236}">
                <a16:creationId xmlns:a16="http://schemas.microsoft.com/office/drawing/2014/main" id="{646694DF-0050-20DA-F0FD-D0652E0E6E39}"/>
              </a:ext>
              <a:ext uri="{C183D7F6-B498-43B3-948B-1728B52AA6E4}">
                <adec:decorative xmlns:adec="http://schemas.microsoft.com/office/drawing/2017/decorative" val="1"/>
              </a:ext>
            </a:extLst>
          </p:cNvPr>
          <p:cNvSpPr txBox="1"/>
          <p:nvPr/>
        </p:nvSpPr>
        <p:spPr>
          <a:xfrm>
            <a:off x="7693218" y="2994437"/>
            <a:ext cx="2796696" cy="578295"/>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400" dirty="0"/>
              <a:t>Hemodynamically significant isolated infrapopliteal disease</a:t>
            </a:r>
          </a:p>
        </p:txBody>
      </p:sp>
      <p:sp>
        <p:nvSpPr>
          <p:cNvPr id="31" name="TextBox 30">
            <a:extLst>
              <a:ext uri="{FF2B5EF4-FFF2-40B4-BE49-F238E27FC236}">
                <a16:creationId xmlns:a16="http://schemas.microsoft.com/office/drawing/2014/main" id="{F1007193-22D3-AD64-DB29-D2D44BB7CF60}"/>
              </a:ext>
              <a:ext uri="{C183D7F6-B498-43B3-948B-1728B52AA6E4}">
                <adec:decorative xmlns:adec="http://schemas.microsoft.com/office/drawing/2017/decorative" val="1"/>
              </a:ext>
            </a:extLst>
          </p:cNvPr>
          <p:cNvSpPr txBox="1"/>
          <p:nvPr/>
        </p:nvSpPr>
        <p:spPr>
          <a:xfrm>
            <a:off x="10705671" y="3000054"/>
            <a:ext cx="981173" cy="2910085"/>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Continue GDMT including structured exercise (1)</a:t>
            </a:r>
          </a:p>
        </p:txBody>
      </p:sp>
      <p:sp>
        <p:nvSpPr>
          <p:cNvPr id="32" name="TextBox 31">
            <a:extLst>
              <a:ext uri="{FF2B5EF4-FFF2-40B4-BE49-F238E27FC236}">
                <a16:creationId xmlns:a16="http://schemas.microsoft.com/office/drawing/2014/main" id="{B10C1832-3F73-2C5A-CD2E-F5191731994A}"/>
              </a:ext>
              <a:ext uri="{C183D7F6-B498-43B3-948B-1728B52AA6E4}">
                <adec:decorative xmlns:adec="http://schemas.microsoft.com/office/drawing/2017/decorative" val="1"/>
              </a:ext>
            </a:extLst>
          </p:cNvPr>
          <p:cNvSpPr txBox="1"/>
          <p:nvPr/>
        </p:nvSpPr>
        <p:spPr>
          <a:xfrm>
            <a:off x="1832012" y="5309700"/>
            <a:ext cx="1315092" cy="606175"/>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Fem-pop bypass autogenous vein preferred (1)</a:t>
            </a:r>
          </a:p>
        </p:txBody>
      </p:sp>
      <p:sp>
        <p:nvSpPr>
          <p:cNvPr id="35" name="TextBox 34">
            <a:extLst>
              <a:ext uri="{FF2B5EF4-FFF2-40B4-BE49-F238E27FC236}">
                <a16:creationId xmlns:a16="http://schemas.microsoft.com/office/drawing/2014/main" id="{3BB5F49C-9332-41EF-B24C-2251F3294753}"/>
              </a:ext>
              <a:ext uri="{C183D7F6-B498-43B3-948B-1728B52AA6E4}">
                <adec:decorative xmlns:adec="http://schemas.microsoft.com/office/drawing/2017/decorative" val="1"/>
              </a:ext>
            </a:extLst>
          </p:cNvPr>
          <p:cNvSpPr txBox="1"/>
          <p:nvPr/>
        </p:nvSpPr>
        <p:spPr>
          <a:xfrm>
            <a:off x="3210236" y="1993777"/>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cxnSp>
        <p:nvCxnSpPr>
          <p:cNvPr id="36" name="Elbow Connector 82">
            <a:extLst>
              <a:ext uri="{FF2B5EF4-FFF2-40B4-BE49-F238E27FC236}">
                <a16:creationId xmlns:a16="http://schemas.microsoft.com/office/drawing/2014/main" id="{D2DDC9A2-50E9-3416-F320-CA53C6887F6B}"/>
              </a:ext>
              <a:ext uri="{C183D7F6-B498-43B3-948B-1728B52AA6E4}">
                <adec:decorative xmlns:adec="http://schemas.microsoft.com/office/drawing/2017/decorative" val="1"/>
              </a:ext>
            </a:extLst>
          </p:cNvPr>
          <p:cNvCxnSpPr>
            <a:cxnSpLocks/>
            <a:stCxn id="18" idx="3"/>
            <a:endCxn id="21" idx="1"/>
          </p:cNvCxnSpPr>
          <p:nvPr/>
        </p:nvCxnSpPr>
        <p:spPr>
          <a:xfrm flipV="1">
            <a:off x="2828925" y="1424791"/>
            <a:ext cx="3965245" cy="514449"/>
          </a:xfrm>
          <a:prstGeom prst="bentConnector3">
            <a:avLst>
              <a:gd name="adj1" fmla="val 14187"/>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8007E1A-E392-8E45-FB85-D16D4491B14A}"/>
              </a:ext>
              <a:ext uri="{C183D7F6-B498-43B3-948B-1728B52AA6E4}">
                <adec:decorative xmlns:adec="http://schemas.microsoft.com/office/drawing/2017/decorative" val="1"/>
              </a:ext>
            </a:extLst>
          </p:cNvPr>
          <p:cNvSpPr txBox="1"/>
          <p:nvPr/>
        </p:nvSpPr>
        <p:spPr>
          <a:xfrm>
            <a:off x="3191186" y="1574677"/>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cxnSp>
        <p:nvCxnSpPr>
          <p:cNvPr id="47" name="Elbow Connector 82">
            <a:extLst>
              <a:ext uri="{FF2B5EF4-FFF2-40B4-BE49-F238E27FC236}">
                <a16:creationId xmlns:a16="http://schemas.microsoft.com/office/drawing/2014/main" id="{FFF55D4A-83E6-1110-4B98-2FB4EA5142DF}"/>
              </a:ext>
              <a:ext uri="{C183D7F6-B498-43B3-948B-1728B52AA6E4}">
                <adec:decorative xmlns:adec="http://schemas.microsoft.com/office/drawing/2017/decorative" val="1"/>
              </a:ext>
            </a:extLst>
          </p:cNvPr>
          <p:cNvCxnSpPr>
            <a:cxnSpLocks/>
            <a:stCxn id="19" idx="3"/>
            <a:endCxn id="21" idx="2"/>
          </p:cNvCxnSpPr>
          <p:nvPr/>
        </p:nvCxnSpPr>
        <p:spPr>
          <a:xfrm flipV="1">
            <a:off x="7245926" y="1638300"/>
            <a:ext cx="599334" cy="58822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E5C7E572-CC77-5BCA-22F6-5D150C0DF91A}"/>
              </a:ext>
              <a:ext uri="{C183D7F6-B498-43B3-948B-1728B52AA6E4}">
                <adec:decorative xmlns:adec="http://schemas.microsoft.com/office/drawing/2017/decorative" val="1"/>
              </a:ext>
            </a:extLst>
          </p:cNvPr>
          <p:cNvCxnSpPr>
            <a:cxnSpLocks/>
          </p:cNvCxnSpPr>
          <p:nvPr/>
        </p:nvCxnSpPr>
        <p:spPr>
          <a:xfrm flipV="1">
            <a:off x="7245926" y="2214949"/>
            <a:ext cx="1430356" cy="129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49E010A-5F6F-64A5-DFE3-16EA55D8A678}"/>
              </a:ext>
              <a:ext uri="{C183D7F6-B498-43B3-948B-1728B52AA6E4}">
                <adec:decorative xmlns:adec="http://schemas.microsoft.com/office/drawing/2017/decorative" val="1"/>
              </a:ext>
            </a:extLst>
          </p:cNvPr>
          <p:cNvSpPr txBox="1"/>
          <p:nvPr/>
        </p:nvSpPr>
        <p:spPr>
          <a:xfrm>
            <a:off x="8027104" y="2105081"/>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Yes</a:t>
            </a:r>
          </a:p>
        </p:txBody>
      </p:sp>
      <p:sp>
        <p:nvSpPr>
          <p:cNvPr id="54" name="TextBox 53">
            <a:extLst>
              <a:ext uri="{FF2B5EF4-FFF2-40B4-BE49-F238E27FC236}">
                <a16:creationId xmlns:a16="http://schemas.microsoft.com/office/drawing/2014/main" id="{62124AF2-251D-0713-8CA9-54F31B7126E0}"/>
              </a:ext>
              <a:ext uri="{C183D7F6-B498-43B3-948B-1728B52AA6E4}">
                <adec:decorative xmlns:adec="http://schemas.microsoft.com/office/drawing/2017/decorative" val="1"/>
              </a:ext>
            </a:extLst>
          </p:cNvPr>
          <p:cNvSpPr txBox="1"/>
          <p:nvPr/>
        </p:nvSpPr>
        <p:spPr>
          <a:xfrm>
            <a:off x="7648458" y="1840093"/>
            <a:ext cx="364750" cy="184666"/>
          </a:xfrm>
          <a:prstGeom prst="rect">
            <a:avLst/>
          </a:prstGeom>
          <a:solidFill>
            <a:schemeClr val="bg1"/>
          </a:solidFill>
        </p:spPr>
        <p:txBody>
          <a:bodyPr wrap="square" lIns="0" tIns="0" rIns="0" bIns="0">
            <a:spAutoFit/>
          </a:bodyPr>
          <a:lstStyle/>
          <a:p>
            <a:pPr algn="ctr"/>
            <a:r>
              <a:rPr lang="en-US" sz="1200" b="1" dirty="0">
                <a:ln w="0"/>
                <a:latin typeface="Lub Dub Condensed" panose="020B0506030403020204" pitchFamily="34" charset="0"/>
              </a:rPr>
              <a:t>No</a:t>
            </a:r>
          </a:p>
        </p:txBody>
      </p:sp>
      <p:cxnSp>
        <p:nvCxnSpPr>
          <p:cNvPr id="55" name="Elbow Connector 82">
            <a:extLst>
              <a:ext uri="{FF2B5EF4-FFF2-40B4-BE49-F238E27FC236}">
                <a16:creationId xmlns:a16="http://schemas.microsoft.com/office/drawing/2014/main" id="{2F045429-3E60-FDE2-9043-22835BB5D866}"/>
              </a:ext>
              <a:ext uri="{C183D7F6-B498-43B3-948B-1728B52AA6E4}">
                <adec:decorative xmlns:adec="http://schemas.microsoft.com/office/drawing/2017/decorative" val="1"/>
              </a:ext>
            </a:extLst>
          </p:cNvPr>
          <p:cNvCxnSpPr>
            <a:cxnSpLocks/>
            <a:stCxn id="21" idx="3"/>
            <a:endCxn id="31" idx="0"/>
          </p:cNvCxnSpPr>
          <p:nvPr/>
        </p:nvCxnSpPr>
        <p:spPr>
          <a:xfrm>
            <a:off x="8896349" y="1424791"/>
            <a:ext cx="2299909" cy="1575263"/>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Elbow Connector 82">
            <a:extLst>
              <a:ext uri="{FF2B5EF4-FFF2-40B4-BE49-F238E27FC236}">
                <a16:creationId xmlns:a16="http://schemas.microsoft.com/office/drawing/2014/main" id="{D5E9A083-CC29-15CF-65E9-73101DE7BF14}"/>
              </a:ext>
              <a:ext uri="{C183D7F6-B498-43B3-948B-1728B52AA6E4}">
                <adec:decorative xmlns:adec="http://schemas.microsoft.com/office/drawing/2017/decorative" val="1"/>
              </a:ext>
            </a:extLst>
          </p:cNvPr>
          <p:cNvCxnSpPr>
            <a:cxnSpLocks/>
            <a:stCxn id="20" idx="2"/>
            <a:endCxn id="28" idx="0"/>
          </p:cNvCxnSpPr>
          <p:nvPr/>
        </p:nvCxnSpPr>
        <p:spPr>
          <a:xfrm rot="5400000">
            <a:off x="5755785" y="-745907"/>
            <a:ext cx="440587" cy="702917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Elbow Connector 82">
            <a:extLst>
              <a:ext uri="{FF2B5EF4-FFF2-40B4-BE49-F238E27FC236}">
                <a16:creationId xmlns:a16="http://schemas.microsoft.com/office/drawing/2014/main" id="{75DA90AC-B87B-44D3-4684-714E226463F7}"/>
              </a:ext>
              <a:ext uri="{C183D7F6-B498-43B3-948B-1728B52AA6E4}">
                <adec:decorative xmlns:adec="http://schemas.microsoft.com/office/drawing/2017/decorative" val="1"/>
              </a:ext>
            </a:extLst>
          </p:cNvPr>
          <p:cNvCxnSpPr>
            <a:cxnSpLocks/>
            <a:stCxn id="20" idx="2"/>
            <a:endCxn id="29" idx="0"/>
          </p:cNvCxnSpPr>
          <p:nvPr/>
        </p:nvCxnSpPr>
        <p:spPr>
          <a:xfrm rot="5400000">
            <a:off x="7511655" y="1015425"/>
            <a:ext cx="446049" cy="3511974"/>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Elbow Connector 82">
            <a:extLst>
              <a:ext uri="{FF2B5EF4-FFF2-40B4-BE49-F238E27FC236}">
                <a16:creationId xmlns:a16="http://schemas.microsoft.com/office/drawing/2014/main" id="{3AC4D75F-E70E-19E1-EC1F-AEEF118ECDF4}"/>
              </a:ext>
              <a:ext uri="{C183D7F6-B498-43B3-948B-1728B52AA6E4}">
                <adec:decorative xmlns:adec="http://schemas.microsoft.com/office/drawing/2017/decorative" val="1"/>
              </a:ext>
            </a:extLst>
          </p:cNvPr>
          <p:cNvCxnSpPr>
            <a:cxnSpLocks/>
            <a:stCxn id="20" idx="2"/>
            <a:endCxn id="30" idx="0"/>
          </p:cNvCxnSpPr>
          <p:nvPr/>
        </p:nvCxnSpPr>
        <p:spPr>
          <a:xfrm rot="5400000">
            <a:off x="9068092" y="2571862"/>
            <a:ext cx="446049" cy="39910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7" name="Elbow Connector 82">
            <a:extLst>
              <a:ext uri="{FF2B5EF4-FFF2-40B4-BE49-F238E27FC236}">
                <a16:creationId xmlns:a16="http://schemas.microsoft.com/office/drawing/2014/main" id="{F64487D6-FDAC-F557-C8E6-BF33523AFB5D}"/>
              </a:ext>
              <a:ext uri="{C183D7F6-B498-43B3-948B-1728B52AA6E4}">
                <adec:decorative xmlns:adec="http://schemas.microsoft.com/office/drawing/2017/decorative" val="1"/>
              </a:ext>
            </a:extLst>
          </p:cNvPr>
          <p:cNvCxnSpPr>
            <a:cxnSpLocks/>
            <a:stCxn id="28" idx="2"/>
            <a:endCxn id="23" idx="0"/>
          </p:cNvCxnSpPr>
          <p:nvPr/>
        </p:nvCxnSpPr>
        <p:spPr>
          <a:xfrm rot="5400000">
            <a:off x="1953123" y="3301182"/>
            <a:ext cx="242279" cy="774454"/>
          </a:xfrm>
          <a:prstGeom prst="bentConnector3">
            <a:avLst>
              <a:gd name="adj1" fmla="val 28797"/>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Elbow Connector 82">
            <a:extLst>
              <a:ext uri="{FF2B5EF4-FFF2-40B4-BE49-F238E27FC236}">
                <a16:creationId xmlns:a16="http://schemas.microsoft.com/office/drawing/2014/main" id="{620DF86C-8D85-50B1-4E78-81CCB83FEEC9}"/>
              </a:ext>
              <a:ext uri="{C183D7F6-B498-43B3-948B-1728B52AA6E4}">
                <adec:decorative xmlns:adec="http://schemas.microsoft.com/office/drawing/2017/decorative" val="1"/>
              </a:ext>
            </a:extLst>
          </p:cNvPr>
          <p:cNvCxnSpPr>
            <a:cxnSpLocks/>
            <a:stCxn id="28" idx="2"/>
            <a:endCxn id="22" idx="0"/>
          </p:cNvCxnSpPr>
          <p:nvPr/>
        </p:nvCxnSpPr>
        <p:spPr>
          <a:xfrm rot="16200000" flipH="1">
            <a:off x="2912991" y="3115768"/>
            <a:ext cx="242279" cy="1145282"/>
          </a:xfrm>
          <a:prstGeom prst="bentConnector3">
            <a:avLst>
              <a:gd name="adj1" fmla="val 28797"/>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Elbow Connector 82">
            <a:extLst>
              <a:ext uri="{FF2B5EF4-FFF2-40B4-BE49-F238E27FC236}">
                <a16:creationId xmlns:a16="http://schemas.microsoft.com/office/drawing/2014/main" id="{B5757F49-D78B-563D-2A0F-790D956FF3D5}"/>
              </a:ext>
              <a:ext uri="{C183D7F6-B498-43B3-948B-1728B52AA6E4}">
                <adec:decorative xmlns:adec="http://schemas.microsoft.com/office/drawing/2017/decorative" val="1"/>
              </a:ext>
            </a:extLst>
          </p:cNvPr>
          <p:cNvCxnSpPr>
            <a:cxnSpLocks/>
          </p:cNvCxnSpPr>
          <p:nvPr/>
        </p:nvCxnSpPr>
        <p:spPr>
          <a:xfrm flipV="1">
            <a:off x="3147104" y="5824344"/>
            <a:ext cx="7465873" cy="755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Elbow Connector 82">
            <a:extLst>
              <a:ext uri="{FF2B5EF4-FFF2-40B4-BE49-F238E27FC236}">
                <a16:creationId xmlns:a16="http://schemas.microsoft.com/office/drawing/2014/main" id="{0B1A8EB0-A775-4905-7C5E-D913661BF9D3}"/>
              </a:ext>
              <a:ext uri="{C183D7F6-B498-43B3-948B-1728B52AA6E4}">
                <adec:decorative xmlns:adec="http://schemas.microsoft.com/office/drawing/2017/decorative" val="1"/>
              </a:ext>
            </a:extLst>
          </p:cNvPr>
          <p:cNvCxnSpPr>
            <a:cxnSpLocks/>
          </p:cNvCxnSpPr>
          <p:nvPr/>
        </p:nvCxnSpPr>
        <p:spPr>
          <a:xfrm rot="16200000" flipH="1">
            <a:off x="1507751" y="5114987"/>
            <a:ext cx="365760" cy="27432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Elbow Connector 82">
            <a:extLst>
              <a:ext uri="{FF2B5EF4-FFF2-40B4-BE49-F238E27FC236}">
                <a16:creationId xmlns:a16="http://schemas.microsoft.com/office/drawing/2014/main" id="{35320B83-9EBC-6EC9-9EF4-D5F86355F71F}"/>
              </a:ext>
              <a:ext uri="{C183D7F6-B498-43B3-948B-1728B52AA6E4}">
                <adec:decorative xmlns:adec="http://schemas.microsoft.com/office/drawing/2017/decorative" val="1"/>
              </a:ext>
            </a:extLst>
          </p:cNvPr>
          <p:cNvCxnSpPr>
            <a:cxnSpLocks/>
          </p:cNvCxnSpPr>
          <p:nvPr/>
        </p:nvCxnSpPr>
        <p:spPr>
          <a:xfrm rot="16200000" flipH="1">
            <a:off x="6580976" y="1645069"/>
            <a:ext cx="1232899" cy="7109175"/>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7" name="Elbow Connector 82">
            <a:extLst>
              <a:ext uri="{FF2B5EF4-FFF2-40B4-BE49-F238E27FC236}">
                <a16:creationId xmlns:a16="http://schemas.microsoft.com/office/drawing/2014/main" id="{22FCE742-C90B-D48C-5AC3-2FC1132E56C8}"/>
              </a:ext>
              <a:ext uri="{C183D7F6-B498-43B3-948B-1728B52AA6E4}">
                <adec:decorative xmlns:adec="http://schemas.microsoft.com/office/drawing/2017/decorative" val="1"/>
              </a:ext>
            </a:extLst>
          </p:cNvPr>
          <p:cNvCxnSpPr>
            <a:cxnSpLocks/>
            <a:stCxn id="24" idx="2"/>
          </p:cNvCxnSpPr>
          <p:nvPr/>
        </p:nvCxnSpPr>
        <p:spPr>
          <a:xfrm rot="16200000" flipH="1">
            <a:off x="7715893" y="2835667"/>
            <a:ext cx="482885" cy="5517222"/>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Elbow Connector 82">
            <a:extLst>
              <a:ext uri="{FF2B5EF4-FFF2-40B4-BE49-F238E27FC236}">
                <a16:creationId xmlns:a16="http://schemas.microsoft.com/office/drawing/2014/main" id="{8917E588-C88F-4552-24C5-89932CA05474}"/>
              </a:ext>
              <a:ext uri="{C183D7F6-B498-43B3-948B-1728B52AA6E4}">
                <adec:decorative xmlns:adec="http://schemas.microsoft.com/office/drawing/2017/decorative" val="1"/>
              </a:ext>
            </a:extLst>
          </p:cNvPr>
          <p:cNvCxnSpPr>
            <a:cxnSpLocks/>
          </p:cNvCxnSpPr>
          <p:nvPr/>
        </p:nvCxnSpPr>
        <p:spPr>
          <a:xfrm rot="16200000" flipH="1">
            <a:off x="8465564" y="3580887"/>
            <a:ext cx="482885" cy="402336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Elbow Connector 82">
            <a:extLst>
              <a:ext uri="{FF2B5EF4-FFF2-40B4-BE49-F238E27FC236}">
                <a16:creationId xmlns:a16="http://schemas.microsoft.com/office/drawing/2014/main" id="{B7D0562E-918D-5FA9-1E2C-8D92F60F033A}"/>
              </a:ext>
              <a:ext uri="{C183D7F6-B498-43B3-948B-1728B52AA6E4}">
                <adec:decorative xmlns:adec="http://schemas.microsoft.com/office/drawing/2017/decorative" val="1"/>
              </a:ext>
            </a:extLst>
          </p:cNvPr>
          <p:cNvCxnSpPr>
            <a:cxnSpLocks/>
          </p:cNvCxnSpPr>
          <p:nvPr/>
        </p:nvCxnSpPr>
        <p:spPr>
          <a:xfrm rot="16200000" flipH="1">
            <a:off x="8930691" y="4040191"/>
            <a:ext cx="1195175" cy="2375335"/>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5" name="Elbow Connector 82">
            <a:extLst>
              <a:ext uri="{FF2B5EF4-FFF2-40B4-BE49-F238E27FC236}">
                <a16:creationId xmlns:a16="http://schemas.microsoft.com/office/drawing/2014/main" id="{41F91677-860F-C9BA-5FE0-2404EDC3ED3D}"/>
              </a:ext>
              <a:ext uri="{C183D7F6-B498-43B3-948B-1728B52AA6E4}">
                <adec:decorative xmlns:adec="http://schemas.microsoft.com/office/drawing/2017/decorative" val="1"/>
              </a:ext>
            </a:extLst>
          </p:cNvPr>
          <p:cNvCxnSpPr>
            <a:cxnSpLocks/>
          </p:cNvCxnSpPr>
          <p:nvPr/>
        </p:nvCxnSpPr>
        <p:spPr>
          <a:xfrm rot="16200000" flipH="1">
            <a:off x="9745392" y="4822815"/>
            <a:ext cx="1181527" cy="822960"/>
          </a:xfrm>
          <a:prstGeom prst="bentConnector2">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8" name="Elbow Connector 82">
            <a:extLst>
              <a:ext uri="{FF2B5EF4-FFF2-40B4-BE49-F238E27FC236}">
                <a16:creationId xmlns:a16="http://schemas.microsoft.com/office/drawing/2014/main" id="{88D6F765-9DD4-B99C-B8FE-698141DEF9B5}"/>
              </a:ext>
              <a:ext uri="{C183D7F6-B498-43B3-948B-1728B52AA6E4}">
                <adec:decorative xmlns:adec="http://schemas.microsoft.com/office/drawing/2017/decorative" val="1"/>
              </a:ext>
            </a:extLst>
          </p:cNvPr>
          <p:cNvCxnSpPr>
            <a:cxnSpLocks/>
            <a:stCxn id="29" idx="2"/>
            <a:endCxn id="24" idx="0"/>
          </p:cNvCxnSpPr>
          <p:nvPr/>
        </p:nvCxnSpPr>
        <p:spPr>
          <a:xfrm rot="5400000">
            <a:off x="5470300" y="3301156"/>
            <a:ext cx="236817" cy="779968"/>
          </a:xfrm>
          <a:prstGeom prst="bentConnector3">
            <a:avLst>
              <a:gd name="adj1" fmla="val 28307"/>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3" name="Elbow Connector 82">
            <a:extLst>
              <a:ext uri="{FF2B5EF4-FFF2-40B4-BE49-F238E27FC236}">
                <a16:creationId xmlns:a16="http://schemas.microsoft.com/office/drawing/2014/main" id="{55815BCB-ED08-4A0F-7241-6C0BBC768E0A}"/>
              </a:ext>
              <a:ext uri="{C183D7F6-B498-43B3-948B-1728B52AA6E4}">
                <adec:decorative xmlns:adec="http://schemas.microsoft.com/office/drawing/2017/decorative" val="1"/>
              </a:ext>
            </a:extLst>
          </p:cNvPr>
          <p:cNvCxnSpPr>
            <a:cxnSpLocks/>
            <a:stCxn id="29" idx="2"/>
            <a:endCxn id="25" idx="0"/>
          </p:cNvCxnSpPr>
          <p:nvPr/>
        </p:nvCxnSpPr>
        <p:spPr>
          <a:xfrm rot="16200000" flipH="1">
            <a:off x="6220410" y="3331013"/>
            <a:ext cx="236817" cy="720253"/>
          </a:xfrm>
          <a:prstGeom prst="bentConnector3">
            <a:avLst>
              <a:gd name="adj1" fmla="val 28308"/>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Elbow Connector 82">
            <a:extLst>
              <a:ext uri="{FF2B5EF4-FFF2-40B4-BE49-F238E27FC236}">
                <a16:creationId xmlns:a16="http://schemas.microsoft.com/office/drawing/2014/main" id="{A0B10E00-BB73-4651-D4E2-78B903A2B170}"/>
              </a:ext>
              <a:ext uri="{C183D7F6-B498-43B3-948B-1728B52AA6E4}">
                <adec:decorative xmlns:adec="http://schemas.microsoft.com/office/drawing/2017/decorative" val="1"/>
              </a:ext>
            </a:extLst>
          </p:cNvPr>
          <p:cNvCxnSpPr>
            <a:cxnSpLocks/>
            <a:stCxn id="30" idx="2"/>
            <a:endCxn id="26" idx="0"/>
          </p:cNvCxnSpPr>
          <p:nvPr/>
        </p:nvCxnSpPr>
        <p:spPr>
          <a:xfrm rot="5400000">
            <a:off x="8597681" y="3315663"/>
            <a:ext cx="236817" cy="750955"/>
          </a:xfrm>
          <a:prstGeom prst="bentConnector3">
            <a:avLst>
              <a:gd name="adj1" fmla="val 32647"/>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1" name="Elbow Connector 82">
            <a:extLst>
              <a:ext uri="{FF2B5EF4-FFF2-40B4-BE49-F238E27FC236}">
                <a16:creationId xmlns:a16="http://schemas.microsoft.com/office/drawing/2014/main" id="{571D0762-BE0E-7580-B1DC-DAD6DEE9529C}"/>
              </a:ext>
              <a:ext uri="{C183D7F6-B498-43B3-948B-1728B52AA6E4}">
                <adec:decorative xmlns:adec="http://schemas.microsoft.com/office/drawing/2017/decorative" val="1"/>
              </a:ext>
            </a:extLst>
          </p:cNvPr>
          <p:cNvCxnSpPr>
            <a:cxnSpLocks/>
            <a:stCxn id="30" idx="2"/>
            <a:endCxn id="27" idx="0"/>
          </p:cNvCxnSpPr>
          <p:nvPr/>
        </p:nvCxnSpPr>
        <p:spPr>
          <a:xfrm rot="16200000" flipH="1">
            <a:off x="9352607" y="3311690"/>
            <a:ext cx="236817" cy="758899"/>
          </a:xfrm>
          <a:prstGeom prst="bentConnector3">
            <a:avLst>
              <a:gd name="adj1" fmla="val 3264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18</a:t>
            </a:fld>
            <a:endParaRPr lang="en-US" sz="900" dirty="0"/>
          </a:p>
        </p:txBody>
      </p:sp>
    </p:spTree>
    <p:extLst>
      <p:ext uri="{BB962C8B-B14F-4D97-AF65-F5344CB8AC3E}">
        <p14:creationId xmlns:p14="http://schemas.microsoft.com/office/powerpoint/2010/main" val="211966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22" presetClass="entr" presetSubtype="8"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2" presetClass="entr" presetSubtype="8"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left)">
                                      <p:cBhvr>
                                        <p:cTn id="21" dur="500"/>
                                        <p:tgtEl>
                                          <p:spTgt spid="5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22" presetClass="entr" presetSubtype="8"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left)">
                                      <p:cBhvr>
                                        <p:cTn id="44" dur="500"/>
                                        <p:tgtEl>
                                          <p:spTgt spid="47"/>
                                        </p:tgtEl>
                                      </p:cBhvr>
                                    </p:animEffect>
                                  </p:childTnLst>
                                </p:cTn>
                              </p:par>
                            </p:childTnLst>
                          </p:cTn>
                        </p:par>
                        <p:par>
                          <p:cTn id="45" fill="hold">
                            <p:stCondLst>
                              <p:cond delay="1500"/>
                            </p:stCondLst>
                            <p:childTnLst>
                              <p:par>
                                <p:cTn id="46" presetID="10" presetClass="entr" presetSubtype="0" fill="hold" grpId="0" nodeType="after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22" presetClass="entr" presetSubtype="8"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wipe(left)">
                                      <p:cBhvr>
                                        <p:cTn id="51" dur="500"/>
                                        <p:tgtEl>
                                          <p:spTgt spid="50"/>
                                        </p:tgtEl>
                                      </p:cBhvr>
                                    </p:animEffect>
                                  </p:childTnLst>
                                </p:cTn>
                              </p:par>
                            </p:childTnLst>
                          </p:cTn>
                        </p:par>
                        <p:par>
                          <p:cTn id="52" fill="hold">
                            <p:stCondLst>
                              <p:cond delay="2000"/>
                            </p:stCondLst>
                            <p:childTnLst>
                              <p:par>
                                <p:cTn id="53" presetID="10" presetClass="entr" presetSubtype="0"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2500"/>
                            </p:stCondLst>
                            <p:childTnLst>
                              <p:par>
                                <p:cTn id="57" presetID="22" presetClass="entr" presetSubtype="2" fill="hold" nodeType="after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wipe(right)">
                                      <p:cBhvr>
                                        <p:cTn id="59" dur="500"/>
                                        <p:tgtEl>
                                          <p:spTgt spid="64"/>
                                        </p:tgtEl>
                                      </p:cBhvr>
                                    </p:animEffect>
                                  </p:childTnLst>
                                </p:cTn>
                              </p:par>
                            </p:childTnLst>
                          </p:cTn>
                        </p:par>
                        <p:par>
                          <p:cTn id="60" fill="hold">
                            <p:stCondLst>
                              <p:cond delay="3000"/>
                            </p:stCondLst>
                            <p:childTnLst>
                              <p:par>
                                <p:cTn id="61" presetID="10" presetClass="entr" presetSubtype="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par>
                          <p:cTn id="64" fill="hold">
                            <p:stCondLst>
                              <p:cond delay="3500"/>
                            </p:stCondLst>
                            <p:childTnLst>
                              <p:par>
                                <p:cTn id="65" presetID="22" presetClass="entr" presetSubtype="2" fill="hold" nodeType="afterEffect">
                                  <p:stCondLst>
                                    <p:cond delay="0"/>
                                  </p:stCondLst>
                                  <p:childTnLst>
                                    <p:set>
                                      <p:cBhvr>
                                        <p:cTn id="66" dur="1" fill="hold">
                                          <p:stCondLst>
                                            <p:cond delay="0"/>
                                          </p:stCondLst>
                                        </p:cTn>
                                        <p:tgtEl>
                                          <p:spTgt spid="107"/>
                                        </p:tgtEl>
                                        <p:attrNameLst>
                                          <p:attrName>style.visibility</p:attrName>
                                        </p:attrNameLst>
                                      </p:cBhvr>
                                      <p:to>
                                        <p:strVal val="visible"/>
                                      </p:to>
                                    </p:set>
                                    <p:animEffect transition="in" filter="wipe(right)">
                                      <p:cBhvr>
                                        <p:cTn id="67" dur="500"/>
                                        <p:tgtEl>
                                          <p:spTgt spid="107"/>
                                        </p:tgtEl>
                                      </p:cBhvr>
                                    </p:animEffect>
                                  </p:childTnLst>
                                </p:cTn>
                              </p:par>
                            </p:childTnLst>
                          </p:cTn>
                        </p:par>
                        <p:par>
                          <p:cTn id="68" fill="hold">
                            <p:stCondLst>
                              <p:cond delay="4000"/>
                            </p:stCondLst>
                            <p:childTnLst>
                              <p:par>
                                <p:cTn id="69" presetID="10" presetClass="entr" presetSubtype="0" fill="hold" grpId="0"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par>
                          <p:cTn id="72" fill="hold">
                            <p:stCondLst>
                              <p:cond delay="4500"/>
                            </p:stCondLst>
                            <p:childTnLst>
                              <p:par>
                                <p:cTn id="73" presetID="22" presetClass="entr" presetSubtype="1" fill="hold" nodeType="after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wipe(up)">
                                      <p:cBhvr>
                                        <p:cTn id="75" dur="500"/>
                                        <p:tgtEl>
                                          <p:spTgt spid="92"/>
                                        </p:tgtEl>
                                      </p:cBhvr>
                                    </p:animEffect>
                                  </p:childTnLst>
                                </p:cTn>
                              </p:par>
                            </p:childTnLst>
                          </p:cTn>
                        </p:par>
                        <p:par>
                          <p:cTn id="76" fill="hold">
                            <p:stCondLst>
                              <p:cond delay="5000"/>
                            </p:stCondLst>
                            <p:childTnLst>
                              <p:par>
                                <p:cTn id="77" presetID="22" presetClass="entr" presetSubtype="8" fill="hold" nodeType="afterEffect">
                                  <p:stCondLst>
                                    <p:cond delay="0"/>
                                  </p:stCondLst>
                                  <p:childTnLst>
                                    <p:set>
                                      <p:cBhvr>
                                        <p:cTn id="78" dur="1" fill="hold">
                                          <p:stCondLst>
                                            <p:cond delay="0"/>
                                          </p:stCondLst>
                                        </p:cTn>
                                        <p:tgtEl>
                                          <p:spTgt spid="111"/>
                                        </p:tgtEl>
                                        <p:attrNameLst>
                                          <p:attrName>style.visibility</p:attrName>
                                        </p:attrNameLst>
                                      </p:cBhvr>
                                      <p:to>
                                        <p:strVal val="visible"/>
                                      </p:to>
                                    </p:set>
                                    <p:animEffect transition="in" filter="wipe(left)">
                                      <p:cBhvr>
                                        <p:cTn id="79" dur="500"/>
                                        <p:tgtEl>
                                          <p:spTgt spid="111"/>
                                        </p:tgtEl>
                                      </p:cBhvr>
                                    </p:animEffect>
                                  </p:childTnLst>
                                </p:cTn>
                              </p:par>
                            </p:childTnLst>
                          </p:cTn>
                        </p:par>
                        <p:par>
                          <p:cTn id="80" fill="hold">
                            <p:stCondLst>
                              <p:cond delay="5500"/>
                            </p:stCondLst>
                            <p:childTnLst>
                              <p:par>
                                <p:cTn id="81" presetID="10" presetClass="entr" presetSubtype="0" fill="hold" grpId="0" nodeType="afterEffect">
                                  <p:stCondLst>
                                    <p:cond delay="0"/>
                                  </p:stCondLst>
                                  <p:childTnLst>
                                    <p:set>
                                      <p:cBhvr>
                                        <p:cTn id="82" dur="1" fill="hold">
                                          <p:stCondLst>
                                            <p:cond delay="0"/>
                                          </p:stCondLst>
                                        </p:cTn>
                                        <p:tgtEl>
                                          <p:spTgt spid="27"/>
                                        </p:tgtEl>
                                        <p:attrNameLst>
                                          <p:attrName>style.visibility</p:attrName>
                                        </p:attrNameLst>
                                      </p:cBhvr>
                                      <p:to>
                                        <p:strVal val="visible"/>
                                      </p:to>
                                    </p:set>
                                    <p:animEffect transition="in" filter="fade">
                                      <p:cBhvr>
                                        <p:cTn id="83" dur="500"/>
                                        <p:tgtEl>
                                          <p:spTgt spid="27"/>
                                        </p:tgtEl>
                                      </p:cBhvr>
                                    </p:animEffect>
                                  </p:childTnLst>
                                </p:cTn>
                              </p:par>
                            </p:childTnLst>
                          </p:cTn>
                        </p:par>
                        <p:par>
                          <p:cTn id="84" fill="hold">
                            <p:stCondLst>
                              <p:cond delay="6000"/>
                            </p:stCondLst>
                            <p:childTnLst>
                              <p:par>
                                <p:cTn id="85" presetID="22" presetClass="entr" presetSubtype="1" fill="hold" nodeType="after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wipe(up)">
                                      <p:cBhvr>
                                        <p:cTn id="87" dur="500"/>
                                        <p:tgtEl>
                                          <p:spTgt spid="95"/>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wipe(right)">
                                      <p:cBhvr>
                                        <p:cTn id="92" dur="500"/>
                                        <p:tgtEl>
                                          <p:spTgt spid="61"/>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fade">
                                      <p:cBhvr>
                                        <p:cTn id="96" dur="500"/>
                                        <p:tgtEl>
                                          <p:spTgt spid="29"/>
                                        </p:tgtEl>
                                      </p:cBhvr>
                                    </p:animEffect>
                                  </p:childTnLst>
                                </p:cTn>
                              </p:par>
                            </p:childTnLst>
                          </p:cTn>
                        </p:par>
                        <p:par>
                          <p:cTn id="97" fill="hold">
                            <p:stCondLst>
                              <p:cond delay="1000"/>
                            </p:stCondLst>
                            <p:childTnLst>
                              <p:par>
                                <p:cTn id="98" presetID="22" presetClass="entr" presetSubtype="2" fill="hold" nodeType="afterEffect">
                                  <p:stCondLst>
                                    <p:cond delay="0"/>
                                  </p:stCondLst>
                                  <p:childTnLst>
                                    <p:set>
                                      <p:cBhvr>
                                        <p:cTn id="99" dur="1" fill="hold">
                                          <p:stCondLst>
                                            <p:cond delay="0"/>
                                          </p:stCondLst>
                                        </p:cTn>
                                        <p:tgtEl>
                                          <p:spTgt spid="98"/>
                                        </p:tgtEl>
                                        <p:attrNameLst>
                                          <p:attrName>style.visibility</p:attrName>
                                        </p:attrNameLst>
                                      </p:cBhvr>
                                      <p:to>
                                        <p:strVal val="visible"/>
                                      </p:to>
                                    </p:set>
                                    <p:animEffect transition="in" filter="wipe(right)">
                                      <p:cBhvr>
                                        <p:cTn id="100" dur="500"/>
                                        <p:tgtEl>
                                          <p:spTgt spid="98"/>
                                        </p:tgtEl>
                                      </p:cBhvr>
                                    </p:animEffect>
                                  </p:childTnLst>
                                </p:cTn>
                              </p:par>
                            </p:childTnLst>
                          </p:cTn>
                        </p:par>
                        <p:par>
                          <p:cTn id="101" fill="hold">
                            <p:stCondLst>
                              <p:cond delay="1500"/>
                            </p:stCondLst>
                            <p:childTnLst>
                              <p:par>
                                <p:cTn id="102" presetID="10" presetClass="entr" presetSubtype="0" fill="hold" grpId="0" nodeType="after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fade">
                                      <p:cBhvr>
                                        <p:cTn id="104" dur="500"/>
                                        <p:tgtEl>
                                          <p:spTgt spid="24"/>
                                        </p:tgtEl>
                                      </p:cBhvr>
                                    </p:animEffect>
                                  </p:childTnLst>
                                </p:cTn>
                              </p:par>
                            </p:childTnLst>
                          </p:cTn>
                        </p:par>
                        <p:par>
                          <p:cTn id="105" fill="hold">
                            <p:stCondLst>
                              <p:cond delay="2000"/>
                            </p:stCondLst>
                            <p:childTnLst>
                              <p:par>
                                <p:cTn id="106" presetID="22" presetClass="entr" presetSubtype="1" fill="hold" nodeType="afterEffect">
                                  <p:stCondLst>
                                    <p:cond delay="0"/>
                                  </p:stCondLst>
                                  <p:childTnLst>
                                    <p:set>
                                      <p:cBhvr>
                                        <p:cTn id="107" dur="1" fill="hold">
                                          <p:stCondLst>
                                            <p:cond delay="0"/>
                                          </p:stCondLst>
                                        </p:cTn>
                                        <p:tgtEl>
                                          <p:spTgt spid="87"/>
                                        </p:tgtEl>
                                        <p:attrNameLst>
                                          <p:attrName>style.visibility</p:attrName>
                                        </p:attrNameLst>
                                      </p:cBhvr>
                                      <p:to>
                                        <p:strVal val="visible"/>
                                      </p:to>
                                    </p:set>
                                    <p:animEffect transition="in" filter="wipe(up)">
                                      <p:cBhvr>
                                        <p:cTn id="108" dur="500"/>
                                        <p:tgtEl>
                                          <p:spTgt spid="87"/>
                                        </p:tgtEl>
                                      </p:cBhvr>
                                    </p:animEffect>
                                  </p:childTnLst>
                                </p:cTn>
                              </p:par>
                            </p:childTnLst>
                          </p:cTn>
                        </p:par>
                        <p:par>
                          <p:cTn id="109" fill="hold">
                            <p:stCondLst>
                              <p:cond delay="2500"/>
                            </p:stCondLst>
                            <p:childTnLst>
                              <p:par>
                                <p:cTn id="110" presetID="22" presetClass="entr" presetSubtype="8" fill="hold" nodeType="afterEffect">
                                  <p:stCondLst>
                                    <p:cond delay="0"/>
                                  </p:stCondLst>
                                  <p:childTnLst>
                                    <p:set>
                                      <p:cBhvr>
                                        <p:cTn id="111" dur="1" fill="hold">
                                          <p:stCondLst>
                                            <p:cond delay="0"/>
                                          </p:stCondLst>
                                        </p:cTn>
                                        <p:tgtEl>
                                          <p:spTgt spid="103"/>
                                        </p:tgtEl>
                                        <p:attrNameLst>
                                          <p:attrName>style.visibility</p:attrName>
                                        </p:attrNameLst>
                                      </p:cBhvr>
                                      <p:to>
                                        <p:strVal val="visible"/>
                                      </p:to>
                                    </p:set>
                                    <p:animEffect transition="in" filter="wipe(left)">
                                      <p:cBhvr>
                                        <p:cTn id="112" dur="500"/>
                                        <p:tgtEl>
                                          <p:spTgt spid="103"/>
                                        </p:tgtEl>
                                      </p:cBhvr>
                                    </p:animEffect>
                                  </p:childTnLst>
                                </p:cTn>
                              </p:par>
                            </p:childTnLst>
                          </p:cTn>
                        </p:par>
                        <p:par>
                          <p:cTn id="113" fill="hold">
                            <p:stCondLst>
                              <p:cond delay="3000"/>
                            </p:stCondLst>
                            <p:childTnLst>
                              <p:par>
                                <p:cTn id="114" presetID="10" presetClass="entr" presetSubtype="0" fill="hold" grpId="0" nodeType="after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fade">
                                      <p:cBhvr>
                                        <p:cTn id="116" dur="500"/>
                                        <p:tgtEl>
                                          <p:spTgt spid="25"/>
                                        </p:tgtEl>
                                      </p:cBhvr>
                                    </p:animEffect>
                                  </p:childTnLst>
                                </p:cTn>
                              </p:par>
                            </p:childTnLst>
                          </p:cTn>
                        </p:par>
                        <p:par>
                          <p:cTn id="117" fill="hold">
                            <p:stCondLst>
                              <p:cond delay="3500"/>
                            </p:stCondLst>
                            <p:childTnLst>
                              <p:par>
                                <p:cTn id="118" presetID="22" presetClass="entr" presetSubtype="1" fill="hold" nodeType="after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wipe(up)">
                                      <p:cBhvr>
                                        <p:cTn id="120" dur="500"/>
                                        <p:tgtEl>
                                          <p:spTgt spid="91"/>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2" fill="hold" nodeType="clickEffect">
                                  <p:stCondLst>
                                    <p:cond delay="0"/>
                                  </p:stCondLst>
                                  <p:childTnLst>
                                    <p:set>
                                      <p:cBhvr>
                                        <p:cTn id="124" dur="1" fill="hold">
                                          <p:stCondLst>
                                            <p:cond delay="0"/>
                                          </p:stCondLst>
                                        </p:cTn>
                                        <p:tgtEl>
                                          <p:spTgt spid="58"/>
                                        </p:tgtEl>
                                        <p:attrNameLst>
                                          <p:attrName>style.visibility</p:attrName>
                                        </p:attrNameLst>
                                      </p:cBhvr>
                                      <p:to>
                                        <p:strVal val="visible"/>
                                      </p:to>
                                    </p:set>
                                    <p:animEffect transition="in" filter="wipe(right)">
                                      <p:cBhvr>
                                        <p:cTn id="125" dur="500"/>
                                        <p:tgtEl>
                                          <p:spTgt spid="58"/>
                                        </p:tgtEl>
                                      </p:cBhvr>
                                    </p:animEffect>
                                  </p:childTnLst>
                                </p:cTn>
                              </p:par>
                            </p:childTnLst>
                          </p:cTn>
                        </p:par>
                        <p:par>
                          <p:cTn id="126" fill="hold">
                            <p:stCondLst>
                              <p:cond delay="500"/>
                            </p:stCondLst>
                            <p:childTnLst>
                              <p:par>
                                <p:cTn id="127" presetID="10" presetClass="entr" presetSubtype="0" fill="hold" grpId="0" nodeType="afterEffect">
                                  <p:stCondLst>
                                    <p:cond delay="0"/>
                                  </p:stCondLst>
                                  <p:childTnLst>
                                    <p:set>
                                      <p:cBhvr>
                                        <p:cTn id="128" dur="1" fill="hold">
                                          <p:stCondLst>
                                            <p:cond delay="0"/>
                                          </p:stCondLst>
                                        </p:cTn>
                                        <p:tgtEl>
                                          <p:spTgt spid="28"/>
                                        </p:tgtEl>
                                        <p:attrNameLst>
                                          <p:attrName>style.visibility</p:attrName>
                                        </p:attrNameLst>
                                      </p:cBhvr>
                                      <p:to>
                                        <p:strVal val="visible"/>
                                      </p:to>
                                    </p:set>
                                    <p:animEffect transition="in" filter="fade">
                                      <p:cBhvr>
                                        <p:cTn id="129" dur="500"/>
                                        <p:tgtEl>
                                          <p:spTgt spid="28"/>
                                        </p:tgtEl>
                                      </p:cBhvr>
                                    </p:animEffect>
                                  </p:childTnLst>
                                </p:cTn>
                              </p:par>
                            </p:childTnLst>
                          </p:cTn>
                        </p:par>
                        <p:par>
                          <p:cTn id="130" fill="hold">
                            <p:stCondLst>
                              <p:cond delay="1000"/>
                            </p:stCondLst>
                            <p:childTnLst>
                              <p:par>
                                <p:cTn id="131" presetID="22" presetClass="entr" presetSubtype="2" fill="hold" nodeType="afterEffect">
                                  <p:stCondLst>
                                    <p:cond delay="0"/>
                                  </p:stCondLst>
                                  <p:childTnLst>
                                    <p:set>
                                      <p:cBhvr>
                                        <p:cTn id="132" dur="1" fill="hold">
                                          <p:stCondLst>
                                            <p:cond delay="0"/>
                                          </p:stCondLst>
                                        </p:cTn>
                                        <p:tgtEl>
                                          <p:spTgt spid="67"/>
                                        </p:tgtEl>
                                        <p:attrNameLst>
                                          <p:attrName>style.visibility</p:attrName>
                                        </p:attrNameLst>
                                      </p:cBhvr>
                                      <p:to>
                                        <p:strVal val="visible"/>
                                      </p:to>
                                    </p:set>
                                    <p:animEffect transition="in" filter="wipe(right)">
                                      <p:cBhvr>
                                        <p:cTn id="133" dur="500"/>
                                        <p:tgtEl>
                                          <p:spTgt spid="67"/>
                                        </p:tgtEl>
                                      </p:cBhvr>
                                    </p:animEffect>
                                  </p:childTnLst>
                                </p:cTn>
                              </p:par>
                            </p:childTnLst>
                          </p:cTn>
                        </p:par>
                        <p:par>
                          <p:cTn id="134" fill="hold">
                            <p:stCondLst>
                              <p:cond delay="1500"/>
                            </p:stCondLst>
                            <p:childTnLst>
                              <p:par>
                                <p:cTn id="135" presetID="10" presetClass="entr" presetSubtype="0" fill="hold" grpId="0" nodeType="after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500"/>
                                        <p:tgtEl>
                                          <p:spTgt spid="23"/>
                                        </p:tgtEl>
                                      </p:cBhvr>
                                    </p:animEffect>
                                  </p:childTnLst>
                                </p:cTn>
                              </p:par>
                            </p:childTnLst>
                          </p:cTn>
                        </p:par>
                        <p:par>
                          <p:cTn id="138" fill="hold">
                            <p:stCondLst>
                              <p:cond delay="2000"/>
                            </p:stCondLst>
                            <p:childTnLst>
                              <p:par>
                                <p:cTn id="139" presetID="22" presetClass="entr" presetSubtype="1" fill="hold" nodeType="afterEffect">
                                  <p:stCondLst>
                                    <p:cond delay="0"/>
                                  </p:stCondLst>
                                  <p:childTnLst>
                                    <p:set>
                                      <p:cBhvr>
                                        <p:cTn id="140" dur="1" fill="hold">
                                          <p:stCondLst>
                                            <p:cond delay="0"/>
                                          </p:stCondLst>
                                        </p:cTn>
                                        <p:tgtEl>
                                          <p:spTgt spid="75"/>
                                        </p:tgtEl>
                                        <p:attrNameLst>
                                          <p:attrName>style.visibility</p:attrName>
                                        </p:attrNameLst>
                                      </p:cBhvr>
                                      <p:to>
                                        <p:strVal val="visible"/>
                                      </p:to>
                                    </p:set>
                                    <p:animEffect transition="in" filter="wipe(up)">
                                      <p:cBhvr>
                                        <p:cTn id="141" dur="500"/>
                                        <p:tgtEl>
                                          <p:spTgt spid="75"/>
                                        </p:tgtEl>
                                      </p:cBhvr>
                                    </p:animEffect>
                                  </p:childTnLst>
                                </p:cTn>
                              </p:par>
                            </p:childTnLst>
                          </p:cTn>
                        </p:par>
                        <p:par>
                          <p:cTn id="142" fill="hold">
                            <p:stCondLst>
                              <p:cond delay="2500"/>
                            </p:stCondLst>
                            <p:childTnLst>
                              <p:par>
                                <p:cTn id="143" presetID="22" presetClass="entr" presetSubtype="1" fill="hold" nodeType="afterEffect">
                                  <p:stCondLst>
                                    <p:cond delay="0"/>
                                  </p:stCondLst>
                                  <p:childTnLst>
                                    <p:set>
                                      <p:cBhvr>
                                        <p:cTn id="144" dur="1" fill="hold">
                                          <p:stCondLst>
                                            <p:cond delay="0"/>
                                          </p:stCondLst>
                                        </p:cTn>
                                        <p:tgtEl>
                                          <p:spTgt spid="80"/>
                                        </p:tgtEl>
                                        <p:attrNameLst>
                                          <p:attrName>style.visibility</p:attrName>
                                        </p:attrNameLst>
                                      </p:cBhvr>
                                      <p:to>
                                        <p:strVal val="visible"/>
                                      </p:to>
                                    </p:set>
                                    <p:animEffect transition="in" filter="wipe(up)">
                                      <p:cBhvr>
                                        <p:cTn id="145" dur="500"/>
                                        <p:tgtEl>
                                          <p:spTgt spid="80"/>
                                        </p:tgtEl>
                                      </p:cBhvr>
                                    </p:animEffect>
                                  </p:childTnLst>
                                </p:cTn>
                              </p:par>
                            </p:childTnLst>
                          </p:cTn>
                        </p:par>
                        <p:par>
                          <p:cTn id="146" fill="hold">
                            <p:stCondLst>
                              <p:cond delay="3000"/>
                            </p:stCondLst>
                            <p:childTnLst>
                              <p:par>
                                <p:cTn id="147" presetID="10" presetClass="entr" presetSubtype="0" fill="hold" grpId="0" nodeType="afterEffect">
                                  <p:stCondLst>
                                    <p:cond delay="0"/>
                                  </p:stCondLst>
                                  <p:childTnLst>
                                    <p:set>
                                      <p:cBhvr>
                                        <p:cTn id="148" dur="1" fill="hold">
                                          <p:stCondLst>
                                            <p:cond delay="0"/>
                                          </p:stCondLst>
                                        </p:cTn>
                                        <p:tgtEl>
                                          <p:spTgt spid="32"/>
                                        </p:tgtEl>
                                        <p:attrNameLst>
                                          <p:attrName>style.visibility</p:attrName>
                                        </p:attrNameLst>
                                      </p:cBhvr>
                                      <p:to>
                                        <p:strVal val="visible"/>
                                      </p:to>
                                    </p:set>
                                    <p:animEffect transition="in" filter="fade">
                                      <p:cBhvr>
                                        <p:cTn id="149" dur="500"/>
                                        <p:tgtEl>
                                          <p:spTgt spid="32"/>
                                        </p:tgtEl>
                                      </p:cBhvr>
                                    </p:animEffect>
                                  </p:childTnLst>
                                </p:cTn>
                              </p:par>
                            </p:childTnLst>
                          </p:cTn>
                        </p:par>
                        <p:par>
                          <p:cTn id="150" fill="hold">
                            <p:stCondLst>
                              <p:cond delay="3500"/>
                            </p:stCondLst>
                            <p:childTnLst>
                              <p:par>
                                <p:cTn id="151" presetID="22" presetClass="entr" presetSubtype="8" fill="hold" nodeType="afterEffect">
                                  <p:stCondLst>
                                    <p:cond delay="0"/>
                                  </p:stCondLst>
                                  <p:childTnLst>
                                    <p:set>
                                      <p:cBhvr>
                                        <p:cTn id="152" dur="1" fill="hold">
                                          <p:stCondLst>
                                            <p:cond delay="0"/>
                                          </p:stCondLst>
                                        </p:cTn>
                                        <p:tgtEl>
                                          <p:spTgt spid="71"/>
                                        </p:tgtEl>
                                        <p:attrNameLst>
                                          <p:attrName>style.visibility</p:attrName>
                                        </p:attrNameLst>
                                      </p:cBhvr>
                                      <p:to>
                                        <p:strVal val="visible"/>
                                      </p:to>
                                    </p:set>
                                    <p:animEffect transition="in" filter="wipe(left)">
                                      <p:cBhvr>
                                        <p:cTn id="153" dur="500"/>
                                        <p:tgtEl>
                                          <p:spTgt spid="71"/>
                                        </p:tgtEl>
                                      </p:cBhvr>
                                    </p:animEffect>
                                  </p:childTnLst>
                                </p:cTn>
                              </p:par>
                            </p:childTnLst>
                          </p:cTn>
                        </p:par>
                        <p:par>
                          <p:cTn id="154" fill="hold">
                            <p:stCondLst>
                              <p:cond delay="4000"/>
                            </p:stCondLst>
                            <p:childTnLst>
                              <p:par>
                                <p:cTn id="155" presetID="10" presetClass="entr" presetSubtype="0" fill="hold" grpId="0" nodeType="afterEffect">
                                  <p:stCondLst>
                                    <p:cond delay="0"/>
                                  </p:stCondLst>
                                  <p:childTnLst>
                                    <p:set>
                                      <p:cBhvr>
                                        <p:cTn id="156" dur="1" fill="hold">
                                          <p:stCondLst>
                                            <p:cond delay="0"/>
                                          </p:stCondLst>
                                        </p:cTn>
                                        <p:tgtEl>
                                          <p:spTgt spid="22"/>
                                        </p:tgtEl>
                                        <p:attrNameLst>
                                          <p:attrName>style.visibility</p:attrName>
                                        </p:attrNameLst>
                                      </p:cBhvr>
                                      <p:to>
                                        <p:strVal val="visible"/>
                                      </p:to>
                                    </p:set>
                                    <p:animEffect transition="in" filter="fade">
                                      <p:cBhvr>
                                        <p:cTn id="157" dur="500"/>
                                        <p:tgtEl>
                                          <p:spTgt spid="22"/>
                                        </p:tgtEl>
                                      </p:cBhvr>
                                    </p:animEffect>
                                  </p:childTnLst>
                                </p:cTn>
                              </p:par>
                            </p:childTnLst>
                          </p:cTn>
                        </p:par>
                        <p:par>
                          <p:cTn id="158" fill="hold">
                            <p:stCondLst>
                              <p:cond delay="4500"/>
                            </p:stCondLst>
                            <p:childTnLst>
                              <p:par>
                                <p:cTn id="159" presetID="22" presetClass="entr" presetSubtype="1" fill="hold" nodeType="afterEffect">
                                  <p:stCondLst>
                                    <p:cond delay="0"/>
                                  </p:stCondLst>
                                  <p:childTnLst>
                                    <p:set>
                                      <p:cBhvr>
                                        <p:cTn id="160" dur="1" fill="hold">
                                          <p:stCondLst>
                                            <p:cond delay="0"/>
                                          </p:stCondLst>
                                        </p:cTn>
                                        <p:tgtEl>
                                          <p:spTgt spid="84"/>
                                        </p:tgtEl>
                                        <p:attrNameLst>
                                          <p:attrName>style.visibility</p:attrName>
                                        </p:attrNameLst>
                                      </p:cBhvr>
                                      <p:to>
                                        <p:strVal val="visible"/>
                                      </p:to>
                                    </p:set>
                                    <p:animEffect transition="in" filter="wipe(up)">
                                      <p:cBhvr>
                                        <p:cTn id="161"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5" grpId="0" animBg="1"/>
      <p:bldP spid="43" grpId="0" animBg="1"/>
      <p:bldP spid="53" grpId="0" animBg="1"/>
      <p:bldP spid="5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Revascularization for Functionally Limiting Claudication, Recommendations based on Location of Disease</a:t>
            </a:r>
          </a:p>
        </p:txBody>
      </p:sp>
      <p:sp>
        <p:nvSpPr>
          <p:cNvPr id="17" name="TextBox 16">
            <a:extLst>
              <a:ext uri="{FF2B5EF4-FFF2-40B4-BE49-F238E27FC236}">
                <a16:creationId xmlns:a16="http://schemas.microsoft.com/office/drawing/2014/main" id="{5369DFE0-DB68-4CA0-09BA-CA2D520DA506}"/>
              </a:ext>
              <a:ext uri="{C183D7F6-B498-43B3-948B-1728B52AA6E4}">
                <adec:decorative xmlns:adec="http://schemas.microsoft.com/office/drawing/2017/decorative" val="1"/>
              </a:ext>
            </a:extLst>
          </p:cNvPr>
          <p:cNvSpPr txBox="1"/>
          <p:nvPr/>
        </p:nvSpPr>
        <p:spPr>
          <a:xfrm>
            <a:off x="3181896" y="1676400"/>
            <a:ext cx="3839801" cy="343124"/>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1" name="TextBox 10">
            <a:extLst>
              <a:ext uri="{FF2B5EF4-FFF2-40B4-BE49-F238E27FC236}">
                <a16:creationId xmlns:a16="http://schemas.microsoft.com/office/drawing/2014/main" id="{08681D75-C180-768E-3D16-EEE14D270E80}"/>
              </a:ext>
              <a:ext uri="{C183D7F6-B498-43B3-948B-1728B52AA6E4}">
                <adec:decorative xmlns:adec="http://schemas.microsoft.com/office/drawing/2017/decorative" val="0"/>
              </a:ext>
            </a:extLst>
          </p:cNvPr>
          <p:cNvSpPr txBox="1"/>
          <p:nvPr/>
        </p:nvSpPr>
        <p:spPr>
          <a:xfrm>
            <a:off x="3427914" y="1714500"/>
            <a:ext cx="3347764"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rPr>
              <a:t>Aortoiliac</a:t>
            </a:r>
          </a:p>
        </p:txBody>
      </p:sp>
      <p:graphicFrame>
        <p:nvGraphicFramePr>
          <p:cNvPr id="9" name="Content Placeholder 5">
            <a:extLst>
              <a:ext uri="{FF2B5EF4-FFF2-40B4-BE49-F238E27FC236}">
                <a16:creationId xmlns:a16="http://schemas.microsoft.com/office/drawing/2014/main" id="{1D91F539-DE48-D305-9740-5FE70B34E92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96446385"/>
              </p:ext>
            </p:extLst>
          </p:nvPr>
        </p:nvGraphicFramePr>
        <p:xfrm>
          <a:off x="3167207" y="2018524"/>
          <a:ext cx="3862243" cy="1165769"/>
        </p:xfrm>
        <a:graphic>
          <a:graphicData uri="http://schemas.openxmlformats.org/drawingml/2006/table">
            <a:tbl>
              <a:tblPr firstRow="1" bandRow="1">
                <a:tableStyleId>{5C22544A-7EE6-4342-B048-85BDC9FD1C3A}</a:tableStyleId>
              </a:tblPr>
              <a:tblGrid>
                <a:gridCol w="539069">
                  <a:extLst>
                    <a:ext uri="{9D8B030D-6E8A-4147-A177-3AD203B41FA5}">
                      <a16:colId xmlns:a16="http://schemas.microsoft.com/office/drawing/2014/main" val="2649235253"/>
                    </a:ext>
                  </a:extLst>
                </a:gridCol>
                <a:gridCol w="3323174">
                  <a:extLst>
                    <a:ext uri="{9D8B030D-6E8A-4147-A177-3AD203B41FA5}">
                      <a16:colId xmlns:a16="http://schemas.microsoft.com/office/drawing/2014/main" val="3265590656"/>
                    </a:ext>
                  </a:extLst>
                </a:gridCol>
              </a:tblGrid>
              <a:tr h="1853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0376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Endovascular revascularization is effective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Surgical revascularization is reasonable based on perioperative risk and technical factors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5022610"/>
                  </a:ext>
                </a:extLst>
              </a:tr>
            </a:tbl>
          </a:graphicData>
        </a:graphic>
      </p:graphicFrame>
      <p:sp>
        <p:nvSpPr>
          <p:cNvPr id="19" name="TextBox 18">
            <a:extLst>
              <a:ext uri="{FF2B5EF4-FFF2-40B4-BE49-F238E27FC236}">
                <a16:creationId xmlns:a16="http://schemas.microsoft.com/office/drawing/2014/main" id="{F5CFCFAD-F7E3-7071-94C8-2260BC7F3EE7}"/>
              </a:ext>
              <a:ext uri="{C183D7F6-B498-43B3-948B-1728B52AA6E4}">
                <adec:decorative xmlns:adec="http://schemas.microsoft.com/office/drawing/2017/decorative" val="1"/>
              </a:ext>
            </a:extLst>
          </p:cNvPr>
          <p:cNvSpPr txBox="1"/>
          <p:nvPr/>
        </p:nvSpPr>
        <p:spPr>
          <a:xfrm>
            <a:off x="3181896" y="3505200"/>
            <a:ext cx="3839801" cy="343124"/>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21" name="TextBox 20">
            <a:extLst>
              <a:ext uri="{FF2B5EF4-FFF2-40B4-BE49-F238E27FC236}">
                <a16:creationId xmlns:a16="http://schemas.microsoft.com/office/drawing/2014/main" id="{3C51E20A-1022-94EF-0BCA-90BE40254B48}"/>
              </a:ext>
              <a:ext uri="{C183D7F6-B498-43B3-948B-1728B52AA6E4}">
                <adec:decorative xmlns:adec="http://schemas.microsoft.com/office/drawing/2017/decorative" val="0"/>
              </a:ext>
            </a:extLst>
          </p:cNvPr>
          <p:cNvSpPr txBox="1"/>
          <p:nvPr/>
        </p:nvSpPr>
        <p:spPr>
          <a:xfrm>
            <a:off x="3427914" y="3543300"/>
            <a:ext cx="3347764"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rPr>
              <a:t>Common Femoral </a:t>
            </a:r>
          </a:p>
        </p:txBody>
      </p:sp>
      <p:graphicFrame>
        <p:nvGraphicFramePr>
          <p:cNvPr id="20" name="Content Placeholder 5">
            <a:extLst>
              <a:ext uri="{FF2B5EF4-FFF2-40B4-BE49-F238E27FC236}">
                <a16:creationId xmlns:a16="http://schemas.microsoft.com/office/drawing/2014/main" id="{0F3F9DDC-98D2-B316-EDE5-071B3AA7AB8A}"/>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1671362983"/>
              </p:ext>
            </p:extLst>
          </p:nvPr>
        </p:nvGraphicFramePr>
        <p:xfrm>
          <a:off x="3167207" y="3847324"/>
          <a:ext cx="3862243" cy="1165769"/>
        </p:xfrm>
        <a:graphic>
          <a:graphicData uri="http://schemas.openxmlformats.org/drawingml/2006/table">
            <a:tbl>
              <a:tblPr firstRow="1" bandRow="1">
                <a:tableStyleId>{5C22544A-7EE6-4342-B048-85BDC9FD1C3A}</a:tableStyleId>
              </a:tblPr>
              <a:tblGrid>
                <a:gridCol w="539069">
                  <a:extLst>
                    <a:ext uri="{9D8B030D-6E8A-4147-A177-3AD203B41FA5}">
                      <a16:colId xmlns:a16="http://schemas.microsoft.com/office/drawing/2014/main" val="2649235253"/>
                    </a:ext>
                  </a:extLst>
                </a:gridCol>
                <a:gridCol w="3323174">
                  <a:extLst>
                    <a:ext uri="{9D8B030D-6E8A-4147-A177-3AD203B41FA5}">
                      <a16:colId xmlns:a16="http://schemas.microsoft.com/office/drawing/2014/main" val="3265590656"/>
                    </a:ext>
                  </a:extLst>
                </a:gridCol>
              </a:tblGrid>
              <a:tr h="1853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0376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Surgical endarterectomy is reasonable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Endovascular approach may be considered based on surgical risk and anatomical factors.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5022610"/>
                  </a:ext>
                </a:extLst>
              </a:tr>
            </a:tbl>
          </a:graphicData>
        </a:graphic>
      </p:graphicFrame>
      <p:sp>
        <p:nvSpPr>
          <p:cNvPr id="22" name="TextBox 21">
            <a:extLst>
              <a:ext uri="{FF2B5EF4-FFF2-40B4-BE49-F238E27FC236}">
                <a16:creationId xmlns:a16="http://schemas.microsoft.com/office/drawing/2014/main" id="{20DA103F-5377-69E2-6F8F-D60549DA020A}"/>
              </a:ext>
              <a:ext uri="{C183D7F6-B498-43B3-948B-1728B52AA6E4}">
                <adec:decorative xmlns:adec="http://schemas.microsoft.com/office/drawing/2017/decorative" val="1"/>
              </a:ext>
            </a:extLst>
          </p:cNvPr>
          <p:cNvSpPr txBox="1"/>
          <p:nvPr/>
        </p:nvSpPr>
        <p:spPr>
          <a:xfrm>
            <a:off x="7468146" y="1676400"/>
            <a:ext cx="3839801" cy="343124"/>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28" name="TextBox 27">
            <a:extLst>
              <a:ext uri="{FF2B5EF4-FFF2-40B4-BE49-F238E27FC236}">
                <a16:creationId xmlns:a16="http://schemas.microsoft.com/office/drawing/2014/main" id="{A906EABA-FA7B-6912-78BD-15594D7076A3}"/>
              </a:ext>
              <a:ext uri="{C183D7F6-B498-43B3-948B-1728B52AA6E4}">
                <adec:decorative xmlns:adec="http://schemas.microsoft.com/office/drawing/2017/decorative" val="0"/>
              </a:ext>
            </a:extLst>
          </p:cNvPr>
          <p:cNvSpPr txBox="1"/>
          <p:nvPr/>
        </p:nvSpPr>
        <p:spPr>
          <a:xfrm>
            <a:off x="7714164" y="1714500"/>
            <a:ext cx="3347764"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rPr>
              <a:t>Femoropopliteal</a:t>
            </a:r>
          </a:p>
        </p:txBody>
      </p:sp>
      <p:graphicFrame>
        <p:nvGraphicFramePr>
          <p:cNvPr id="27" name="Content Placeholder 5">
            <a:extLst>
              <a:ext uri="{FF2B5EF4-FFF2-40B4-BE49-F238E27FC236}">
                <a16:creationId xmlns:a16="http://schemas.microsoft.com/office/drawing/2014/main" id="{5066DC85-FA07-2B24-1A5A-17F5906DA636}"/>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65168161"/>
              </p:ext>
            </p:extLst>
          </p:nvPr>
        </p:nvGraphicFramePr>
        <p:xfrm>
          <a:off x="7453457" y="2018524"/>
          <a:ext cx="3862243" cy="1165769"/>
        </p:xfrm>
        <a:graphic>
          <a:graphicData uri="http://schemas.openxmlformats.org/drawingml/2006/table">
            <a:tbl>
              <a:tblPr firstRow="1" bandRow="1">
                <a:tableStyleId>{5C22544A-7EE6-4342-B048-85BDC9FD1C3A}</a:tableStyleId>
              </a:tblPr>
              <a:tblGrid>
                <a:gridCol w="539069">
                  <a:extLst>
                    <a:ext uri="{9D8B030D-6E8A-4147-A177-3AD203B41FA5}">
                      <a16:colId xmlns:a16="http://schemas.microsoft.com/office/drawing/2014/main" val="2649235253"/>
                    </a:ext>
                  </a:extLst>
                </a:gridCol>
                <a:gridCol w="3323174">
                  <a:extLst>
                    <a:ext uri="{9D8B030D-6E8A-4147-A177-3AD203B41FA5}">
                      <a16:colId xmlns:a16="http://schemas.microsoft.com/office/drawing/2014/main" val="3265590656"/>
                    </a:ext>
                  </a:extLst>
                </a:gridCol>
              </a:tblGrid>
              <a:tr h="1853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03769">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Endovascular revascularization is effective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Surgical revascularization is reasonable based on perioperative risk and technical factors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5022610"/>
                  </a:ext>
                </a:extLst>
              </a:tr>
            </a:tbl>
          </a:graphicData>
        </a:graphic>
      </p:graphicFrame>
      <p:sp>
        <p:nvSpPr>
          <p:cNvPr id="29" name="TextBox 28">
            <a:extLst>
              <a:ext uri="{FF2B5EF4-FFF2-40B4-BE49-F238E27FC236}">
                <a16:creationId xmlns:a16="http://schemas.microsoft.com/office/drawing/2014/main" id="{90163EBD-5760-3DA8-B692-D401F1F9E3A2}"/>
              </a:ext>
              <a:ext uri="{C183D7F6-B498-43B3-948B-1728B52AA6E4}">
                <adec:decorative xmlns:adec="http://schemas.microsoft.com/office/drawing/2017/decorative" val="1"/>
              </a:ext>
            </a:extLst>
          </p:cNvPr>
          <p:cNvSpPr txBox="1"/>
          <p:nvPr/>
        </p:nvSpPr>
        <p:spPr>
          <a:xfrm>
            <a:off x="7468146" y="3505200"/>
            <a:ext cx="3839801" cy="343124"/>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31" name="TextBox 30">
            <a:extLst>
              <a:ext uri="{FF2B5EF4-FFF2-40B4-BE49-F238E27FC236}">
                <a16:creationId xmlns:a16="http://schemas.microsoft.com/office/drawing/2014/main" id="{718DAE2F-3D15-57C2-5677-E55F8F1A6706}"/>
              </a:ext>
              <a:ext uri="{C183D7F6-B498-43B3-948B-1728B52AA6E4}">
                <adec:decorative xmlns:adec="http://schemas.microsoft.com/office/drawing/2017/decorative" val="0"/>
              </a:ext>
            </a:extLst>
          </p:cNvPr>
          <p:cNvSpPr txBox="1"/>
          <p:nvPr/>
        </p:nvSpPr>
        <p:spPr>
          <a:xfrm>
            <a:off x="7714164" y="3543300"/>
            <a:ext cx="3347764"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err="1">
                <a:latin typeface="Lub Dub Condensed" panose="020B0506030403020204" pitchFamily="34" charset="0"/>
              </a:rPr>
              <a:t>Infrapopliteal</a:t>
            </a:r>
            <a:endParaRPr lang="en-US" dirty="0">
              <a:latin typeface="Lub Dub Condensed" panose="020B0506030403020204" pitchFamily="34" charset="0"/>
            </a:endParaRPr>
          </a:p>
        </p:txBody>
      </p:sp>
      <p:graphicFrame>
        <p:nvGraphicFramePr>
          <p:cNvPr id="30" name="Content Placeholder 5">
            <a:extLst>
              <a:ext uri="{FF2B5EF4-FFF2-40B4-BE49-F238E27FC236}">
                <a16:creationId xmlns:a16="http://schemas.microsoft.com/office/drawing/2014/main" id="{08214178-3C78-D155-111A-DD14F074F7E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234851579"/>
              </p:ext>
            </p:extLst>
          </p:nvPr>
        </p:nvGraphicFramePr>
        <p:xfrm>
          <a:off x="7453457" y="3847324"/>
          <a:ext cx="3862243" cy="762000"/>
        </p:xfrm>
        <a:graphic>
          <a:graphicData uri="http://schemas.openxmlformats.org/drawingml/2006/table">
            <a:tbl>
              <a:tblPr firstRow="1" bandRow="1">
                <a:tableStyleId>{5C22544A-7EE6-4342-B048-85BDC9FD1C3A}</a:tableStyleId>
              </a:tblPr>
              <a:tblGrid>
                <a:gridCol w="539069">
                  <a:extLst>
                    <a:ext uri="{9D8B030D-6E8A-4147-A177-3AD203B41FA5}">
                      <a16:colId xmlns:a16="http://schemas.microsoft.com/office/drawing/2014/main" val="2649235253"/>
                    </a:ext>
                  </a:extLst>
                </a:gridCol>
                <a:gridCol w="3323174">
                  <a:extLst>
                    <a:ext uri="{9D8B030D-6E8A-4147-A177-3AD203B41FA5}">
                      <a16:colId xmlns:a16="http://schemas.microsoft.com/office/drawing/2014/main" val="3265590656"/>
                    </a:ext>
                  </a:extLst>
                </a:gridCol>
              </a:tblGrid>
              <a:tr h="1853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41615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Effectiveness of both endovascular and surgical revascularization is unknown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5022610"/>
                  </a:ext>
                </a:extLst>
              </a:tr>
            </a:tbl>
          </a:graphicData>
        </a:graphic>
      </p:graphicFrame>
      <p:sp>
        <p:nvSpPr>
          <p:cNvPr id="32" name="TextBox 31">
            <a:extLst>
              <a:ext uri="{FF2B5EF4-FFF2-40B4-BE49-F238E27FC236}">
                <a16:creationId xmlns:a16="http://schemas.microsoft.com/office/drawing/2014/main" id="{C065001C-5E44-13CD-F7C6-757D4C4F14FB}"/>
              </a:ext>
            </a:extLst>
          </p:cNvPr>
          <p:cNvSpPr txBox="1"/>
          <p:nvPr/>
        </p:nvSpPr>
        <p:spPr>
          <a:xfrm>
            <a:off x="3095624" y="5258576"/>
            <a:ext cx="7839075" cy="461665"/>
          </a:xfrm>
          <a:prstGeom prst="rect">
            <a:avLst/>
          </a:prstGeom>
          <a:noFill/>
        </p:spPr>
        <p:txBody>
          <a:bodyPr wrap="square">
            <a:spAutoFit/>
          </a:bodyPr>
          <a:lstStyle/>
          <a:p>
            <a:r>
              <a:rPr lang="en-US" sz="1200" b="1" dirty="0">
                <a:latin typeface="Lub Dub Condensed" panose="020B0506030403020204" pitchFamily="34" charset="0"/>
              </a:rPr>
              <a:t>Note:</a:t>
            </a:r>
            <a:r>
              <a:rPr lang="en-US" sz="1200" dirty="0">
                <a:latin typeface="Lub Dub Condensed" panose="020B0506030403020204" pitchFamily="34" charset="0"/>
              </a:rPr>
              <a:t> Patients should have functionally limited claudication and inadequate response to GDMT (including structured exercise) to be considered for revascularization.</a:t>
            </a:r>
          </a:p>
        </p:txBody>
      </p:sp>
      <p:pic>
        <p:nvPicPr>
          <p:cNvPr id="6" name="Picture 5">
            <a:extLst>
              <a:ext uri="{FF2B5EF4-FFF2-40B4-BE49-F238E27FC236}">
                <a16:creationId xmlns:a16="http://schemas.microsoft.com/office/drawing/2014/main" id="{00D212C3-97F4-B1F8-3320-9C55BDF17023}"/>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35160" t="43856" r="36220"/>
          <a:stretch/>
        </p:blipFill>
        <p:spPr>
          <a:xfrm>
            <a:off x="859314" y="1586168"/>
            <a:ext cx="1630497" cy="4522684"/>
          </a:xfrm>
          <a:prstGeom prst="rect">
            <a:avLst/>
          </a:prstGeom>
        </p:spPr>
      </p:pic>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GDMT indicates guideline-directed management and therapy.</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19</a:t>
            </a:fld>
            <a:endParaRPr lang="en-US" sz="900" dirty="0"/>
          </a:p>
        </p:txBody>
      </p:sp>
    </p:spTree>
    <p:extLst>
      <p:ext uri="{BB962C8B-B14F-4D97-AF65-F5344CB8AC3E}">
        <p14:creationId xmlns:p14="http://schemas.microsoft.com/office/powerpoint/2010/main" val="2705691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6CF75E1-C053-2C2D-8B8F-7966F94E3196}"/>
              </a:ext>
              <a:ext uri="{C183D7F6-B498-43B3-948B-1728B52AA6E4}">
                <adec:decorative xmlns:adec="http://schemas.microsoft.com/office/drawing/2017/decorative" val="1"/>
              </a:ext>
            </a:extLst>
          </p:cNvPr>
          <p:cNvSpPr/>
          <p:nvPr/>
        </p:nvSpPr>
        <p:spPr>
          <a:xfrm>
            <a:off x="3102796" y="6328881"/>
            <a:ext cx="6051478" cy="3493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939E85-4E7A-9CBB-49ED-31D3862398FD}"/>
              </a:ext>
            </a:extLst>
          </p:cNvPr>
          <p:cNvSpPr>
            <a:spLocks noGrp="1"/>
          </p:cNvSpPr>
          <p:nvPr>
            <p:ph type="title"/>
          </p:nvPr>
        </p:nvSpPr>
        <p:spPr>
          <a:xfrm>
            <a:off x="838200" y="365126"/>
            <a:ext cx="2831926" cy="3795908"/>
          </a:xfrm>
        </p:spPr>
        <p:txBody>
          <a:bodyPr/>
          <a:lstStyle/>
          <a:p>
            <a:pPr rtl="0" eaLnBrk="1" latinLnBrk="0" hangingPunct="1"/>
            <a:r>
              <a:rPr lang="en-US" sz="2400" dirty="0">
                <a:solidFill>
                  <a:srgbClr val="AC1B1F"/>
                </a:solidFill>
              </a:rPr>
              <a:t>Table 1. </a:t>
            </a:r>
            <a:br>
              <a:rPr lang="en-US" sz="2400" kern="1200" dirty="0">
                <a:solidFill>
                  <a:srgbClr val="AC1B1F"/>
                </a:solidFill>
                <a:effectLst/>
                <a:latin typeface="Calibri" panose="020F0502020204030204" pitchFamily="34" charset="0"/>
                <a:ea typeface="+mn-ea"/>
                <a:cs typeface="+mn-cs"/>
              </a:rPr>
            </a:br>
            <a:r>
              <a:rPr lang="en-US" sz="2400" dirty="0"/>
              <a:t>Applying Class of Recommendation and Level of Evidence to Clinical Strategies, Interventions, Treatments, or Diagnostic Testing in Patient Care</a:t>
            </a:r>
            <a:br>
              <a:rPr lang="en-US" sz="2400" dirty="0"/>
            </a:br>
            <a:endParaRPr lang="en-US" dirty="0"/>
          </a:p>
        </p:txBody>
      </p:sp>
      <p:graphicFrame>
        <p:nvGraphicFramePr>
          <p:cNvPr id="4" name="Table 9">
            <a:extLst>
              <a:ext uri="{FF2B5EF4-FFF2-40B4-BE49-F238E27FC236}">
                <a16:creationId xmlns:a16="http://schemas.microsoft.com/office/drawing/2014/main" id="{DFA07AE3-2588-546E-4D8F-67EC04D917A2}"/>
              </a:ext>
            </a:extLst>
          </p:cNvPr>
          <p:cNvGraphicFramePr>
            <a:graphicFrameLocks noGrp="1"/>
          </p:cNvGraphicFramePr>
          <p:nvPr>
            <p:extLst>
              <p:ext uri="{D42A27DB-BD31-4B8C-83A1-F6EECF244321}">
                <p14:modId xmlns:p14="http://schemas.microsoft.com/office/powerpoint/2010/main" val="438012663"/>
              </p:ext>
            </p:extLst>
          </p:nvPr>
        </p:nvGraphicFramePr>
        <p:xfrm>
          <a:off x="3894637" y="365123"/>
          <a:ext cx="3940461" cy="5760720"/>
        </p:xfrm>
        <a:graphic>
          <a:graphicData uri="http://schemas.openxmlformats.org/drawingml/2006/table">
            <a:tbl>
              <a:tblPr firstRow="1" bandRow="1">
                <a:tableStyleId>{5C22544A-7EE6-4342-B048-85BDC9FD1C3A}</a:tableStyleId>
              </a:tblPr>
              <a:tblGrid>
                <a:gridCol w="3940461">
                  <a:extLst>
                    <a:ext uri="{9D8B030D-6E8A-4147-A177-3AD203B41FA5}">
                      <a16:colId xmlns:a16="http://schemas.microsoft.com/office/drawing/2014/main" val="1003014637"/>
                    </a:ext>
                  </a:extLst>
                </a:gridCol>
              </a:tblGrid>
              <a:tr h="198818">
                <a:tc>
                  <a:txBody>
                    <a:bodyPr/>
                    <a:lstStyle/>
                    <a:p>
                      <a:r>
                        <a:rPr lang="en-US" sz="1000" dirty="0">
                          <a:solidFill>
                            <a:sysClr val="windowText" lastClr="000000"/>
                          </a:solidFill>
                          <a:latin typeface="Lub Dub Condensed" panose="020B0506030403020204" pitchFamily="34" charset="0"/>
                        </a:rPr>
                        <a:t>CLASS (STRENGTH) OF RECOMMENDATION</a:t>
                      </a:r>
                    </a:p>
                  </a:txBody>
                  <a:tcPr>
                    <a:solidFill>
                      <a:srgbClr val="D2D3D5"/>
                    </a:solidFill>
                  </a:tcPr>
                </a:tc>
                <a:extLst>
                  <a:ext uri="{0D108BD9-81ED-4DB2-BD59-A6C34878D82A}">
                    <a16:rowId xmlns:a16="http://schemas.microsoft.com/office/drawing/2014/main" val="242032595"/>
                  </a:ext>
                </a:extLst>
              </a:tr>
              <a:tr h="138900">
                <a:tc>
                  <a:txBody>
                    <a:bodyPr/>
                    <a:lstStyle/>
                    <a:p>
                      <a:r>
                        <a:rPr lang="en-US" sz="1000" b="1" dirty="0">
                          <a:latin typeface="Lub Dub Condensed" panose="020B0506030403020204" pitchFamily="34" charset="0"/>
                        </a:rPr>
                        <a:t>CLASS 1 (STRONG)                                                                              Benefit &gt;&gt;&gt; Risk</a:t>
                      </a:r>
                    </a:p>
                  </a:txBody>
                  <a:tcPr>
                    <a:solidFill>
                      <a:srgbClr val="82D472"/>
                    </a:solidFill>
                  </a:tcPr>
                </a:tc>
                <a:extLst>
                  <a:ext uri="{0D108BD9-81ED-4DB2-BD59-A6C34878D82A}">
                    <a16:rowId xmlns:a16="http://schemas.microsoft.com/office/drawing/2014/main" val="3318596577"/>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recommended</a:t>
                      </a:r>
                    </a:p>
                    <a:p>
                      <a:pPr marL="174625" indent="-114300">
                        <a:buFont typeface="Arial" panose="020B0604020202020204" pitchFamily="34" charset="0"/>
                        <a:buChar char="•"/>
                      </a:pPr>
                      <a:r>
                        <a:rPr lang="en-US" sz="900" dirty="0">
                          <a:latin typeface="Lub Dub Condensed" panose="020B0506030403020204" pitchFamily="34" charset="0"/>
                        </a:rPr>
                        <a:t>Is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be performed/administered/other</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Treatment A should be chosen over treatment B</a:t>
                      </a:r>
                    </a:p>
                  </a:txBody>
                  <a:tcPr>
                    <a:lnB w="38100" cap="flat" cmpd="sng" algn="ctr">
                      <a:solidFill>
                        <a:schemeClr val="bg1"/>
                      </a:solidFill>
                      <a:prstDash val="solid"/>
                      <a:round/>
                      <a:headEnd type="none" w="med" len="med"/>
                      <a:tailEnd type="none" w="med" len="med"/>
                    </a:lnB>
                    <a:solidFill>
                      <a:srgbClr val="82D472"/>
                    </a:solidFill>
                  </a:tcPr>
                </a:tc>
                <a:extLst>
                  <a:ext uri="{0D108BD9-81ED-4DB2-BD59-A6C34878D82A}">
                    <a16:rowId xmlns:a16="http://schemas.microsoft.com/office/drawing/2014/main" val="1208742902"/>
                  </a:ext>
                </a:extLst>
              </a:tr>
              <a:tr h="13890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CLASS 2a (MODERATE)                                                                        </a:t>
                      </a:r>
                      <a:r>
                        <a:rPr lang="en-US" sz="1000" b="1" dirty="0">
                          <a:latin typeface="Lub Dub Condensed" panose="020B0506030403020204" pitchFamily="34" charset="0"/>
                        </a:rPr>
                        <a:t>Benefit &gt;&gt;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solidFill>
                      <a:srgbClr val="F0DB0E"/>
                    </a:solidFill>
                  </a:tcPr>
                </a:tc>
                <a:extLst>
                  <a:ext uri="{0D108BD9-81ED-4DB2-BD59-A6C34878D82A}">
                    <a16:rowId xmlns:a16="http://schemas.microsoft.com/office/drawing/2014/main" val="3747493110"/>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reasonable</a:t>
                      </a:r>
                    </a:p>
                    <a:p>
                      <a:pPr marL="174625" indent="-114300">
                        <a:buFont typeface="Arial" panose="020B0604020202020204" pitchFamily="34" charset="0"/>
                        <a:buChar char="•"/>
                      </a:pPr>
                      <a:r>
                        <a:rPr lang="en-US" sz="900" dirty="0">
                          <a:latin typeface="Lub Dub Condensed" panose="020B0506030403020204" pitchFamily="34" charset="0"/>
                        </a:rPr>
                        <a:t>Can be useful/effective/beneficial</a:t>
                      </a:r>
                    </a:p>
                    <a:p>
                      <a:pPr marL="174625" indent="-114300">
                        <a:buFont typeface="Arial" panose="020B0604020202020204" pitchFamily="34" charset="0"/>
                        <a:buChar char="•"/>
                      </a:pPr>
                      <a:r>
                        <a:rPr lang="en-US" sz="900" dirty="0">
                          <a:latin typeface="Lub Dub Condensed" panose="020B0506030403020204" pitchFamily="34" charset="0"/>
                        </a:rPr>
                        <a:t>Comparative-Effectiveness Phrases†:</a:t>
                      </a:r>
                    </a:p>
                    <a:p>
                      <a:pPr marL="342900" indent="-171450">
                        <a:buFont typeface="Lub Dub Condensed" panose="020B0506030403020204" pitchFamily="34" charset="0"/>
                        <a:buChar char="−"/>
                      </a:pPr>
                      <a:r>
                        <a:rPr lang="en-US" sz="900" dirty="0">
                          <a:latin typeface="Lub Dub Condensed" panose="020B0506030403020204" pitchFamily="34" charset="0"/>
                        </a:rPr>
                        <a:t>Treatment/strategy A is probably recommended/indicated in preference to treatment B</a:t>
                      </a:r>
                    </a:p>
                    <a:p>
                      <a:pPr marL="342900" indent="-171450">
                        <a:buFont typeface="Lub Dub Condensed" panose="020B0506030403020204" pitchFamily="34" charset="0"/>
                        <a:buChar char="−"/>
                      </a:pPr>
                      <a:r>
                        <a:rPr lang="en-US" sz="900" dirty="0">
                          <a:latin typeface="Lub Dub Condensed" panose="020B0506030403020204" pitchFamily="34" charset="0"/>
                        </a:rPr>
                        <a:t>It is reasonable to choose treatment A over treatment B</a:t>
                      </a:r>
                    </a:p>
                  </a:txBody>
                  <a:tcPr>
                    <a:lnB w="38100" cap="flat" cmpd="sng" algn="ctr">
                      <a:solidFill>
                        <a:schemeClr val="bg1"/>
                      </a:solidFill>
                      <a:prstDash val="solid"/>
                      <a:round/>
                      <a:headEnd type="none" w="med" len="med"/>
                      <a:tailEnd type="none" w="med" len="med"/>
                    </a:lnB>
                    <a:solidFill>
                      <a:srgbClr val="F0DB0E"/>
                    </a:solidFill>
                  </a:tcPr>
                </a:tc>
                <a:extLst>
                  <a:ext uri="{0D108BD9-81ED-4DB2-BD59-A6C34878D82A}">
                    <a16:rowId xmlns:a16="http://schemas.microsoft.com/office/drawing/2014/main" val="473413684"/>
                  </a:ext>
                </a:extLst>
              </a:tr>
              <a:tr h="184678">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CLASS 2b (Weak)                                                                                     </a:t>
                      </a:r>
                      <a:r>
                        <a:rPr lang="en-US" sz="1000" b="1" dirty="0">
                          <a:latin typeface="Lub Dub Condensed" panose="020B0506030403020204" pitchFamily="34" charset="0"/>
                        </a:rPr>
                        <a:t>Benefit ≥ Risk</a:t>
                      </a:r>
                      <a:endParaRPr lang="en-US" sz="1000" b="1" kern="1200" dirty="0">
                        <a:solidFill>
                          <a:schemeClr val="dk1"/>
                        </a:solidFill>
                        <a:latin typeface="Lub Dub Condensed" panose="020B0506030403020204" pitchFamily="34" charset="0"/>
                        <a:ea typeface="+mn-ea"/>
                        <a:cs typeface="+mn-cs"/>
                      </a:endParaRPr>
                    </a:p>
                  </a:txBody>
                  <a:tcPr>
                    <a:lnT w="38100" cap="flat" cmpd="sng" algn="ctr">
                      <a:solidFill>
                        <a:schemeClr val="bg1"/>
                      </a:solidFill>
                      <a:prstDash val="solid"/>
                      <a:round/>
                      <a:headEnd type="none" w="med" len="med"/>
                      <a:tailEnd type="none" w="med" len="med"/>
                    </a:lnT>
                    <a:solidFill>
                      <a:srgbClr val="F99B1D"/>
                    </a:solidFill>
                  </a:tcPr>
                </a:tc>
                <a:extLst>
                  <a:ext uri="{0D108BD9-81ED-4DB2-BD59-A6C34878D82A}">
                    <a16:rowId xmlns:a16="http://schemas.microsoft.com/office/drawing/2014/main" val="757579678"/>
                  </a:ext>
                </a:extLst>
              </a:tr>
              <a:tr h="220606">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May/might be reasonable</a:t>
                      </a:r>
                    </a:p>
                    <a:p>
                      <a:pPr marL="174625" indent="-114300">
                        <a:buFont typeface="Arial" panose="020B0604020202020204" pitchFamily="34" charset="0"/>
                        <a:buChar char="•"/>
                      </a:pPr>
                      <a:r>
                        <a:rPr lang="en-US" sz="900" dirty="0">
                          <a:latin typeface="Lub Dub Condensed" panose="020B0506030403020204" pitchFamily="34" charset="0"/>
                        </a:rPr>
                        <a:t>May/might be considered</a:t>
                      </a:r>
                    </a:p>
                    <a:p>
                      <a:pPr marL="174625" indent="-114300">
                        <a:buFont typeface="Arial" panose="020B0604020202020204" pitchFamily="34" charset="0"/>
                        <a:buChar char="•"/>
                      </a:pPr>
                      <a:r>
                        <a:rPr lang="en-US" sz="900" dirty="0">
                          <a:latin typeface="Lub Dub Condensed" panose="020B0506030403020204" pitchFamily="34" charset="0"/>
                        </a:rPr>
                        <a:t>Usefulness/effectiveness is unknown/unclear/uncertain or not well-established</a:t>
                      </a:r>
                    </a:p>
                  </a:txBody>
                  <a:tcPr>
                    <a:lnB w="38100" cap="flat" cmpd="sng" algn="ctr">
                      <a:solidFill>
                        <a:schemeClr val="bg1"/>
                      </a:solidFill>
                      <a:prstDash val="solid"/>
                      <a:round/>
                      <a:headEnd type="none" w="med" len="med"/>
                      <a:tailEnd type="none" w="med" len="med"/>
                    </a:lnB>
                    <a:solidFill>
                      <a:srgbClr val="F99B1D"/>
                    </a:solidFill>
                  </a:tcPr>
                </a:tc>
                <a:extLst>
                  <a:ext uri="{0D108BD9-81ED-4DB2-BD59-A6C34878D82A}">
                    <a16:rowId xmlns:a16="http://schemas.microsoft.com/office/drawing/2014/main" val="3998212600"/>
                  </a:ext>
                </a:extLst>
              </a:tr>
              <a:tr h="198818">
                <a:tc>
                  <a:txBody>
                    <a:bodyPr/>
                    <a:lstStyle/>
                    <a:p>
                      <a:r>
                        <a:rPr lang="en-US" sz="1000" b="1" kern="1200" dirty="0">
                          <a:solidFill>
                            <a:schemeClr val="dk1"/>
                          </a:solidFill>
                          <a:latin typeface="Lub Dub Condensed" panose="020B0506030403020204" pitchFamily="34" charset="0"/>
                          <a:ea typeface="+mn-ea"/>
                          <a:cs typeface="+mn-cs"/>
                        </a:rPr>
                        <a:t>CLASS 3: No Benefit (MODERATE)                                                     Benefit = Risk</a:t>
                      </a:r>
                    </a:p>
                  </a:txBody>
                  <a:tcPr>
                    <a:lnT w="38100" cap="flat" cmpd="sng" algn="ctr">
                      <a:solidFill>
                        <a:schemeClr val="bg1"/>
                      </a:solidFill>
                      <a:prstDash val="solid"/>
                      <a:round/>
                      <a:headEnd type="none" w="med" len="med"/>
                      <a:tailEnd type="none" w="med" len="med"/>
                    </a:lnT>
                    <a:solidFill>
                      <a:srgbClr val="F47320"/>
                    </a:solidFill>
                  </a:tcPr>
                </a:tc>
                <a:extLst>
                  <a:ext uri="{0D108BD9-81ED-4DB2-BD59-A6C34878D82A}">
                    <a16:rowId xmlns:a16="http://schemas.microsoft.com/office/drawing/2014/main" val="2602536859"/>
                  </a:ext>
                </a:extLst>
              </a:tr>
              <a:tr h="277800">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Is not recommended</a:t>
                      </a:r>
                    </a:p>
                    <a:p>
                      <a:pPr marL="174625" indent="-114300">
                        <a:buFont typeface="Arial" panose="020B0604020202020204" pitchFamily="34" charset="0"/>
                        <a:buChar char="•"/>
                      </a:pPr>
                      <a:r>
                        <a:rPr lang="en-US" sz="900" dirty="0">
                          <a:latin typeface="Lub Dub Condensed" panose="020B0506030403020204" pitchFamily="34" charset="0"/>
                        </a:rPr>
                        <a:t>Is not indicated/useful/effective/beneficial</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lnB w="38100" cap="flat" cmpd="sng" algn="ctr">
                      <a:solidFill>
                        <a:schemeClr val="bg1"/>
                      </a:solidFill>
                      <a:prstDash val="solid"/>
                      <a:round/>
                      <a:headEnd type="none" w="med" len="med"/>
                      <a:tailEnd type="none" w="med" len="med"/>
                    </a:lnB>
                    <a:solidFill>
                      <a:srgbClr val="F47320"/>
                    </a:solidFill>
                  </a:tcPr>
                </a:tc>
                <a:extLst>
                  <a:ext uri="{0D108BD9-81ED-4DB2-BD59-A6C34878D82A}">
                    <a16:rowId xmlns:a16="http://schemas.microsoft.com/office/drawing/2014/main" val="2650303985"/>
                  </a:ext>
                </a:extLst>
              </a:tr>
              <a:tr h="198818">
                <a:tc>
                  <a:txBody>
                    <a:bodyPr/>
                    <a:lstStyle/>
                    <a:p>
                      <a:r>
                        <a:rPr lang="en-US" sz="1000" b="1" kern="1200" dirty="0">
                          <a:solidFill>
                            <a:schemeClr val="dk1"/>
                          </a:solidFill>
                          <a:latin typeface="Lub Dub Condensed" panose="020B0506030403020204" pitchFamily="34" charset="0"/>
                          <a:ea typeface="+mn-ea"/>
                          <a:cs typeface="+mn-cs"/>
                        </a:rPr>
                        <a:t>CLASS 3: Harm (STRONG)                                                                     Risk &gt; Benefit</a:t>
                      </a:r>
                    </a:p>
                  </a:txBody>
                  <a:tcPr>
                    <a:lnT w="38100" cap="flat" cmpd="sng" algn="ctr">
                      <a:solidFill>
                        <a:schemeClr val="bg1"/>
                      </a:solidFill>
                      <a:prstDash val="solid"/>
                      <a:round/>
                      <a:headEnd type="none" w="med" len="med"/>
                      <a:tailEnd type="none" w="med" len="med"/>
                    </a:lnT>
                    <a:solidFill>
                      <a:srgbClr val="EE3823"/>
                    </a:solidFill>
                  </a:tcPr>
                </a:tc>
                <a:extLst>
                  <a:ext uri="{0D108BD9-81ED-4DB2-BD59-A6C34878D82A}">
                    <a16:rowId xmlns:a16="http://schemas.microsoft.com/office/drawing/2014/main" val="3322866847"/>
                  </a:ext>
                </a:extLst>
              </a:tr>
              <a:tr h="198818">
                <a:tc>
                  <a:txBody>
                    <a:bodyPr/>
                    <a:lstStyle/>
                    <a:p>
                      <a:pPr marL="0" indent="0">
                        <a:buFont typeface="Arial" panose="020B0604020202020204" pitchFamily="34" charset="0"/>
                        <a:buNone/>
                      </a:pPr>
                      <a:r>
                        <a:rPr lang="en-US" sz="900" b="1" dirty="0">
                          <a:latin typeface="Lub Dub Condensed" panose="020B0506030403020204" pitchFamily="34" charset="0"/>
                        </a:rPr>
                        <a:t>Suggested phrases for writing recommendations:</a:t>
                      </a:r>
                    </a:p>
                    <a:p>
                      <a:pPr marL="174625" indent="-114300">
                        <a:buFont typeface="Arial" panose="020B0604020202020204" pitchFamily="34" charset="0"/>
                        <a:buChar char="•"/>
                      </a:pPr>
                      <a:r>
                        <a:rPr lang="en-US" sz="900" dirty="0">
                          <a:latin typeface="Lub Dub Condensed" panose="020B0506030403020204" pitchFamily="34" charset="0"/>
                        </a:rPr>
                        <a:t>Potentially harmful</a:t>
                      </a:r>
                    </a:p>
                    <a:p>
                      <a:pPr marL="174625" indent="-114300">
                        <a:buFont typeface="Arial" panose="020B0604020202020204" pitchFamily="34" charset="0"/>
                        <a:buChar char="•"/>
                      </a:pPr>
                      <a:r>
                        <a:rPr lang="en-US" sz="900" dirty="0">
                          <a:latin typeface="Lub Dub Condensed" panose="020B0506030403020204" pitchFamily="34" charset="0"/>
                        </a:rPr>
                        <a:t>Causes harm</a:t>
                      </a:r>
                    </a:p>
                    <a:p>
                      <a:pPr marL="174625" indent="-114300">
                        <a:buFont typeface="Arial" panose="020B0604020202020204" pitchFamily="34" charset="0"/>
                        <a:buChar char="•"/>
                      </a:pPr>
                      <a:r>
                        <a:rPr lang="en-US" sz="900" dirty="0">
                          <a:latin typeface="Lub Dub Condensed" panose="020B0506030403020204" pitchFamily="34" charset="0"/>
                        </a:rPr>
                        <a:t>Associated with excess morbidity/mortality</a:t>
                      </a:r>
                    </a:p>
                    <a:p>
                      <a:pPr marL="174625" indent="-114300">
                        <a:buFont typeface="Arial" panose="020B0604020202020204" pitchFamily="34" charset="0"/>
                        <a:buChar char="•"/>
                      </a:pPr>
                      <a:r>
                        <a:rPr lang="en-US" sz="900" dirty="0">
                          <a:latin typeface="Lub Dub Condensed" panose="020B0506030403020204" pitchFamily="34" charset="0"/>
                        </a:rPr>
                        <a:t>Should not be performed/administered/other</a:t>
                      </a:r>
                    </a:p>
                  </a:txBody>
                  <a:tcPr>
                    <a:solidFill>
                      <a:srgbClr val="EE3823"/>
                    </a:solidFill>
                  </a:tcPr>
                </a:tc>
                <a:extLst>
                  <a:ext uri="{0D108BD9-81ED-4DB2-BD59-A6C34878D82A}">
                    <a16:rowId xmlns:a16="http://schemas.microsoft.com/office/drawing/2014/main" val="1232743771"/>
                  </a:ext>
                </a:extLst>
              </a:tr>
            </a:tbl>
          </a:graphicData>
        </a:graphic>
      </p:graphicFrame>
      <p:graphicFrame>
        <p:nvGraphicFramePr>
          <p:cNvPr id="5" name="Table 9">
            <a:extLst>
              <a:ext uri="{FF2B5EF4-FFF2-40B4-BE49-F238E27FC236}">
                <a16:creationId xmlns:a16="http://schemas.microsoft.com/office/drawing/2014/main" id="{B00C9340-2C0C-D20A-CE09-E7E48E9050B7}"/>
              </a:ext>
            </a:extLst>
          </p:cNvPr>
          <p:cNvGraphicFramePr>
            <a:graphicFrameLocks noGrp="1"/>
          </p:cNvGraphicFramePr>
          <p:nvPr/>
        </p:nvGraphicFramePr>
        <p:xfrm>
          <a:off x="7951937" y="365123"/>
          <a:ext cx="3401864" cy="3840480"/>
        </p:xfrm>
        <a:graphic>
          <a:graphicData uri="http://schemas.openxmlformats.org/drawingml/2006/table">
            <a:tbl>
              <a:tblPr firstRow="1" bandRow="1">
                <a:tableStyleId>{5C22544A-7EE6-4342-B048-85BDC9FD1C3A}</a:tableStyleId>
              </a:tblPr>
              <a:tblGrid>
                <a:gridCol w="3401864">
                  <a:extLst>
                    <a:ext uri="{9D8B030D-6E8A-4147-A177-3AD203B41FA5}">
                      <a16:colId xmlns:a16="http://schemas.microsoft.com/office/drawing/2014/main" val="1003014637"/>
                    </a:ext>
                  </a:extLst>
                </a:gridCol>
              </a:tblGrid>
              <a:tr h="227160">
                <a:tc>
                  <a:txBody>
                    <a:bodyPr/>
                    <a:lstStyle/>
                    <a:p>
                      <a:r>
                        <a:rPr lang="en-US" sz="1000" dirty="0">
                          <a:solidFill>
                            <a:sysClr val="windowText" lastClr="000000"/>
                          </a:solidFill>
                          <a:latin typeface="Lub Dub Condensed" panose="020B0506030403020204" pitchFamily="34" charset="0"/>
                        </a:rPr>
                        <a:t>LEVEL (QUALITY) OF EVIDENCE‡</a:t>
                      </a:r>
                    </a:p>
                  </a:txBody>
                  <a:tcPr>
                    <a:solidFill>
                      <a:srgbClr val="D2D3D5"/>
                    </a:solidFill>
                  </a:tcPr>
                </a:tc>
                <a:extLst>
                  <a:ext uri="{0D108BD9-81ED-4DB2-BD59-A6C34878D82A}">
                    <a16:rowId xmlns:a16="http://schemas.microsoft.com/office/drawing/2014/main" val="242032595"/>
                  </a:ext>
                </a:extLst>
              </a:tr>
              <a:tr h="227160">
                <a:tc>
                  <a:txBody>
                    <a:bodyPr/>
                    <a:lstStyle/>
                    <a:p>
                      <a:r>
                        <a:rPr lang="en-US" sz="1000" b="1" dirty="0">
                          <a:latin typeface="Lub Dub Condensed" panose="020B0506030403020204" pitchFamily="34" charset="0"/>
                        </a:rPr>
                        <a:t>LEVEL A</a:t>
                      </a:r>
                    </a:p>
                  </a:txBody>
                  <a:tcPr>
                    <a:solidFill>
                      <a:srgbClr val="4D8AB7"/>
                    </a:solidFill>
                  </a:tcPr>
                </a:tc>
                <a:extLst>
                  <a:ext uri="{0D108BD9-81ED-4DB2-BD59-A6C34878D82A}">
                    <a16:rowId xmlns:a16="http://schemas.microsoft.com/office/drawing/2014/main" val="3318596577"/>
                  </a:ext>
                </a:extLst>
              </a:tr>
              <a:tr h="438094">
                <a:tc>
                  <a:txBody>
                    <a:bodyPr/>
                    <a:lstStyle/>
                    <a:p>
                      <a:pPr marL="174625" indent="-114300">
                        <a:buFont typeface="Arial" panose="020B0604020202020204" pitchFamily="34" charset="0"/>
                        <a:buChar char="•"/>
                      </a:pPr>
                      <a:r>
                        <a:rPr lang="en-US" sz="900" dirty="0">
                          <a:latin typeface="Lub Dub Condensed" panose="020B0506030403020204" pitchFamily="34" charset="0"/>
                        </a:rPr>
                        <a:t>High-quality evidence‡ from more than 1 RCT</a:t>
                      </a:r>
                    </a:p>
                    <a:p>
                      <a:pPr marL="174625" indent="-114300">
                        <a:buFont typeface="Arial" panose="020B0604020202020204" pitchFamily="34" charset="0"/>
                        <a:buChar char="•"/>
                      </a:pPr>
                      <a:r>
                        <a:rPr lang="en-US" sz="900" dirty="0">
                          <a:latin typeface="Lub Dub Condensed" panose="020B0506030403020204" pitchFamily="34" charset="0"/>
                        </a:rPr>
                        <a:t>Meta-analyses of high-quality RCTs</a:t>
                      </a:r>
                    </a:p>
                    <a:p>
                      <a:pPr marL="174625" indent="-114300">
                        <a:buFont typeface="Arial" panose="020B0604020202020204" pitchFamily="34" charset="0"/>
                        <a:buChar char="•"/>
                      </a:pPr>
                      <a:r>
                        <a:rPr lang="en-US" sz="900" dirty="0">
                          <a:latin typeface="Lub Dub Condensed" panose="020B0506030403020204" pitchFamily="34" charset="0"/>
                        </a:rPr>
                        <a:t>One or more RCTs corroborated by high-quality registry studies</a:t>
                      </a:r>
                    </a:p>
                  </a:txBody>
                  <a:tcPr>
                    <a:lnB w="38100" cap="flat" cmpd="sng" algn="ctr">
                      <a:solidFill>
                        <a:schemeClr val="bg1"/>
                      </a:solidFill>
                      <a:prstDash val="solid"/>
                      <a:round/>
                      <a:headEnd type="none" w="med" len="med"/>
                      <a:tailEnd type="none" w="med" len="med"/>
                    </a:lnB>
                    <a:solidFill>
                      <a:srgbClr val="4D8AB7"/>
                    </a:solidFill>
                  </a:tcPr>
                </a:tc>
                <a:extLst>
                  <a:ext uri="{0D108BD9-81ED-4DB2-BD59-A6C34878D82A}">
                    <a16:rowId xmlns:a16="http://schemas.microsoft.com/office/drawing/2014/main" val="1208742902"/>
                  </a:ext>
                </a:extLst>
              </a:tr>
              <a:tr h="227160">
                <a:tc>
                  <a:txBody>
                    <a:bodyPr/>
                    <a:lstStyle/>
                    <a:p>
                      <a:pPr marL="0" algn="l" defTabSz="914400" rtl="0" eaLnBrk="1" latinLnBrk="0" hangingPunct="1">
                        <a:tabLst>
                          <a:tab pos="2857500" algn="r"/>
                        </a:tabLst>
                      </a:pPr>
                      <a:r>
                        <a:rPr lang="en-US" sz="1000" b="1" kern="1200" dirty="0">
                          <a:solidFill>
                            <a:schemeClr val="dk1"/>
                          </a:solidFill>
                          <a:latin typeface="Lub Dub Condensed" panose="020B0506030403020204" pitchFamily="34" charset="0"/>
                          <a:ea typeface="+mn-ea"/>
                          <a:cs typeface="+mn-cs"/>
                        </a:rPr>
                        <a:t>LEVEL B-R                                                                            (Randomized)</a:t>
                      </a:r>
                    </a:p>
                  </a:txBody>
                  <a:tcPr>
                    <a:lnT w="38100" cap="flat" cmpd="sng" algn="ctr">
                      <a:solidFill>
                        <a:schemeClr val="bg1"/>
                      </a:solidFill>
                      <a:prstDash val="solid"/>
                      <a:round/>
                      <a:headEnd type="none" w="med" len="med"/>
                      <a:tailEnd type="none" w="med" len="med"/>
                    </a:lnT>
                    <a:solidFill>
                      <a:srgbClr val="85ADD1"/>
                    </a:solidFill>
                  </a:tcPr>
                </a:tc>
                <a:extLst>
                  <a:ext uri="{0D108BD9-81ED-4DB2-BD59-A6C34878D82A}">
                    <a16:rowId xmlns:a16="http://schemas.microsoft.com/office/drawing/2014/main" val="3747493110"/>
                  </a:ext>
                </a:extLst>
              </a:tr>
              <a:tr h="32451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RCTs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moderate-quality RCTs</a:t>
                      </a:r>
                    </a:p>
                  </a:txBody>
                  <a:tcPr>
                    <a:lnB w="38100" cap="flat" cmpd="sng" algn="ctr">
                      <a:solidFill>
                        <a:schemeClr val="bg1"/>
                      </a:solidFill>
                      <a:prstDash val="solid"/>
                      <a:round/>
                      <a:headEnd type="none" w="med" len="med"/>
                      <a:tailEnd type="none" w="med" len="med"/>
                    </a:lnB>
                    <a:solidFill>
                      <a:srgbClr val="85ADD1"/>
                    </a:solidFill>
                  </a:tcPr>
                </a:tc>
                <a:extLst>
                  <a:ext uri="{0D108BD9-81ED-4DB2-BD59-A6C34878D82A}">
                    <a16:rowId xmlns:a16="http://schemas.microsoft.com/office/drawing/2014/main" val="473413684"/>
                  </a:ext>
                </a:extLst>
              </a:tr>
              <a:tr h="227160">
                <a:tc>
                  <a:txBody>
                    <a:bodyPr/>
                    <a:lstStyle/>
                    <a:p>
                      <a:pPr marL="0" algn="l" defTabSz="914400" rtl="0" eaLnBrk="1" latinLnBrk="0" hangingPunct="1"/>
                      <a:r>
                        <a:rPr lang="en-US" sz="1000" b="1" kern="1200" dirty="0">
                          <a:solidFill>
                            <a:schemeClr val="dk1"/>
                          </a:solidFill>
                          <a:latin typeface="Lub Dub Condensed" panose="020B0506030403020204" pitchFamily="34" charset="0"/>
                          <a:ea typeface="+mn-ea"/>
                          <a:cs typeface="+mn-cs"/>
                        </a:rPr>
                        <a:t>LEVEL B-NR                                                                   (Nonrandomized)</a:t>
                      </a:r>
                    </a:p>
                  </a:txBody>
                  <a:tcPr>
                    <a:lnT w="38100" cap="flat" cmpd="sng" algn="ctr">
                      <a:solidFill>
                        <a:schemeClr val="bg1"/>
                      </a:solidFill>
                      <a:prstDash val="solid"/>
                      <a:round/>
                      <a:headEnd type="none" w="med" len="med"/>
                      <a:tailEnd type="none" w="med" len="med"/>
                    </a:lnT>
                    <a:solidFill>
                      <a:srgbClr val="85ADD1"/>
                    </a:solidFill>
                  </a:tcPr>
                </a:tc>
                <a:extLst>
                  <a:ext uri="{0D108BD9-81ED-4DB2-BD59-A6C34878D82A}">
                    <a16:rowId xmlns:a16="http://schemas.microsoft.com/office/drawing/2014/main" val="757579678"/>
                  </a:ext>
                </a:extLst>
              </a:tr>
              <a:tr h="43809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Moderate-quality evidence</a:t>
                      </a:r>
                      <a:r>
                        <a:rPr lang="en-US" sz="900" dirty="0">
                          <a:latin typeface="Lub Dub Condensed" panose="020B0506030403020204" pitchFamily="34" charset="0"/>
                        </a:rPr>
                        <a:t>‡</a:t>
                      </a:r>
                      <a:r>
                        <a:rPr lang="en-US" sz="900" kern="1200" dirty="0">
                          <a:solidFill>
                            <a:schemeClr val="dk1"/>
                          </a:solidFill>
                          <a:latin typeface="Lub Dub Condensed" panose="020B0506030403020204" pitchFamily="34" charset="0"/>
                          <a:ea typeface="+mn-ea"/>
                          <a:cs typeface="+mn-cs"/>
                        </a:rPr>
                        <a:t> from 1 or more well-designed, well-executed nonrandomized studies, observational studies, or registry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txBody>
                  <a:tcPr>
                    <a:lnB w="38100" cap="flat" cmpd="sng" algn="ctr">
                      <a:solidFill>
                        <a:schemeClr val="bg1"/>
                      </a:solidFill>
                      <a:prstDash val="solid"/>
                      <a:round/>
                      <a:headEnd type="none" w="med" len="med"/>
                      <a:tailEnd type="none" w="med" len="med"/>
                    </a:lnB>
                    <a:solidFill>
                      <a:srgbClr val="85ADD1"/>
                    </a:solidFill>
                  </a:tcPr>
                </a:tc>
                <a:extLst>
                  <a:ext uri="{0D108BD9-81ED-4DB2-BD59-A6C34878D82A}">
                    <a16:rowId xmlns:a16="http://schemas.microsoft.com/office/drawing/2014/main" val="3998212600"/>
                  </a:ext>
                </a:extLst>
              </a:tr>
              <a:tr h="227160">
                <a:tc>
                  <a:txBody>
                    <a:bodyPr/>
                    <a:lstStyle/>
                    <a:p>
                      <a:r>
                        <a:rPr lang="en-US" sz="1000" b="1" kern="1200" dirty="0">
                          <a:solidFill>
                            <a:schemeClr val="dk1"/>
                          </a:solidFill>
                          <a:latin typeface="Lub Dub Condensed" panose="020B0506030403020204" pitchFamily="34" charset="0"/>
                          <a:ea typeface="+mn-ea"/>
                          <a:cs typeface="+mn-cs"/>
                        </a:rPr>
                        <a:t>LEVEL C-LD                                                                          (Limited Data)</a:t>
                      </a:r>
                    </a:p>
                  </a:txBody>
                  <a:tcPr>
                    <a:lnT w="38100" cap="flat" cmpd="sng" algn="ctr">
                      <a:solidFill>
                        <a:schemeClr val="bg1"/>
                      </a:solidFill>
                      <a:prstDash val="solid"/>
                      <a:round/>
                      <a:headEnd type="none" w="med" len="med"/>
                      <a:tailEnd type="none" w="med" len="med"/>
                    </a:lnT>
                    <a:solidFill>
                      <a:srgbClr val="C4D8F0"/>
                    </a:solidFill>
                  </a:tcPr>
                </a:tc>
                <a:extLst>
                  <a:ext uri="{0D108BD9-81ED-4DB2-BD59-A6C34878D82A}">
                    <a16:rowId xmlns:a16="http://schemas.microsoft.com/office/drawing/2014/main" val="2602536859"/>
                  </a:ext>
                </a:extLst>
              </a:tr>
              <a:tr h="551674">
                <a:tc>
                  <a:txBody>
                    <a:bodyPr/>
                    <a:lstStyle/>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Randomized or nonrandomized observational or registry studies with limitations of design or execution</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Meta-analyses of such studies</a:t>
                      </a:r>
                    </a:p>
                    <a:p>
                      <a:pPr marL="174625" indent="-114300" algn="l" defTabSz="914400" rtl="0" eaLnBrk="1" latinLnBrk="0" hangingPunct="1">
                        <a:buFont typeface="Arial" panose="020B0604020202020204" pitchFamily="34" charset="0"/>
                        <a:buChar char="•"/>
                      </a:pPr>
                      <a:r>
                        <a:rPr lang="en-US" sz="900" kern="1200" dirty="0">
                          <a:solidFill>
                            <a:schemeClr val="dk1"/>
                          </a:solidFill>
                          <a:latin typeface="Lub Dub Condensed" panose="020B0506030403020204" pitchFamily="34" charset="0"/>
                          <a:ea typeface="+mn-ea"/>
                          <a:cs typeface="+mn-cs"/>
                        </a:rPr>
                        <a:t>Physiological or mechanistic studies in human subjects</a:t>
                      </a:r>
                    </a:p>
                  </a:txBody>
                  <a:tcPr>
                    <a:lnB w="38100" cap="flat" cmpd="sng" algn="ctr">
                      <a:solidFill>
                        <a:schemeClr val="bg1"/>
                      </a:solidFill>
                      <a:prstDash val="solid"/>
                      <a:round/>
                      <a:headEnd type="none" w="med" len="med"/>
                      <a:tailEnd type="none" w="med" len="med"/>
                    </a:lnB>
                    <a:solidFill>
                      <a:srgbClr val="C4D8F0"/>
                    </a:solidFill>
                  </a:tcPr>
                </a:tc>
                <a:extLst>
                  <a:ext uri="{0D108BD9-81ED-4DB2-BD59-A6C34878D82A}">
                    <a16:rowId xmlns:a16="http://schemas.microsoft.com/office/drawing/2014/main" val="2650303985"/>
                  </a:ext>
                </a:extLst>
              </a:tr>
              <a:tr h="227160">
                <a:tc>
                  <a:txBody>
                    <a:bodyPr/>
                    <a:lstStyle/>
                    <a:p>
                      <a:r>
                        <a:rPr lang="en-US" sz="1000" b="1" kern="1200" dirty="0">
                          <a:solidFill>
                            <a:schemeClr val="dk1"/>
                          </a:solidFill>
                          <a:latin typeface="Lub Dub Condensed" panose="020B0506030403020204" pitchFamily="34" charset="0"/>
                          <a:ea typeface="+mn-ea"/>
                          <a:cs typeface="+mn-cs"/>
                        </a:rPr>
                        <a:t>LEVEL C-EO                                                                      (Expert Opinion)</a:t>
                      </a:r>
                    </a:p>
                  </a:txBody>
                  <a:tcPr>
                    <a:lnT w="38100" cap="flat" cmpd="sng" algn="ctr">
                      <a:solidFill>
                        <a:schemeClr val="bg1"/>
                      </a:solidFill>
                      <a:prstDash val="solid"/>
                      <a:round/>
                      <a:headEnd type="none" w="med" len="med"/>
                      <a:tailEnd type="none" w="med" len="med"/>
                    </a:lnT>
                    <a:solidFill>
                      <a:srgbClr val="C4D8F0"/>
                    </a:solidFill>
                  </a:tcPr>
                </a:tc>
                <a:extLst>
                  <a:ext uri="{0D108BD9-81ED-4DB2-BD59-A6C34878D82A}">
                    <a16:rowId xmlns:a16="http://schemas.microsoft.com/office/drawing/2014/main" val="3322866847"/>
                  </a:ext>
                </a:extLst>
              </a:tr>
              <a:tr h="211677">
                <a:tc>
                  <a:txBody>
                    <a:bodyPr/>
                    <a:lstStyle/>
                    <a:p>
                      <a:pPr marL="171450" indent="-111125">
                        <a:buFont typeface="Arial" panose="020B0604020202020204" pitchFamily="34" charset="0"/>
                        <a:buChar char="•"/>
                      </a:pPr>
                      <a:r>
                        <a:rPr lang="en-US" sz="900" dirty="0">
                          <a:latin typeface="Lub Dub Condensed" panose="020B0506030403020204" pitchFamily="34" charset="0"/>
                        </a:rPr>
                        <a:t>Consensus of expert opinion based on clinical experience. </a:t>
                      </a:r>
                    </a:p>
                  </a:txBody>
                  <a:tcPr>
                    <a:solidFill>
                      <a:srgbClr val="C4D8F0"/>
                    </a:solidFill>
                  </a:tcPr>
                </a:tc>
                <a:extLst>
                  <a:ext uri="{0D108BD9-81ED-4DB2-BD59-A6C34878D82A}">
                    <a16:rowId xmlns:a16="http://schemas.microsoft.com/office/drawing/2014/main" val="1232743771"/>
                  </a:ext>
                </a:extLst>
              </a:tr>
            </a:tbl>
          </a:graphicData>
        </a:graphic>
      </p:graphicFrame>
      <p:sp>
        <p:nvSpPr>
          <p:cNvPr id="6" name="Text Placeholder 3">
            <a:extLst>
              <a:ext uri="{FF2B5EF4-FFF2-40B4-BE49-F238E27FC236}">
                <a16:creationId xmlns:a16="http://schemas.microsoft.com/office/drawing/2014/main" id="{421B4108-6B1F-8F40-AE71-94DFE09B9BA0}"/>
              </a:ext>
            </a:extLst>
          </p:cNvPr>
          <p:cNvSpPr txBox="1">
            <a:spLocks/>
          </p:cNvSpPr>
          <p:nvPr/>
        </p:nvSpPr>
        <p:spPr>
          <a:xfrm>
            <a:off x="7951937" y="4249267"/>
            <a:ext cx="3401864" cy="122645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Clr>
                <a:srgbClr val="000000"/>
              </a:buClr>
              <a:defRPr/>
            </a:pPr>
            <a:r>
              <a:rPr lang="en-US" sz="700" dirty="0">
                <a:sym typeface="Arial"/>
              </a:rPr>
              <a:t>COR and LOE are determined independently (any COR may be paired with any LOE). </a:t>
            </a:r>
          </a:p>
          <a:p>
            <a:pPr marL="0" indent="0">
              <a:spcBef>
                <a:spcPts val="600"/>
              </a:spcBef>
              <a:buClr>
                <a:srgbClr val="000000"/>
              </a:buClr>
              <a:defRPr/>
            </a:pPr>
            <a:r>
              <a:rPr lang="en-US" sz="700" dirty="0">
                <a:sym typeface="Arial"/>
              </a:rPr>
              <a:t>A recommendation with LOE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  </a:t>
            </a:r>
          </a:p>
          <a:p>
            <a:pPr marL="0" indent="0">
              <a:spcBef>
                <a:spcPts val="600"/>
              </a:spcBef>
              <a:buClr>
                <a:srgbClr val="000000"/>
              </a:buClr>
              <a:defRPr/>
            </a:pPr>
            <a:r>
              <a:rPr lang="en-US" sz="700" dirty="0">
                <a:sym typeface="Arial"/>
              </a:rPr>
              <a:t>*The outcome or result of the intervention should be specified (an improved clinical outcome or increased diagnostic accuracy or incremental prognostic information). </a:t>
            </a:r>
          </a:p>
          <a:p>
            <a:pPr marL="0" indent="0">
              <a:spcBef>
                <a:spcPts val="600"/>
              </a:spcBef>
              <a:buClr>
                <a:srgbClr val="000000"/>
              </a:buClr>
              <a:defRPr/>
            </a:pPr>
            <a:r>
              <a:rPr lang="en-US" sz="700" dirty="0">
                <a:sym typeface="Arial"/>
              </a:rPr>
              <a:t> </a:t>
            </a:r>
            <a:r>
              <a:rPr lang="en-US" sz="700" b="1" dirty="0">
                <a:sym typeface="Arial"/>
              </a:rPr>
              <a:t>†</a:t>
            </a:r>
            <a:r>
              <a:rPr lang="en-US" sz="700" dirty="0">
                <a:sym typeface="Arial"/>
              </a:rPr>
              <a:t>For comparative-effectiveness recommendation (COR 1 and 2a; LOE A and B only), studies that support the use of comparator verbs should involve direct comparisons of the treatments or strategies being evaluated. </a:t>
            </a:r>
          </a:p>
          <a:p>
            <a:pPr marL="0" indent="0">
              <a:spcBef>
                <a:spcPts val="600"/>
              </a:spcBef>
              <a:buClr>
                <a:srgbClr val="000000"/>
              </a:buClr>
              <a:defRPr/>
            </a:pPr>
            <a:r>
              <a:rPr lang="en-US" sz="700" b="1" dirty="0">
                <a:sym typeface="Arial"/>
              </a:rPr>
              <a:t>‡</a:t>
            </a:r>
            <a:r>
              <a:rPr lang="en-US" sz="700" dirty="0">
                <a:sym typeface="Arial"/>
              </a:rPr>
              <a:t>The method of assessing quality is evolving, including the application of standardized, widely-used, and preferably validated evidence grading tools; and for systematic reviews, the incorporation of an Evidence Review Committee.  </a:t>
            </a:r>
          </a:p>
          <a:p>
            <a:pPr marL="0" indent="0">
              <a:spcBef>
                <a:spcPts val="600"/>
              </a:spcBef>
              <a:buClr>
                <a:srgbClr val="000000"/>
              </a:buClr>
              <a:defRPr/>
            </a:pPr>
            <a:r>
              <a:rPr lang="en-US" sz="700" dirty="0">
                <a:sym typeface="Arial"/>
              </a:rPr>
              <a:t>COR indicates Class of Recommendation; EO, expert opinion; LD, limited data; LOE, Level of Evidence; NR, nonrandomized; R, randomized; and RCT, randomized controlled trial. </a:t>
            </a:r>
          </a:p>
        </p:txBody>
      </p:sp>
      <p:sp>
        <p:nvSpPr>
          <p:cNvPr id="8" name="TextBox 7">
            <a:extLst>
              <a:ext uri="{FF2B5EF4-FFF2-40B4-BE49-F238E27FC236}">
                <a16:creationId xmlns:a16="http://schemas.microsoft.com/office/drawing/2014/main" id="{471FDBAC-0935-5CBB-7201-2DC4883DA6AE}"/>
              </a:ext>
            </a:extLst>
          </p:cNvPr>
          <p:cNvSpPr txBox="1"/>
          <p:nvPr/>
        </p:nvSpPr>
        <p:spPr>
          <a:xfrm>
            <a:off x="2691546" y="6355866"/>
            <a:ext cx="6808909" cy="230832"/>
          </a:xfrm>
          <a:prstGeom prst="rect">
            <a:avLst/>
          </a:prstGeom>
          <a:noFill/>
        </p:spPr>
        <p:txBody>
          <a:bodyPr wrap="square">
            <a:spAutoFit/>
          </a:bodyPr>
          <a:lstStyle/>
          <a:p>
            <a:pPr algn="ctr">
              <a:buClr>
                <a:srgbClr val="000000"/>
              </a:buClr>
              <a:defRPr/>
            </a:pPr>
            <a:r>
              <a:rPr lang="en-US" sz="900" kern="0" dirty="0" err="1">
                <a:solidFill>
                  <a:schemeClr val="tx1">
                    <a:lumMod val="50000"/>
                    <a:lumOff val="50000"/>
                  </a:schemeClr>
                </a:solidFill>
                <a:latin typeface="Lub Dub Condensed" panose="020B0506030403020204" pitchFamily="34" charset="0"/>
                <a:cs typeface="Arial"/>
              </a:rPr>
              <a:t>Gornik</a:t>
            </a:r>
            <a:r>
              <a:rPr lang="en-US" sz="900" kern="0" dirty="0">
                <a:solidFill>
                  <a:schemeClr val="tx1">
                    <a:lumMod val="50000"/>
                    <a:lumOff val="50000"/>
                  </a:schemeClr>
                </a:solidFill>
                <a:latin typeface="Lub Dub Condensed" panose="020B0506030403020204" pitchFamily="34" charset="0"/>
                <a:cs typeface="Arial"/>
              </a:rPr>
              <a:t>, H. L., et al. (2024). 2024 AHA/ACC Guideline on the Management of Lower Extremity Peripheral Artery Disease. </a:t>
            </a:r>
            <a:r>
              <a:rPr lang="en-US" sz="900" i="1" kern="0" dirty="0">
                <a:solidFill>
                  <a:schemeClr val="tx1">
                    <a:lumMod val="50000"/>
                    <a:lumOff val="50000"/>
                  </a:schemeClr>
                </a:solidFill>
                <a:latin typeface="Lub Dub Condensed" panose="020B0506030403020204" pitchFamily="34" charset="0"/>
                <a:cs typeface="Arial"/>
              </a:rPr>
              <a:t>Circulation</a:t>
            </a:r>
            <a:r>
              <a:rPr lang="en-US" sz="900" kern="0" dirty="0">
                <a:solidFill>
                  <a:schemeClr val="tx1">
                    <a:lumMod val="50000"/>
                    <a:lumOff val="50000"/>
                  </a:schemeClr>
                </a:solidFill>
                <a:latin typeface="Lub Dub Condensed" panose="020B0506030403020204" pitchFamily="34" charset="0"/>
                <a:cs typeface="Arial"/>
              </a:rPr>
              <a:t>.</a:t>
            </a:r>
          </a:p>
        </p:txBody>
      </p:sp>
    </p:spTree>
    <p:extLst>
      <p:ext uri="{BB962C8B-B14F-4D97-AF65-F5344CB8AC3E}">
        <p14:creationId xmlns:p14="http://schemas.microsoft.com/office/powerpoint/2010/main" val="2423014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Conduit for Surgical Revascularization for Femoropopliteal Disease</a:t>
            </a:r>
          </a:p>
        </p:txBody>
      </p:sp>
      <p:sp>
        <p:nvSpPr>
          <p:cNvPr id="9" name="Rectangle 8" descr="Image depicts an artery with a blockage to blood flow and an artery with a vein graft bypassing the blockage. Revascularization using autogenous vein is preferred to prosthetic graft material for femoropopliteal disease.">
            <a:extLst>
              <a:ext uri="{FF2B5EF4-FFF2-40B4-BE49-F238E27FC236}">
                <a16:creationId xmlns:a16="http://schemas.microsoft.com/office/drawing/2014/main" id="{0C65E6ED-6D9D-1DBC-F809-1959AED13AA2}"/>
              </a:ext>
              <a:ext uri="{C183D7F6-B498-43B3-948B-1728B52AA6E4}">
                <adec:decorative xmlns:adec="http://schemas.microsoft.com/office/drawing/2017/decorative" val="0"/>
              </a:ext>
            </a:extLst>
          </p:cNvPr>
          <p:cNvSpPr/>
          <p:nvPr/>
        </p:nvSpPr>
        <p:spPr>
          <a:xfrm>
            <a:off x="205483" y="1178804"/>
            <a:ext cx="11589250" cy="482130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14844299-71F6-3B26-257D-AAE47695A253}"/>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516" t="10172" r="10546"/>
          <a:stretch/>
        </p:blipFill>
        <p:spPr bwMode="auto">
          <a:xfrm>
            <a:off x="1784335" y="2344044"/>
            <a:ext cx="4442373" cy="30391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B3D1CBAA-BAA8-8CCC-FD15-5087F76D84C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8007641"/>
              </p:ext>
            </p:extLst>
          </p:nvPr>
        </p:nvGraphicFramePr>
        <p:xfrm>
          <a:off x="4655584" y="1050951"/>
          <a:ext cx="5986740" cy="47560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20</a:t>
            </a:fld>
            <a:endParaRPr lang="en-US" sz="900" dirty="0"/>
          </a:p>
        </p:txBody>
      </p:sp>
    </p:spTree>
    <p:extLst>
      <p:ext uri="{BB962C8B-B14F-4D97-AF65-F5344CB8AC3E}">
        <p14:creationId xmlns:p14="http://schemas.microsoft.com/office/powerpoint/2010/main" val="1635600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870E-6077-13DA-EF9D-38E2A263331D}"/>
              </a:ext>
            </a:extLst>
          </p:cNvPr>
          <p:cNvSpPr>
            <a:spLocks noGrp="1"/>
          </p:cNvSpPr>
          <p:nvPr>
            <p:ph type="title"/>
          </p:nvPr>
        </p:nvSpPr>
        <p:spPr/>
        <p:txBody>
          <a:bodyPr/>
          <a:lstStyle/>
          <a:p>
            <a:r>
              <a:rPr lang="en-US" dirty="0"/>
              <a:t>Components of Care for CLTI</a:t>
            </a:r>
          </a:p>
        </p:txBody>
      </p:sp>
      <p:sp>
        <p:nvSpPr>
          <p:cNvPr id="8" name="TextBox 7">
            <a:extLst>
              <a:ext uri="{FF2B5EF4-FFF2-40B4-BE49-F238E27FC236}">
                <a16:creationId xmlns:a16="http://schemas.microsoft.com/office/drawing/2014/main" id="{2DB2F082-C057-BC2E-DA33-8744357EC71B}"/>
              </a:ext>
            </a:extLst>
          </p:cNvPr>
          <p:cNvSpPr txBox="1"/>
          <p:nvPr/>
        </p:nvSpPr>
        <p:spPr>
          <a:xfrm>
            <a:off x="2476071" y="2301908"/>
            <a:ext cx="1558945" cy="646331"/>
          </a:xfrm>
          <a:prstGeom prst="rect">
            <a:avLst/>
          </a:prstGeom>
          <a:noFill/>
        </p:spPr>
        <p:txBody>
          <a:bodyPr wrap="square" rtlCol="0">
            <a:spAutoFit/>
          </a:bodyPr>
          <a:lstStyle/>
          <a:p>
            <a:r>
              <a:rPr lang="en-US" b="1" dirty="0">
                <a:latin typeface="Lub Dub Condensed" panose="020B0506030403020204" pitchFamily="34" charset="0"/>
              </a:rPr>
              <a:t>Multispecialty care team</a:t>
            </a:r>
          </a:p>
        </p:txBody>
      </p:sp>
      <p:sp>
        <p:nvSpPr>
          <p:cNvPr id="34" name="TextBox 33">
            <a:extLst>
              <a:ext uri="{FF2B5EF4-FFF2-40B4-BE49-F238E27FC236}">
                <a16:creationId xmlns:a16="http://schemas.microsoft.com/office/drawing/2014/main" id="{92A14F61-4B6C-CAC1-61DF-349FFE6BDE13}"/>
              </a:ext>
            </a:extLst>
          </p:cNvPr>
          <p:cNvSpPr txBox="1"/>
          <p:nvPr/>
        </p:nvSpPr>
        <p:spPr>
          <a:xfrm>
            <a:off x="6051829" y="2210101"/>
            <a:ext cx="1748113" cy="923330"/>
          </a:xfrm>
          <a:prstGeom prst="rect">
            <a:avLst/>
          </a:prstGeom>
          <a:noFill/>
        </p:spPr>
        <p:txBody>
          <a:bodyPr wrap="square" rtlCol="0">
            <a:spAutoFit/>
          </a:bodyPr>
          <a:lstStyle/>
          <a:p>
            <a:r>
              <a:rPr lang="en-US" b="1" dirty="0">
                <a:latin typeface="Lub Dub Condensed" panose="020B0506030403020204" pitchFamily="34" charset="0"/>
              </a:rPr>
              <a:t>Wound care and management of infection</a:t>
            </a:r>
          </a:p>
        </p:txBody>
      </p:sp>
      <p:sp>
        <p:nvSpPr>
          <p:cNvPr id="30" name="TextBox 29">
            <a:extLst>
              <a:ext uri="{FF2B5EF4-FFF2-40B4-BE49-F238E27FC236}">
                <a16:creationId xmlns:a16="http://schemas.microsoft.com/office/drawing/2014/main" id="{FE882849-F5BA-39BB-7814-E25A93639C51}"/>
              </a:ext>
            </a:extLst>
          </p:cNvPr>
          <p:cNvSpPr txBox="1"/>
          <p:nvPr/>
        </p:nvSpPr>
        <p:spPr>
          <a:xfrm>
            <a:off x="9744318" y="2035667"/>
            <a:ext cx="1681182" cy="1200329"/>
          </a:xfrm>
          <a:prstGeom prst="rect">
            <a:avLst/>
          </a:prstGeom>
          <a:noFill/>
        </p:spPr>
        <p:txBody>
          <a:bodyPr wrap="square" rtlCol="0">
            <a:spAutoFit/>
          </a:bodyPr>
          <a:lstStyle/>
          <a:p>
            <a:r>
              <a:rPr lang="en-US" b="1" dirty="0">
                <a:latin typeface="Lub Dub Condensed" panose="020B0506030403020204" pitchFamily="34" charset="0"/>
              </a:rPr>
              <a:t>Selective amputation </a:t>
            </a:r>
            <a:r>
              <a:rPr lang="en-US" dirty="0">
                <a:latin typeface="Lub Dub Condensed" panose="020B0506030403020204" pitchFamily="34" charset="0"/>
              </a:rPr>
              <a:t>(most distal level possible)</a:t>
            </a:r>
          </a:p>
        </p:txBody>
      </p:sp>
      <p:sp>
        <p:nvSpPr>
          <p:cNvPr id="10" name="TextBox 9">
            <a:extLst>
              <a:ext uri="{FF2B5EF4-FFF2-40B4-BE49-F238E27FC236}">
                <a16:creationId xmlns:a16="http://schemas.microsoft.com/office/drawing/2014/main" id="{BD5AD259-01AA-E374-8F4F-0501A632713E}"/>
              </a:ext>
            </a:extLst>
          </p:cNvPr>
          <p:cNvSpPr txBox="1"/>
          <p:nvPr/>
        </p:nvSpPr>
        <p:spPr>
          <a:xfrm>
            <a:off x="727114" y="3853411"/>
            <a:ext cx="2294232" cy="923330"/>
          </a:xfrm>
          <a:prstGeom prst="rect">
            <a:avLst/>
          </a:prstGeom>
          <a:noFill/>
        </p:spPr>
        <p:txBody>
          <a:bodyPr wrap="square">
            <a:spAutoFit/>
          </a:bodyPr>
          <a:lstStyle/>
          <a:p>
            <a:r>
              <a:rPr lang="en-US" b="1" dirty="0">
                <a:latin typeface="Lub Dub Condensed" panose="020B0506030403020204" pitchFamily="34" charset="0"/>
              </a:rPr>
              <a:t>Revascularization</a:t>
            </a:r>
          </a:p>
          <a:p>
            <a:r>
              <a:rPr lang="en-US" dirty="0">
                <a:latin typeface="Lub Dub Condensed" panose="020B0506030403020204" pitchFamily="34" charset="0"/>
              </a:rPr>
              <a:t>(endovascular, surgical, hybrid)</a:t>
            </a:r>
          </a:p>
        </p:txBody>
      </p:sp>
      <p:sp>
        <p:nvSpPr>
          <p:cNvPr id="35" name="TextBox 34">
            <a:extLst>
              <a:ext uri="{FF2B5EF4-FFF2-40B4-BE49-F238E27FC236}">
                <a16:creationId xmlns:a16="http://schemas.microsoft.com/office/drawing/2014/main" id="{F2EE734E-75A6-E01E-5213-29AC64CBF956}"/>
              </a:ext>
            </a:extLst>
          </p:cNvPr>
          <p:cNvSpPr txBox="1"/>
          <p:nvPr/>
        </p:nvSpPr>
        <p:spPr>
          <a:xfrm>
            <a:off x="4623413" y="3860754"/>
            <a:ext cx="1711286" cy="646331"/>
          </a:xfrm>
          <a:prstGeom prst="rect">
            <a:avLst/>
          </a:prstGeom>
          <a:noFill/>
        </p:spPr>
        <p:txBody>
          <a:bodyPr wrap="square">
            <a:spAutoFit/>
          </a:bodyPr>
          <a:lstStyle/>
          <a:p>
            <a:r>
              <a:rPr lang="en-US" b="1" dirty="0">
                <a:latin typeface="Lub Dub Condensed" panose="020B0506030403020204" pitchFamily="34" charset="0"/>
              </a:rPr>
              <a:t>Pressure offloading</a:t>
            </a:r>
            <a:endParaRPr lang="en-US" dirty="0">
              <a:latin typeface="Lub Dub Condensed" panose="020B0506030403020204" pitchFamily="34" charset="0"/>
            </a:endParaRPr>
          </a:p>
        </p:txBody>
      </p:sp>
      <p:sp>
        <p:nvSpPr>
          <p:cNvPr id="31" name="TextBox 30">
            <a:extLst>
              <a:ext uri="{FF2B5EF4-FFF2-40B4-BE49-F238E27FC236}">
                <a16:creationId xmlns:a16="http://schemas.microsoft.com/office/drawing/2014/main" id="{CF92A3D7-E74F-ED8F-B2D5-D70C11A928B6}"/>
              </a:ext>
            </a:extLst>
          </p:cNvPr>
          <p:cNvSpPr txBox="1"/>
          <p:nvPr/>
        </p:nvSpPr>
        <p:spPr>
          <a:xfrm>
            <a:off x="8117596" y="3598186"/>
            <a:ext cx="1896735" cy="1477328"/>
          </a:xfrm>
          <a:prstGeom prst="rect">
            <a:avLst/>
          </a:prstGeom>
          <a:noFill/>
        </p:spPr>
        <p:txBody>
          <a:bodyPr wrap="square">
            <a:spAutoFit/>
          </a:bodyPr>
          <a:lstStyle/>
          <a:p>
            <a:r>
              <a:rPr lang="en-US" b="1" dirty="0">
                <a:latin typeface="Lub Dub Condensed" panose="020B0506030403020204" pitchFamily="34" charset="0"/>
              </a:rPr>
              <a:t>Antiplatelet/</a:t>
            </a:r>
            <a:br>
              <a:rPr lang="en-US" b="1" dirty="0">
                <a:latin typeface="Lub Dub Condensed" panose="020B0506030403020204" pitchFamily="34" charset="0"/>
              </a:rPr>
            </a:br>
            <a:r>
              <a:rPr lang="en-US" b="1" dirty="0">
                <a:latin typeface="Lub Dub Condensed" panose="020B0506030403020204" pitchFamily="34" charset="0"/>
              </a:rPr>
              <a:t>antithrombotic therapy and cardiovascular risk reduction</a:t>
            </a:r>
            <a:endParaRPr lang="en-US" dirty="0">
              <a:latin typeface="Lub Dub Condensed" panose="020B0506030403020204" pitchFamily="34" charset="0"/>
            </a:endParaRPr>
          </a:p>
        </p:txBody>
      </p:sp>
      <p:cxnSp>
        <p:nvCxnSpPr>
          <p:cNvPr id="16" name="Straight Connector 15">
            <a:extLst>
              <a:ext uri="{FF2B5EF4-FFF2-40B4-BE49-F238E27FC236}">
                <a16:creationId xmlns:a16="http://schemas.microsoft.com/office/drawing/2014/main" id="{A0E47991-4F0E-7A4E-75A6-43107C9819E5}"/>
              </a:ext>
              <a:ext uri="{C183D7F6-B498-43B3-948B-1728B52AA6E4}">
                <adec:decorative xmlns:adec="http://schemas.microsoft.com/office/drawing/2017/decorative" val="1"/>
              </a:ext>
            </a:extLst>
          </p:cNvPr>
          <p:cNvCxnSpPr>
            <a:cxnSpLocks/>
          </p:cNvCxnSpPr>
          <p:nvPr/>
        </p:nvCxnSpPr>
        <p:spPr>
          <a:xfrm>
            <a:off x="827998" y="3481618"/>
            <a:ext cx="310896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FE653-396D-FDF5-30CA-5A6EA24319BC}"/>
              </a:ext>
              <a:ext uri="{C183D7F6-B498-43B3-948B-1728B52AA6E4}">
                <adec:decorative xmlns:adec="http://schemas.microsoft.com/office/drawing/2017/decorative" val="1"/>
              </a:ext>
            </a:extLst>
          </p:cNvPr>
          <p:cNvCxnSpPr>
            <a:cxnSpLocks/>
          </p:cNvCxnSpPr>
          <p:nvPr/>
        </p:nvCxnSpPr>
        <p:spPr>
          <a:xfrm rot="5400000">
            <a:off x="2776600" y="3474833"/>
            <a:ext cx="283464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CF2B56E-A745-C00A-72CF-618324C9AD63}"/>
              </a:ext>
              <a:ext uri="{C183D7F6-B498-43B3-948B-1728B52AA6E4}">
                <adec:decorative xmlns:adec="http://schemas.microsoft.com/office/drawing/2017/decorative" val="1"/>
              </a:ext>
            </a:extLst>
          </p:cNvPr>
          <p:cNvCxnSpPr>
            <a:cxnSpLocks/>
          </p:cNvCxnSpPr>
          <p:nvPr/>
        </p:nvCxnSpPr>
        <p:spPr>
          <a:xfrm>
            <a:off x="4499774" y="3481618"/>
            <a:ext cx="310896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F2FE134-D9BF-4298-25DD-66D6AFA26DA9}"/>
              </a:ext>
              <a:ext uri="{C183D7F6-B498-43B3-948B-1728B52AA6E4}">
                <adec:decorative xmlns:adec="http://schemas.microsoft.com/office/drawing/2017/decorative" val="1"/>
              </a:ext>
            </a:extLst>
          </p:cNvPr>
          <p:cNvCxnSpPr>
            <a:cxnSpLocks/>
          </p:cNvCxnSpPr>
          <p:nvPr/>
        </p:nvCxnSpPr>
        <p:spPr>
          <a:xfrm rot="5400000">
            <a:off x="6497570" y="3474833"/>
            <a:ext cx="283464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327F568-0578-36DA-FA6F-0A5F482F5A1E}"/>
              </a:ext>
              <a:ext uri="{C183D7F6-B498-43B3-948B-1728B52AA6E4}">
                <adec:decorative xmlns:adec="http://schemas.microsoft.com/office/drawing/2017/decorative" val="1"/>
              </a:ext>
            </a:extLst>
          </p:cNvPr>
          <p:cNvCxnSpPr>
            <a:cxnSpLocks/>
          </p:cNvCxnSpPr>
          <p:nvPr/>
        </p:nvCxnSpPr>
        <p:spPr>
          <a:xfrm>
            <a:off x="8188589" y="3481618"/>
            <a:ext cx="3108960" cy="0"/>
          </a:xfrm>
          <a:prstGeom prst="line">
            <a:avLst/>
          </a:prstGeom>
          <a:ln w="28575">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Graphic 5">
            <a:extLst>
              <a:ext uri="{FF2B5EF4-FFF2-40B4-BE49-F238E27FC236}">
                <a16:creationId xmlns:a16="http://schemas.microsoft.com/office/drawing/2014/main" id="{A0AA7D00-FCD4-D4E8-3F56-0C10F1D8258E}"/>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8794" y="3724700"/>
            <a:ext cx="1058391" cy="1285189"/>
          </a:xfrm>
          <a:prstGeom prst="rect">
            <a:avLst/>
          </a:prstGeom>
        </p:spPr>
      </p:pic>
      <p:pic>
        <p:nvPicPr>
          <p:cNvPr id="9" name="Graphic 8">
            <a:extLst>
              <a:ext uri="{FF2B5EF4-FFF2-40B4-BE49-F238E27FC236}">
                <a16:creationId xmlns:a16="http://schemas.microsoft.com/office/drawing/2014/main" id="{A5F880F9-AD4C-8ABC-9701-4A75DA25C0E8}"/>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57582" y="3720795"/>
            <a:ext cx="1102760" cy="1016607"/>
          </a:xfrm>
          <a:prstGeom prst="rect">
            <a:avLst/>
          </a:prstGeom>
        </p:spPr>
      </p:pic>
      <p:pic>
        <p:nvPicPr>
          <p:cNvPr id="14" name="Graphic 13">
            <a:extLst>
              <a:ext uri="{FF2B5EF4-FFF2-40B4-BE49-F238E27FC236}">
                <a16:creationId xmlns:a16="http://schemas.microsoft.com/office/drawing/2014/main" id="{34FB46EA-F91B-D0B6-E58F-4689F4DF1543}"/>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1036" y="2085654"/>
            <a:ext cx="1178618" cy="1089329"/>
          </a:xfrm>
          <a:prstGeom prst="rect">
            <a:avLst/>
          </a:prstGeom>
        </p:spPr>
      </p:pic>
      <p:pic>
        <p:nvPicPr>
          <p:cNvPr id="24" name="Graphic 23">
            <a:extLst>
              <a:ext uri="{FF2B5EF4-FFF2-40B4-BE49-F238E27FC236}">
                <a16:creationId xmlns:a16="http://schemas.microsoft.com/office/drawing/2014/main" id="{40551451-CE6B-6600-316F-3053F4D3AEA5}"/>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78594" y="2095927"/>
            <a:ext cx="1127161" cy="1127161"/>
          </a:xfrm>
          <a:prstGeom prst="rect">
            <a:avLst/>
          </a:prstGeom>
        </p:spPr>
      </p:pic>
      <p:pic>
        <p:nvPicPr>
          <p:cNvPr id="39" name="Graphic 38">
            <a:extLst>
              <a:ext uri="{FF2B5EF4-FFF2-40B4-BE49-F238E27FC236}">
                <a16:creationId xmlns:a16="http://schemas.microsoft.com/office/drawing/2014/main" id="{5A9FABB9-30B4-FAE5-2905-F836A3EEF46A}"/>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8031" y="3616504"/>
            <a:ext cx="1393459" cy="1371599"/>
          </a:xfrm>
          <a:prstGeom prst="rect">
            <a:avLst/>
          </a:prstGeom>
        </p:spPr>
      </p:pic>
      <p:pic>
        <p:nvPicPr>
          <p:cNvPr id="41" name="Graphic 40">
            <a:extLst>
              <a:ext uri="{FF2B5EF4-FFF2-40B4-BE49-F238E27FC236}">
                <a16:creationId xmlns:a16="http://schemas.microsoft.com/office/drawing/2014/main" id="{59CAEBA7-1FAD-C8B6-42CA-076F4644C36B}"/>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9061" y="2103011"/>
            <a:ext cx="1513994" cy="963451"/>
          </a:xfrm>
          <a:prstGeom prst="rect">
            <a:avLst/>
          </a:prstGeom>
        </p:spPr>
      </p:pic>
      <p:sp>
        <p:nvSpPr>
          <p:cNvPr id="4" name="Slide Number Placeholder 3">
            <a:extLst>
              <a:ext uri="{FF2B5EF4-FFF2-40B4-BE49-F238E27FC236}">
                <a16:creationId xmlns:a16="http://schemas.microsoft.com/office/drawing/2014/main" id="{63935B47-45CF-4C73-257D-C2B7911055D2}"/>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21</a:t>
            </a:fld>
            <a:endParaRPr lang="en-US" sz="900" dirty="0"/>
          </a:p>
        </p:txBody>
      </p:sp>
      <p:sp>
        <p:nvSpPr>
          <p:cNvPr id="5" name="TextBox 4">
            <a:extLst>
              <a:ext uri="{FF2B5EF4-FFF2-40B4-BE49-F238E27FC236}">
                <a16:creationId xmlns:a16="http://schemas.microsoft.com/office/drawing/2014/main" id="{787EF3A9-5989-4C05-E399-2B066C03C00B}"/>
              </a:ext>
            </a:extLst>
          </p:cNvPr>
          <p:cNvSpPr txBox="1"/>
          <p:nvPr/>
        </p:nvSpPr>
        <p:spPr>
          <a:xfrm>
            <a:off x="2967167" y="6041867"/>
            <a:ext cx="6098796" cy="253916"/>
          </a:xfrm>
          <a:prstGeom prst="rect">
            <a:avLst/>
          </a:prstGeom>
          <a:noFill/>
        </p:spPr>
        <p:txBody>
          <a:bodyPr wrap="square">
            <a:spAutoFit/>
          </a:bodyPr>
          <a:lstStyle/>
          <a:p>
            <a:pPr marL="0" indent="0" algn="ctr"/>
            <a:r>
              <a:rPr lang="en-US" sz="1050" b="1" dirty="0">
                <a:latin typeface="Lub Dub Condensed" panose="020B0506030403020204" pitchFamily="34" charset="0"/>
              </a:rPr>
              <a:t>Abbreviations:</a:t>
            </a:r>
            <a:r>
              <a:rPr lang="en-US" sz="1050" dirty="0">
                <a:latin typeface="Lub Dub Condensed" panose="020B0506030403020204" pitchFamily="34" charset="0"/>
              </a:rPr>
              <a:t> CLTI indicates chronic limb threatening ischemia.</a:t>
            </a:r>
          </a:p>
        </p:txBody>
      </p:sp>
    </p:spTree>
    <p:extLst>
      <p:ext uri="{BB962C8B-B14F-4D97-AF65-F5344CB8AC3E}">
        <p14:creationId xmlns:p14="http://schemas.microsoft.com/office/powerpoint/2010/main" val="2111703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Revascularization Goals for CLTI</a:t>
            </a:r>
          </a:p>
        </p:txBody>
      </p:sp>
      <p:graphicFrame>
        <p:nvGraphicFramePr>
          <p:cNvPr id="3" name="Content Placeholder 5">
            <a:extLst>
              <a:ext uri="{FF2B5EF4-FFF2-40B4-BE49-F238E27FC236}">
                <a16:creationId xmlns:a16="http://schemas.microsoft.com/office/drawing/2014/main" id="{E72049EB-C603-7600-1D1E-403FDA721534}"/>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2794207819"/>
              </p:ext>
            </p:extLst>
          </p:nvPr>
        </p:nvGraphicFramePr>
        <p:xfrm>
          <a:off x="867207" y="1485123"/>
          <a:ext cx="4905632" cy="2767388"/>
        </p:xfrm>
        <a:graphic>
          <a:graphicData uri="http://schemas.openxmlformats.org/drawingml/2006/table">
            <a:tbl>
              <a:tblPr firstRow="1" bandRow="1">
                <a:tableStyleId>{5C22544A-7EE6-4342-B048-85BDC9FD1C3A}</a:tableStyleId>
              </a:tblPr>
              <a:tblGrid>
                <a:gridCol w="703889">
                  <a:extLst>
                    <a:ext uri="{9D8B030D-6E8A-4147-A177-3AD203B41FA5}">
                      <a16:colId xmlns:a16="http://schemas.microsoft.com/office/drawing/2014/main" val="2649235253"/>
                    </a:ext>
                  </a:extLst>
                </a:gridCol>
                <a:gridCol w="4201743">
                  <a:extLst>
                    <a:ext uri="{9D8B030D-6E8A-4147-A177-3AD203B41FA5}">
                      <a16:colId xmlns:a16="http://schemas.microsoft.com/office/drawing/2014/main" val="3265590656"/>
                    </a:ext>
                  </a:extLst>
                </a:gridCol>
              </a:tblGrid>
              <a:tr h="3341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8635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CLTI, surgical, endovascular, or hybrid revascularization techniques are recommended, when feasible, to minimize tissue loss, heal wounds, relieve pain, and preserve a functional limb.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145754">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CLTI, an evaluation for revascularization options by a multispecialty care team is recommended before amputation.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CLTI indicates chronic limb threatening ischemia.</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22</a:t>
            </a:fld>
            <a:endParaRPr lang="en-US" sz="900" dirty="0"/>
          </a:p>
        </p:txBody>
      </p:sp>
      <p:pic>
        <p:nvPicPr>
          <p:cNvPr id="10" name="Picture 9" descr="Surgeon and colleagues in operating room">
            <a:extLst>
              <a:ext uri="{FF2B5EF4-FFF2-40B4-BE49-F238E27FC236}">
                <a16:creationId xmlns:a16="http://schemas.microsoft.com/office/drawing/2014/main" id="{E8D6D470-3A8A-78D2-576A-21C7EB74E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5915" y="1393807"/>
            <a:ext cx="6203197" cy="407038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54815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Revascularization Strategy for CLTI</a:t>
            </a:r>
          </a:p>
        </p:txBody>
      </p:sp>
      <p:graphicFrame>
        <p:nvGraphicFramePr>
          <p:cNvPr id="7" name="Content Placeholder 5">
            <a:extLst>
              <a:ext uri="{FF2B5EF4-FFF2-40B4-BE49-F238E27FC236}">
                <a16:creationId xmlns:a16="http://schemas.microsoft.com/office/drawing/2014/main" id="{61A09594-AF11-DEEB-D2B0-8B2076F4796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921459506"/>
              </p:ext>
            </p:extLst>
          </p:nvPr>
        </p:nvGraphicFramePr>
        <p:xfrm>
          <a:off x="6155302" y="1485123"/>
          <a:ext cx="5433868" cy="3951708"/>
        </p:xfrm>
        <a:graphic>
          <a:graphicData uri="http://schemas.openxmlformats.org/drawingml/2006/table">
            <a:tbl>
              <a:tblPr firstRow="1" bandRow="1">
                <a:tableStyleId>{5C22544A-7EE6-4342-B048-85BDC9FD1C3A}</a:tableStyleId>
              </a:tblPr>
              <a:tblGrid>
                <a:gridCol w="703889">
                  <a:extLst>
                    <a:ext uri="{9D8B030D-6E8A-4147-A177-3AD203B41FA5}">
                      <a16:colId xmlns:a16="http://schemas.microsoft.com/office/drawing/2014/main" val="2649235253"/>
                    </a:ext>
                  </a:extLst>
                </a:gridCol>
                <a:gridCol w="4729979">
                  <a:extLst>
                    <a:ext uri="{9D8B030D-6E8A-4147-A177-3AD203B41FA5}">
                      <a16:colId xmlns:a16="http://schemas.microsoft.com/office/drawing/2014/main" val="3265590656"/>
                    </a:ext>
                  </a:extLst>
                </a:gridCol>
              </a:tblGrid>
              <a:tr h="3341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8514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undergoing surgical revascularization for CLTI, bypass to the popliteal or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infrapopliteal</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arteries should be constructed with autogenous vein if available.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55981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CLTI due to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infrainguinal</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disease, anatomy, available conduit, patient comorbidities, and patient preferences should be considered in selecting the optimal first revascularization strategy (surgical bypass or endovascular revascularization).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1475">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CLTI who are candidates for surgical bypass and endovascular revascularization, ultrasound mapping of the great saphenous vein is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2784799"/>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CLTI indicates chronic limb threatening ischemia.</a:t>
            </a:r>
          </a:p>
        </p:txBody>
      </p:sp>
      <p:pic>
        <p:nvPicPr>
          <p:cNvPr id="3" name="Picture 2">
            <a:extLst>
              <a:ext uri="{FF2B5EF4-FFF2-40B4-BE49-F238E27FC236}">
                <a16:creationId xmlns:a16="http://schemas.microsoft.com/office/drawing/2014/main" id="{96D1DD57-8FC7-C89D-A5EA-B1C45D70FDA7}"/>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138" r="6138"/>
          <a:stretch/>
        </p:blipFill>
        <p:spPr bwMode="auto">
          <a:xfrm>
            <a:off x="0" y="1257644"/>
            <a:ext cx="5760421" cy="438299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23</a:t>
            </a:fld>
            <a:endParaRPr lang="en-US" sz="900" dirty="0"/>
          </a:p>
        </p:txBody>
      </p:sp>
    </p:spTree>
    <p:extLst>
      <p:ext uri="{BB962C8B-B14F-4D97-AF65-F5344CB8AC3E}">
        <p14:creationId xmlns:p14="http://schemas.microsoft.com/office/powerpoint/2010/main" val="325471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Revascularization Strategy for CLTI-continued</a:t>
            </a:r>
          </a:p>
        </p:txBody>
      </p:sp>
      <p:graphicFrame>
        <p:nvGraphicFramePr>
          <p:cNvPr id="7" name="Content Placeholder 5">
            <a:extLst>
              <a:ext uri="{FF2B5EF4-FFF2-40B4-BE49-F238E27FC236}">
                <a16:creationId xmlns:a16="http://schemas.microsoft.com/office/drawing/2014/main" id="{61A09594-AF11-DEEB-D2B0-8B2076F4796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478566838"/>
              </p:ext>
            </p:extLst>
          </p:nvPr>
        </p:nvGraphicFramePr>
        <p:xfrm>
          <a:off x="862157" y="1485123"/>
          <a:ext cx="4965766" cy="4124805"/>
        </p:xfrm>
        <a:graphic>
          <a:graphicData uri="http://schemas.openxmlformats.org/drawingml/2006/table">
            <a:tbl>
              <a:tblPr firstRow="1" bandRow="1">
                <a:tableStyleId>{5C22544A-7EE6-4342-B048-85BDC9FD1C3A}</a:tableStyleId>
              </a:tblPr>
              <a:tblGrid>
                <a:gridCol w="703889">
                  <a:extLst>
                    <a:ext uri="{9D8B030D-6E8A-4147-A177-3AD203B41FA5}">
                      <a16:colId xmlns:a16="http://schemas.microsoft.com/office/drawing/2014/main" val="2649235253"/>
                    </a:ext>
                  </a:extLst>
                </a:gridCol>
                <a:gridCol w="4261877">
                  <a:extLst>
                    <a:ext uri="{9D8B030D-6E8A-4147-A177-3AD203B41FA5}">
                      <a16:colId xmlns:a16="http://schemas.microsoft.com/office/drawing/2014/main" val="3265590656"/>
                    </a:ext>
                  </a:extLst>
                </a:gridCol>
              </a:tblGrid>
              <a:tr h="3341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14630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CLTI for whom a surgical approach is selected and a suitable autogenous vein is not available, alternative conduits such as prosthetic or cadaveric grafts can be effective for bypass to the popliteal and tibial arteries.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55981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CLTI and nonhealing wounds or gangrene, revascularization in a manner that achieves in-line blood flow or maximizes perfusion to the wound bed can be beneficial.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1475">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CLTI with ischemic rest pain attributable to multilevel arterial disease, a revascularization strategy addressing inflow disease first is reasonable.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2784799"/>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CLTI indicates chronic limb threatening ischemia.</a:t>
            </a:r>
          </a:p>
        </p:txBody>
      </p:sp>
      <p:pic>
        <p:nvPicPr>
          <p:cNvPr id="3" name="Picture 2">
            <a:extLst>
              <a:ext uri="{FF2B5EF4-FFF2-40B4-BE49-F238E27FC236}">
                <a16:creationId xmlns:a16="http://schemas.microsoft.com/office/drawing/2014/main" id="{1AA67CD2-BA13-F289-01D8-FD1017885EE5}"/>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0" t="5487" r="11231" b="5485"/>
          <a:stretch/>
        </p:blipFill>
        <p:spPr bwMode="auto">
          <a:xfrm>
            <a:off x="6510969" y="1487278"/>
            <a:ext cx="5681031" cy="393302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24</a:t>
            </a:fld>
            <a:endParaRPr lang="en-US" sz="900" dirty="0"/>
          </a:p>
        </p:txBody>
      </p:sp>
    </p:spTree>
    <p:extLst>
      <p:ext uri="{BB962C8B-B14F-4D97-AF65-F5344CB8AC3E}">
        <p14:creationId xmlns:p14="http://schemas.microsoft.com/office/powerpoint/2010/main" val="248492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Minimizing Tissue Loss for CLTI: </a:t>
            </a:r>
            <a:br>
              <a:rPr lang="en-US" dirty="0"/>
            </a:br>
            <a:r>
              <a:rPr lang="en-US" dirty="0"/>
              <a:t>Pressure offloading is key</a:t>
            </a:r>
          </a:p>
        </p:txBody>
      </p:sp>
      <p:sp>
        <p:nvSpPr>
          <p:cNvPr id="4" name="Slide Number Placeholder 3">
            <a:extLst>
              <a:ext uri="{FF2B5EF4-FFF2-40B4-BE49-F238E27FC236}">
                <a16:creationId xmlns:a16="http://schemas.microsoft.com/office/drawing/2014/main" id="{4D89BD4C-E000-ED04-3752-3348056D84A0}"/>
              </a:ext>
            </a:extLst>
          </p:cNvPr>
          <p:cNvSpPr>
            <a:spLocks noGrp="1"/>
          </p:cNvSpPr>
          <p:nvPr>
            <p:ph type="sldNum" sz="quarter" idx="12"/>
          </p:nvPr>
        </p:nvSpPr>
        <p:spPr/>
        <p:txBody>
          <a:bodyPr/>
          <a:lstStyle/>
          <a:p>
            <a:fld id="{FDAF4333-7328-E84F-9F6D-15A5075E3AB3}" type="slidenum">
              <a:rPr lang="en-US" smtClean="0"/>
              <a:pPr/>
              <a:t>25</a:t>
            </a:fld>
            <a:endParaRPr lang="en-US" sz="900" dirty="0"/>
          </a:p>
        </p:txBody>
      </p:sp>
      <p:graphicFrame>
        <p:nvGraphicFramePr>
          <p:cNvPr id="7" name="Content Placeholder 5">
            <a:extLst>
              <a:ext uri="{FF2B5EF4-FFF2-40B4-BE49-F238E27FC236}">
                <a16:creationId xmlns:a16="http://schemas.microsoft.com/office/drawing/2014/main" id="{61A09594-AF11-DEEB-D2B0-8B2076F4796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59594872"/>
              </p:ext>
            </p:extLst>
          </p:nvPr>
        </p:nvGraphicFramePr>
        <p:xfrm>
          <a:off x="862157" y="1591803"/>
          <a:ext cx="5053901" cy="3951708"/>
        </p:xfrm>
        <a:graphic>
          <a:graphicData uri="http://schemas.openxmlformats.org/drawingml/2006/table">
            <a:tbl>
              <a:tblPr firstRow="1" bandRow="1">
                <a:tableStyleId>{5C22544A-7EE6-4342-B048-85BDC9FD1C3A}</a:tableStyleId>
              </a:tblPr>
              <a:tblGrid>
                <a:gridCol w="703889">
                  <a:extLst>
                    <a:ext uri="{9D8B030D-6E8A-4147-A177-3AD203B41FA5}">
                      <a16:colId xmlns:a16="http://schemas.microsoft.com/office/drawing/2014/main" val="2649235253"/>
                    </a:ext>
                  </a:extLst>
                </a:gridCol>
                <a:gridCol w="4350012">
                  <a:extLst>
                    <a:ext uri="{9D8B030D-6E8A-4147-A177-3AD203B41FA5}">
                      <a16:colId xmlns:a16="http://schemas.microsoft.com/office/drawing/2014/main" val="3265590656"/>
                    </a:ext>
                  </a:extLst>
                </a:gridCol>
              </a:tblGrid>
              <a:tr h="22860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8514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Patients with CLTI and diabetic foot ulcers should receive pressure offloading, when possible, to promote tissue growth and wound healing.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55981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Patients with PAD and prior diabetic foot ulcers should be referred for customized footwear that accommodates, protects, and fits the shape of their feet.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1475">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Patients with CLTI and foot ulcers who do not have diabetes may be considered for pressure offloading to promote tissue growth and wound healing.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2784799"/>
                  </a:ext>
                </a:extLst>
              </a:tr>
            </a:tbl>
          </a:graphicData>
        </a:graphic>
      </p:graphicFrame>
      <p:pic>
        <p:nvPicPr>
          <p:cNvPr id="3" name="Picture 2">
            <a:extLst>
              <a:ext uri="{FF2B5EF4-FFF2-40B4-BE49-F238E27FC236}">
                <a16:creationId xmlns:a16="http://schemas.microsoft.com/office/drawing/2014/main" id="{DA039B3E-620F-FF50-F4F6-E52351543166}"/>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85" t="6748" r="6185"/>
          <a:stretch/>
        </p:blipFill>
        <p:spPr bwMode="auto">
          <a:xfrm>
            <a:off x="6431579" y="1553378"/>
            <a:ext cx="5760421" cy="408725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53976A-7159-449D-2D51-C7CD24569517}"/>
              </a:ext>
            </a:extLst>
          </p:cNvPr>
          <p:cNvSpPr txBox="1"/>
          <p:nvPr/>
        </p:nvSpPr>
        <p:spPr>
          <a:xfrm>
            <a:off x="3080580" y="6110078"/>
            <a:ext cx="6157518" cy="253916"/>
          </a:xfrm>
          <a:prstGeom prst="rect">
            <a:avLst/>
          </a:prstGeom>
          <a:noFill/>
        </p:spPr>
        <p:txBody>
          <a:bodyPr wrap="square">
            <a:spAutoFit/>
          </a:bodyPr>
          <a:lstStyle/>
          <a:p>
            <a:pPr marL="0" indent="0" algn="ctr"/>
            <a:r>
              <a:rPr lang="en-US" sz="1050" b="1" dirty="0">
                <a:latin typeface="Lub Dub Condensed" panose="020B0506030403020204" pitchFamily="34" charset="0"/>
              </a:rPr>
              <a:t>Abbreviations:</a:t>
            </a:r>
            <a:r>
              <a:rPr lang="en-US" sz="1050" dirty="0">
                <a:latin typeface="Lub Dub Condensed" panose="020B0506030403020204" pitchFamily="34" charset="0"/>
              </a:rPr>
              <a:t> CLTI indicates chronic limb threatening ischemia; and PAD, peripheral artery disease.</a:t>
            </a:r>
          </a:p>
        </p:txBody>
      </p:sp>
    </p:spTree>
    <p:extLst>
      <p:ext uri="{BB962C8B-B14F-4D97-AF65-F5344CB8AC3E}">
        <p14:creationId xmlns:p14="http://schemas.microsoft.com/office/powerpoint/2010/main" val="2485317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a:xfrm>
            <a:off x="771087" y="108286"/>
            <a:ext cx="9790651" cy="796925"/>
          </a:xfrm>
        </p:spPr>
        <p:txBody>
          <a:bodyPr/>
          <a:lstStyle/>
          <a:p>
            <a:r>
              <a:rPr lang="en-US" dirty="0"/>
              <a:t> </a:t>
            </a:r>
            <a:br>
              <a:rPr lang="en-US" dirty="0"/>
            </a:br>
            <a:r>
              <a:rPr lang="en-US" dirty="0"/>
              <a:t>Wound Care and Infection for Patients with CLTI</a:t>
            </a:r>
          </a:p>
        </p:txBody>
      </p:sp>
      <p:graphicFrame>
        <p:nvGraphicFramePr>
          <p:cNvPr id="7" name="Content Placeholder 5">
            <a:extLst>
              <a:ext uri="{FF2B5EF4-FFF2-40B4-BE49-F238E27FC236}">
                <a16:creationId xmlns:a16="http://schemas.microsoft.com/office/drawing/2014/main" id="{61A09594-AF11-DEEB-D2B0-8B2076F4796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2283047102"/>
              </p:ext>
            </p:extLst>
          </p:nvPr>
        </p:nvGraphicFramePr>
        <p:xfrm>
          <a:off x="6287506" y="1680098"/>
          <a:ext cx="4542076" cy="3596377"/>
        </p:xfrm>
        <a:graphic>
          <a:graphicData uri="http://schemas.openxmlformats.org/drawingml/2006/table">
            <a:tbl>
              <a:tblPr firstRow="1" bandRow="1">
                <a:tableStyleId>{5C22544A-7EE6-4342-B048-85BDC9FD1C3A}</a:tableStyleId>
              </a:tblPr>
              <a:tblGrid>
                <a:gridCol w="703889">
                  <a:extLst>
                    <a:ext uri="{9D8B030D-6E8A-4147-A177-3AD203B41FA5}">
                      <a16:colId xmlns:a16="http://schemas.microsoft.com/office/drawing/2014/main" val="2649235253"/>
                    </a:ext>
                  </a:extLst>
                </a:gridCol>
                <a:gridCol w="3838187">
                  <a:extLst>
                    <a:ext uri="{9D8B030D-6E8A-4147-A177-3AD203B41FA5}">
                      <a16:colId xmlns:a16="http://schemas.microsoft.com/office/drawing/2014/main" val="3265590656"/>
                    </a:ext>
                  </a:extLst>
                </a:gridCol>
              </a:tblGrid>
              <a:tr h="3341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8514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Prompt management of foot infection with antibiotics, debridement, and other surgical management is recommended.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204479">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With nonhealing wounds, wound care should be provided to optimize the wound healing environment after revascularization with the goal of complete wound healing.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1475">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nonhealing diabetic foot ulcers, hyperbaric oxygen therapy may be considered to assist in wound healing after revascularization.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2784799"/>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CLTI indicates chronic limb threatening ischemia.</a:t>
            </a:r>
          </a:p>
        </p:txBody>
      </p:sp>
      <p:pic>
        <p:nvPicPr>
          <p:cNvPr id="3" name="Picture 2">
            <a:extLst>
              <a:ext uri="{FF2B5EF4-FFF2-40B4-BE49-F238E27FC236}">
                <a16:creationId xmlns:a16="http://schemas.microsoft.com/office/drawing/2014/main" id="{92F02045-9663-9DC4-F74F-7BF8478D801B}"/>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15" b="13133"/>
          <a:stretch/>
        </p:blipFill>
        <p:spPr bwMode="auto">
          <a:xfrm>
            <a:off x="0" y="1597446"/>
            <a:ext cx="5760421" cy="3800819"/>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26</a:t>
            </a:fld>
            <a:endParaRPr lang="en-US" sz="900" dirty="0"/>
          </a:p>
        </p:txBody>
      </p:sp>
    </p:spTree>
    <p:extLst>
      <p:ext uri="{BB962C8B-B14F-4D97-AF65-F5344CB8AC3E}">
        <p14:creationId xmlns:p14="http://schemas.microsoft.com/office/powerpoint/2010/main" val="636639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a:xfrm>
            <a:off x="838200" y="365125"/>
            <a:ext cx="9105900" cy="796925"/>
          </a:xfrm>
        </p:spPr>
        <p:txBody>
          <a:bodyPr/>
          <a:lstStyle/>
          <a:p>
            <a:r>
              <a:rPr lang="en-US" dirty="0"/>
              <a:t>“No Option” Patients </a:t>
            </a:r>
            <a:endParaRPr lang="en-US" sz="2400" dirty="0"/>
          </a:p>
        </p:txBody>
      </p:sp>
      <p:graphicFrame>
        <p:nvGraphicFramePr>
          <p:cNvPr id="7" name="Content Placeholder 5">
            <a:extLst>
              <a:ext uri="{FF2B5EF4-FFF2-40B4-BE49-F238E27FC236}">
                <a16:creationId xmlns:a16="http://schemas.microsoft.com/office/drawing/2014/main" id="{61A09594-AF11-DEEB-D2B0-8B2076F4796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486487351"/>
              </p:ext>
            </p:extLst>
          </p:nvPr>
        </p:nvGraphicFramePr>
        <p:xfrm>
          <a:off x="900257" y="1685148"/>
          <a:ext cx="5433868" cy="3596377"/>
        </p:xfrm>
        <a:graphic>
          <a:graphicData uri="http://schemas.openxmlformats.org/drawingml/2006/table">
            <a:tbl>
              <a:tblPr firstRow="1" bandRow="1">
                <a:tableStyleId>{5C22544A-7EE6-4342-B048-85BDC9FD1C3A}</a:tableStyleId>
              </a:tblPr>
              <a:tblGrid>
                <a:gridCol w="703889">
                  <a:extLst>
                    <a:ext uri="{9D8B030D-6E8A-4147-A177-3AD203B41FA5}">
                      <a16:colId xmlns:a16="http://schemas.microsoft.com/office/drawing/2014/main" val="2649235253"/>
                    </a:ext>
                  </a:extLst>
                </a:gridCol>
                <a:gridCol w="4729979">
                  <a:extLst>
                    <a:ext uri="{9D8B030D-6E8A-4147-A177-3AD203B41FA5}">
                      <a16:colId xmlns:a16="http://schemas.microsoft.com/office/drawing/2014/main" val="3265590656"/>
                    </a:ext>
                  </a:extLst>
                </a:gridCol>
              </a:tblGrid>
              <a:tr h="3341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98514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effectLst/>
                          <a:latin typeface="Lub Dub Condensed" panose="020B0506030403020204" pitchFamily="34" charset="0"/>
                          <a:ea typeface="+mn-ea"/>
                          <a:cs typeface="Arial" panose="020B0604020202020204" pitchFamily="34" charset="0"/>
                        </a:rPr>
                        <a:t>U</a:t>
                      </a:r>
                      <a:r>
                        <a:rPr lang="en-US" sz="1400" dirty="0">
                          <a:effectLst/>
                          <a:latin typeface="Arial" panose="020B0604020202020204" pitchFamily="34" charset="0"/>
                          <a:ea typeface="Calibri" panose="020F0502020204030204" pitchFamily="34" charset="0"/>
                          <a:cs typeface="Arial" panose="020B0604020202020204" pitchFamily="34" charset="0"/>
                        </a:rPr>
                        <a:t>sefulness of </a:t>
                      </a:r>
                      <a:r>
                        <a:rPr lang="en-US" sz="1400" dirty="0" err="1">
                          <a:effectLst/>
                          <a:latin typeface="Arial" panose="020B0604020202020204" pitchFamily="34" charset="0"/>
                          <a:ea typeface="Calibri" panose="020F0502020204030204" pitchFamily="34" charset="0"/>
                          <a:cs typeface="Arial" panose="020B0604020202020204" pitchFamily="34" charset="0"/>
                        </a:rPr>
                        <a:t>prostanoids</a:t>
                      </a:r>
                      <a:r>
                        <a:rPr lang="en-US" sz="1400" dirty="0">
                          <a:effectLst/>
                          <a:latin typeface="Arial" panose="020B0604020202020204" pitchFamily="34" charset="0"/>
                          <a:ea typeface="Calibri" panose="020F0502020204030204" pitchFamily="34" charset="0"/>
                          <a:cs typeface="Arial" panose="020B0604020202020204" pitchFamily="34" charset="0"/>
                        </a:rPr>
                        <a:t> is uncertain.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204479">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Arterial intermittent pneumatic compression devices may be considered to augment wound healing or ameliorate ischemic rest pain.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1071475">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Venous arterialization may be considered for limb preservation if a lack of outflow to the foot is observed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42784799"/>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CLTI indicates chronic limb threatening ischemia.</a:t>
            </a:r>
          </a:p>
        </p:txBody>
      </p:sp>
      <p:pic>
        <p:nvPicPr>
          <p:cNvPr id="3" name="Picture 2">
            <a:extLst>
              <a:ext uri="{FF2B5EF4-FFF2-40B4-BE49-F238E27FC236}">
                <a16:creationId xmlns:a16="http://schemas.microsoft.com/office/drawing/2014/main" id="{BA665BE3-D385-6B3E-85E4-32A0DD491181}"/>
              </a:ext>
              <a:ext uri="{C183D7F6-B498-43B3-948B-1728B52AA6E4}">
                <adec:decorative xmlns:adec="http://schemas.microsoft.com/office/drawing/2017/decorative" val="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52" t="35519" r="3463" b="13752"/>
          <a:stretch/>
        </p:blipFill>
        <p:spPr bwMode="auto">
          <a:xfrm>
            <a:off x="7271133" y="1630496"/>
            <a:ext cx="4920867" cy="36576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27</a:t>
            </a:fld>
            <a:endParaRPr lang="en-US" sz="900" dirty="0"/>
          </a:p>
        </p:txBody>
      </p:sp>
      <p:sp>
        <p:nvSpPr>
          <p:cNvPr id="6" name="TextBox 5">
            <a:extLst>
              <a:ext uri="{FF2B5EF4-FFF2-40B4-BE49-F238E27FC236}">
                <a16:creationId xmlns:a16="http://schemas.microsoft.com/office/drawing/2014/main" id="{A1D54970-B19D-CF7C-0B77-9352B921C286}"/>
              </a:ext>
            </a:extLst>
          </p:cNvPr>
          <p:cNvSpPr txBox="1"/>
          <p:nvPr/>
        </p:nvSpPr>
        <p:spPr>
          <a:xfrm>
            <a:off x="838200" y="1225083"/>
            <a:ext cx="6259534" cy="369332"/>
          </a:xfrm>
          <a:prstGeom prst="rect">
            <a:avLst/>
          </a:prstGeom>
          <a:noFill/>
        </p:spPr>
        <p:txBody>
          <a:bodyPr wrap="none" rtlCol="0">
            <a:spAutoFit/>
          </a:bodyPr>
          <a:lstStyle/>
          <a:p>
            <a:r>
              <a:rPr lang="en-US" dirty="0"/>
              <a:t>In patients</a:t>
            </a:r>
            <a:r>
              <a:rPr lang="en-US" sz="1800" dirty="0"/>
              <a:t> with CLTI for whom revascularization is not an option:</a:t>
            </a:r>
            <a:endParaRPr lang="en-US" dirty="0"/>
          </a:p>
        </p:txBody>
      </p:sp>
    </p:spTree>
    <p:extLst>
      <p:ext uri="{BB962C8B-B14F-4D97-AF65-F5344CB8AC3E}">
        <p14:creationId xmlns:p14="http://schemas.microsoft.com/office/powerpoint/2010/main" val="1579030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E1AA8-492F-EC07-3B98-3E36EC831F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91B96-D759-3F2B-E048-B2BAA11661CC}"/>
              </a:ext>
            </a:extLst>
          </p:cNvPr>
          <p:cNvSpPr>
            <a:spLocks noGrp="1"/>
          </p:cNvSpPr>
          <p:nvPr>
            <p:ph type="title"/>
          </p:nvPr>
        </p:nvSpPr>
        <p:spPr/>
        <p:txBody>
          <a:bodyPr/>
          <a:lstStyle/>
          <a:p>
            <a:r>
              <a:rPr lang="en-US" dirty="0"/>
              <a:t>Amputation in Patients with CLTI</a:t>
            </a:r>
          </a:p>
        </p:txBody>
      </p:sp>
      <p:graphicFrame>
        <p:nvGraphicFramePr>
          <p:cNvPr id="9" name="Content Placeholder 5">
            <a:extLst>
              <a:ext uri="{FF2B5EF4-FFF2-40B4-BE49-F238E27FC236}">
                <a16:creationId xmlns:a16="http://schemas.microsoft.com/office/drawing/2014/main" id="{6A35C911-2CB6-60D4-6A30-75EF5A7E9FE4}"/>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436293686"/>
              </p:ext>
            </p:extLst>
          </p:nvPr>
        </p:nvGraphicFramePr>
        <p:xfrm>
          <a:off x="545319" y="1472379"/>
          <a:ext cx="6535508" cy="4209745"/>
        </p:xfrm>
        <a:graphic>
          <a:graphicData uri="http://schemas.openxmlformats.org/drawingml/2006/table">
            <a:tbl>
              <a:tblPr firstRow="1" bandRow="1">
                <a:tableStyleId>{5C22544A-7EE6-4342-B048-85BDC9FD1C3A}</a:tableStyleId>
              </a:tblPr>
              <a:tblGrid>
                <a:gridCol w="1132048">
                  <a:extLst>
                    <a:ext uri="{9D8B030D-6E8A-4147-A177-3AD203B41FA5}">
                      <a16:colId xmlns:a16="http://schemas.microsoft.com/office/drawing/2014/main" val="2649235253"/>
                    </a:ext>
                  </a:extLst>
                </a:gridCol>
                <a:gridCol w="5403460">
                  <a:extLst>
                    <a:ext uri="{9D8B030D-6E8A-4147-A177-3AD203B41FA5}">
                      <a16:colId xmlns:a16="http://schemas.microsoft.com/office/drawing/2014/main" val="3265590656"/>
                    </a:ext>
                  </a:extLst>
                </a:gridCol>
              </a:tblGrid>
              <a:tr h="40458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68265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For those who require amputation, evaluation should be performed by a multispecialty care team to assess for the most distal level of amputation that facilitates healing and provides maximal functional ability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703597">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Primary amputation is indicated when life over limb is the prevailing consideration and clinical factors suggest the threatened limb to be the cause of the patient’s instability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7298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A patient-centered approach using objective classification of the threatened limb, patient risk, and anatomic pattern of disease is combined with patient and family goals is recommended to identify those patients in whom primary amputation or palliative management is appropriate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15022610"/>
                  </a:ext>
                </a:extLst>
              </a:tr>
              <a:tr h="77298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When undergoing a minor amputation, a customized program of follow-up care that can include local wound care, pressure offloading, serial evaluation of foot biomechanics and use of therapeutic footwear is recommended to prevent wound recurrence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867072087"/>
                  </a:ext>
                </a:extLst>
              </a:tr>
              <a:tr h="77298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1143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200" b="0" i="0" u="none" strike="noStrike" kern="1200" baseline="0" dirty="0">
                          <a:solidFill>
                            <a:schemeClr val="dk1"/>
                          </a:solidFill>
                          <a:latin typeface="Lub Dub Condensed" panose="020B0506030403020204" pitchFamily="34" charset="0"/>
                          <a:ea typeface="+mn-ea"/>
                          <a:cs typeface="Arial" panose="020B0604020202020204" pitchFamily="34" charset="0"/>
                        </a:rPr>
                        <a:t>Retrospective assessment of institutional outcomes with objective limb threat classification tools can be useful for quality improvement</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3249737"/>
                  </a:ext>
                </a:extLst>
              </a:tr>
            </a:tbl>
          </a:graphicData>
        </a:graphic>
      </p:graphicFrame>
      <p:sp>
        <p:nvSpPr>
          <p:cNvPr id="5" name="Text Placeholder 4">
            <a:extLst>
              <a:ext uri="{FF2B5EF4-FFF2-40B4-BE49-F238E27FC236}">
                <a16:creationId xmlns:a16="http://schemas.microsoft.com/office/drawing/2014/main" id="{3524506F-AF8B-4B56-052A-B6EDB8F45723}"/>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en-US" sz="1050" dirty="0"/>
              <a:t>CLTI indicates chronic limb threatening ischemia.</a:t>
            </a:r>
          </a:p>
          <a:p>
            <a:pPr marL="0" indent="0" algn="ctr"/>
            <a:endParaRPr lang="en-US" sz="1050" dirty="0"/>
          </a:p>
        </p:txBody>
      </p:sp>
      <p:sp>
        <p:nvSpPr>
          <p:cNvPr id="4" name="Slide Number Placeholder 3">
            <a:extLst>
              <a:ext uri="{FF2B5EF4-FFF2-40B4-BE49-F238E27FC236}">
                <a16:creationId xmlns:a16="http://schemas.microsoft.com/office/drawing/2014/main" id="{62995431-0576-8276-AD8F-3D653F99E99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28</a:t>
            </a:fld>
            <a:endParaRPr lang="en-US" sz="900" dirty="0"/>
          </a:p>
        </p:txBody>
      </p:sp>
      <p:pic>
        <p:nvPicPr>
          <p:cNvPr id="8" name="Picture 7" descr="Man wearing a mask">
            <a:extLst>
              <a:ext uri="{FF2B5EF4-FFF2-40B4-BE49-F238E27FC236}">
                <a16:creationId xmlns:a16="http://schemas.microsoft.com/office/drawing/2014/main" id="{C8DFA530-CCC9-6616-24E1-01F1058D6C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4058" y="1593032"/>
            <a:ext cx="4212722" cy="2808481"/>
          </a:xfrm>
          <a:prstGeom prst="rect">
            <a:avLst/>
          </a:prstGeom>
          <a:effectLst>
            <a:innerShdw blurRad="63500" dist="50800" dir="8100000">
              <a:prstClr val="black">
                <a:alpha val="50000"/>
              </a:prstClr>
            </a:innerShdw>
          </a:effectLst>
        </p:spPr>
      </p:pic>
    </p:spTree>
    <p:extLst>
      <p:ext uri="{BB962C8B-B14F-4D97-AF65-F5344CB8AC3E}">
        <p14:creationId xmlns:p14="http://schemas.microsoft.com/office/powerpoint/2010/main" val="2938431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ALI Diagnosis and Management</a:t>
            </a:r>
          </a:p>
        </p:txBody>
      </p:sp>
      <p:sp>
        <p:nvSpPr>
          <p:cNvPr id="54" name="Rectangle 53" descr="Algorithm for recommendations for acute limb ischemia (ALI) diagnosis and management for those with suspected ALI and all patients with ALI.">
            <a:extLst>
              <a:ext uri="{FF2B5EF4-FFF2-40B4-BE49-F238E27FC236}">
                <a16:creationId xmlns:a16="http://schemas.microsoft.com/office/drawing/2014/main" id="{C456E513-BB29-1898-8E00-2B245140644B}"/>
              </a:ext>
            </a:extLst>
          </p:cNvPr>
          <p:cNvSpPr/>
          <p:nvPr/>
        </p:nvSpPr>
        <p:spPr>
          <a:xfrm>
            <a:off x="205483" y="1178804"/>
            <a:ext cx="11589250" cy="482130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a:t>
            </a:r>
            <a:r>
              <a:rPr lang="en-US" sz="1050" dirty="0"/>
              <a:t> </a:t>
            </a:r>
            <a:r>
              <a:rPr lang="pt-BR" sz="1050" dirty="0"/>
              <a:t>ALI indicates acute limb ischemia; CV, cardiovascular; and EKG, electrocardiogram. </a:t>
            </a:r>
            <a:endParaRPr lang="en-US" sz="1050" dirty="0"/>
          </a:p>
        </p:txBody>
      </p:sp>
      <p:sp>
        <p:nvSpPr>
          <p:cNvPr id="18" name="TextBox 17">
            <a:extLst>
              <a:ext uri="{FF2B5EF4-FFF2-40B4-BE49-F238E27FC236}">
                <a16:creationId xmlns:a16="http://schemas.microsoft.com/office/drawing/2014/main" id="{B3A25DB3-7B27-78F9-A71F-245FCE3442FD}"/>
              </a:ext>
              <a:ext uri="{C183D7F6-B498-43B3-948B-1728B52AA6E4}">
                <adec:decorative xmlns:adec="http://schemas.microsoft.com/office/drawing/2017/decorative" val="1"/>
              </a:ext>
            </a:extLst>
          </p:cNvPr>
          <p:cNvSpPr txBox="1"/>
          <p:nvPr/>
        </p:nvSpPr>
        <p:spPr>
          <a:xfrm>
            <a:off x="1995196" y="2005816"/>
            <a:ext cx="3113070" cy="447476"/>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rPr>
              <a:t>Suspected ALI</a:t>
            </a:r>
          </a:p>
        </p:txBody>
      </p:sp>
      <p:sp>
        <p:nvSpPr>
          <p:cNvPr id="39" name="TextBox 38">
            <a:extLst>
              <a:ext uri="{FF2B5EF4-FFF2-40B4-BE49-F238E27FC236}">
                <a16:creationId xmlns:a16="http://schemas.microsoft.com/office/drawing/2014/main" id="{0B8F4318-C25F-945A-FBA3-5273BC629BD2}"/>
              </a:ext>
              <a:ext uri="{C183D7F6-B498-43B3-948B-1728B52AA6E4}">
                <adec:decorative xmlns:adec="http://schemas.microsoft.com/office/drawing/2017/decorative" val="1"/>
              </a:ext>
            </a:extLst>
          </p:cNvPr>
          <p:cNvSpPr txBox="1"/>
          <p:nvPr/>
        </p:nvSpPr>
        <p:spPr>
          <a:xfrm>
            <a:off x="1995196" y="2660797"/>
            <a:ext cx="3113070" cy="506523"/>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Acutely cold, painful, pulseless leg (symptoms &lt;14 days)</a:t>
            </a:r>
          </a:p>
        </p:txBody>
      </p:sp>
      <p:cxnSp>
        <p:nvCxnSpPr>
          <p:cNvPr id="40" name="Straight Arrow Connector 39">
            <a:extLst>
              <a:ext uri="{FF2B5EF4-FFF2-40B4-BE49-F238E27FC236}">
                <a16:creationId xmlns:a16="http://schemas.microsoft.com/office/drawing/2014/main" id="{95CBDA83-B353-0E47-D3EE-470BA1204EB2}"/>
              </a:ext>
              <a:ext uri="{C183D7F6-B498-43B3-948B-1728B52AA6E4}">
                <adec:decorative xmlns:adec="http://schemas.microsoft.com/office/drawing/2017/decorative" val="1"/>
              </a:ext>
            </a:extLst>
          </p:cNvPr>
          <p:cNvCxnSpPr>
            <a:cxnSpLocks/>
            <a:stCxn id="39" idx="2"/>
            <a:endCxn id="42" idx="0"/>
          </p:cNvCxnSpPr>
          <p:nvPr/>
        </p:nvCxnSpPr>
        <p:spPr>
          <a:xfrm flipH="1">
            <a:off x="3547608" y="3167320"/>
            <a:ext cx="4123" cy="31170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1116CC0E-9A09-7EB4-268D-89695981DDCE}"/>
              </a:ext>
              <a:ext uri="{C183D7F6-B498-43B3-948B-1728B52AA6E4}">
                <adec:decorative xmlns:adec="http://schemas.microsoft.com/office/drawing/2017/decorative" val="1"/>
              </a:ext>
            </a:extLst>
          </p:cNvPr>
          <p:cNvSpPr txBox="1"/>
          <p:nvPr/>
        </p:nvSpPr>
        <p:spPr>
          <a:xfrm>
            <a:off x="1994680" y="3479021"/>
            <a:ext cx="3105856" cy="430138"/>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solidFill>
                  <a:schemeClr val="tx1"/>
                </a:solidFill>
              </a:rPr>
              <a:t>Suspected ALI</a:t>
            </a:r>
          </a:p>
        </p:txBody>
      </p:sp>
      <p:sp>
        <p:nvSpPr>
          <p:cNvPr id="45" name="Round Same Side Corner Rectangle 60">
            <a:extLst>
              <a:ext uri="{FF2B5EF4-FFF2-40B4-BE49-F238E27FC236}">
                <a16:creationId xmlns:a16="http://schemas.microsoft.com/office/drawing/2014/main" id="{B74D0AF0-6658-6F49-B98B-3FDD0F825C1C}"/>
              </a:ext>
              <a:ext uri="{C183D7F6-B498-43B3-948B-1728B52AA6E4}">
                <adec:decorative xmlns:adec="http://schemas.microsoft.com/office/drawing/2017/decorative" val="1"/>
              </a:ext>
            </a:extLst>
          </p:cNvPr>
          <p:cNvSpPr/>
          <p:nvPr/>
        </p:nvSpPr>
        <p:spPr>
          <a:xfrm>
            <a:off x="2004011" y="4211325"/>
            <a:ext cx="3091389" cy="779430"/>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Emergency clinical evaluation including: symptoms, motor and sensory assessment, arterial and venous Doppler signals (1)</a:t>
            </a:r>
            <a:endParaRPr kumimoji="0" lang="en-US" sz="1200" b="1" i="0" u="none" strike="noStrike" kern="1200" cap="none" spc="0" normalizeH="0" baseline="0" noProof="0" dirty="0">
              <a:ln>
                <a:noFill/>
              </a:ln>
              <a:solidFill>
                <a:schemeClr val="tx1"/>
              </a:solidFill>
              <a:effectLst/>
              <a:uLnTx/>
              <a:uFillTx/>
              <a:latin typeface="Lub Dub Condensed" panose="020B0506030403020204"/>
            </a:endParaRPr>
          </a:p>
        </p:txBody>
      </p:sp>
      <p:cxnSp>
        <p:nvCxnSpPr>
          <p:cNvPr id="46" name="Straight Arrow Connector 45">
            <a:extLst>
              <a:ext uri="{FF2B5EF4-FFF2-40B4-BE49-F238E27FC236}">
                <a16:creationId xmlns:a16="http://schemas.microsoft.com/office/drawing/2014/main" id="{945C2DCE-6F16-1006-1CD3-C4451F9644CC}"/>
              </a:ext>
              <a:ext uri="{C183D7F6-B498-43B3-948B-1728B52AA6E4}">
                <adec:decorative xmlns:adec="http://schemas.microsoft.com/office/drawing/2017/decorative" val="1"/>
              </a:ext>
            </a:extLst>
          </p:cNvPr>
          <p:cNvCxnSpPr>
            <a:cxnSpLocks/>
            <a:stCxn id="42" idx="2"/>
          </p:cNvCxnSpPr>
          <p:nvPr/>
        </p:nvCxnSpPr>
        <p:spPr>
          <a:xfrm flipH="1">
            <a:off x="3547607" y="3909159"/>
            <a:ext cx="1" cy="30216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51B02DC-FD19-8189-D542-E572D5D7ED43}"/>
              </a:ext>
              <a:ext uri="{C183D7F6-B498-43B3-948B-1728B52AA6E4}">
                <adec:decorative xmlns:adec="http://schemas.microsoft.com/office/drawing/2017/decorative" val="1"/>
              </a:ext>
            </a:extLst>
          </p:cNvPr>
          <p:cNvSpPr txBox="1"/>
          <p:nvPr/>
        </p:nvSpPr>
        <p:spPr>
          <a:xfrm>
            <a:off x="6547433" y="2005816"/>
            <a:ext cx="3568533" cy="447476"/>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rPr>
              <a:t>All Patients With ALI</a:t>
            </a:r>
          </a:p>
        </p:txBody>
      </p:sp>
      <p:sp>
        <p:nvSpPr>
          <p:cNvPr id="50" name="TextBox 49">
            <a:extLst>
              <a:ext uri="{FF2B5EF4-FFF2-40B4-BE49-F238E27FC236}">
                <a16:creationId xmlns:a16="http://schemas.microsoft.com/office/drawing/2014/main" id="{6493D63B-25BD-B8DA-F98B-4E9BE34F36EB}"/>
              </a:ext>
              <a:ext uri="{C183D7F6-B498-43B3-948B-1728B52AA6E4}">
                <adec:decorative xmlns:adec="http://schemas.microsoft.com/office/drawing/2017/decorative" val="1"/>
              </a:ext>
            </a:extLst>
          </p:cNvPr>
          <p:cNvSpPr txBox="1"/>
          <p:nvPr/>
        </p:nvSpPr>
        <p:spPr>
          <a:xfrm>
            <a:off x="6547433" y="2660797"/>
            <a:ext cx="3568533" cy="506523"/>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200" b="1">
                <a:latin typeface="Lub Dub Condensed" panose="020B0506030403020204"/>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400" dirty="0">
                <a:solidFill>
                  <a:schemeClr val="tx1"/>
                </a:solidFill>
              </a:rPr>
              <a:t>Heparin unless contraindicated (1)</a:t>
            </a:r>
          </a:p>
        </p:txBody>
      </p:sp>
      <p:sp>
        <p:nvSpPr>
          <p:cNvPr id="51" name="TextBox 50">
            <a:extLst>
              <a:ext uri="{FF2B5EF4-FFF2-40B4-BE49-F238E27FC236}">
                <a16:creationId xmlns:a16="http://schemas.microsoft.com/office/drawing/2014/main" id="{8E1D2FFA-1FBC-34AF-1D93-55F99B6D1083}"/>
              </a:ext>
              <a:ext uri="{C183D7F6-B498-43B3-948B-1728B52AA6E4}">
                <adec:decorative xmlns:adec="http://schemas.microsoft.com/office/drawing/2017/decorative" val="1"/>
              </a:ext>
            </a:extLst>
          </p:cNvPr>
          <p:cNvSpPr txBox="1"/>
          <p:nvPr/>
        </p:nvSpPr>
        <p:spPr>
          <a:xfrm>
            <a:off x="6547972" y="3303037"/>
            <a:ext cx="3560264" cy="606122"/>
          </a:xfrm>
          <a:prstGeom prst="rect">
            <a:avLst/>
          </a:prstGeom>
          <a:solidFill>
            <a:srgbClr val="F0DB0E"/>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solidFill>
                  <a:schemeClr val="tx1"/>
                </a:solidFill>
              </a:rPr>
              <a:t>Comprehensive history/ physical examination </a:t>
            </a:r>
            <a:br>
              <a:rPr lang="en-US" dirty="0">
                <a:solidFill>
                  <a:schemeClr val="tx1"/>
                </a:solidFill>
              </a:rPr>
            </a:br>
            <a:r>
              <a:rPr lang="en-US" dirty="0">
                <a:solidFill>
                  <a:schemeClr val="tx1"/>
                </a:solidFill>
              </a:rPr>
              <a:t>Assess for underlying cause (2a)</a:t>
            </a:r>
          </a:p>
        </p:txBody>
      </p:sp>
      <p:sp>
        <p:nvSpPr>
          <p:cNvPr id="53" name="TextBox 52">
            <a:extLst>
              <a:ext uri="{FF2B5EF4-FFF2-40B4-BE49-F238E27FC236}">
                <a16:creationId xmlns:a16="http://schemas.microsoft.com/office/drawing/2014/main" id="{C7A820DD-FC5B-7876-4B67-FF19974A2D77}"/>
              </a:ext>
              <a:ext uri="{C183D7F6-B498-43B3-948B-1728B52AA6E4}">
                <adec:decorative xmlns:adec="http://schemas.microsoft.com/office/drawing/2017/decorative" val="1"/>
              </a:ext>
            </a:extLst>
          </p:cNvPr>
          <p:cNvSpPr txBox="1"/>
          <p:nvPr/>
        </p:nvSpPr>
        <p:spPr>
          <a:xfrm>
            <a:off x="6555702" y="4060241"/>
            <a:ext cx="3560264" cy="779429"/>
          </a:xfrm>
          <a:prstGeom prst="rect">
            <a:avLst/>
          </a:prstGeom>
          <a:solidFill>
            <a:srgbClr val="F0DB0E"/>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solidFill>
                  <a:schemeClr val="tx1"/>
                </a:solidFill>
              </a:rPr>
              <a:t>Testing for acute CV cause (EKG, echocardiography, heart rhythm monitoring) (2a)</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29</a:t>
            </a:fld>
            <a:endParaRPr lang="en-US" sz="900" dirty="0"/>
          </a:p>
        </p:txBody>
      </p:sp>
    </p:spTree>
    <p:extLst>
      <p:ext uri="{BB962C8B-B14F-4D97-AF65-F5344CB8AC3E}">
        <p14:creationId xmlns:p14="http://schemas.microsoft.com/office/powerpoint/2010/main" val="97906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up)">
                                      <p:cBhvr>
                                        <p:cTn id="15" dur="500"/>
                                        <p:tgtEl>
                                          <p:spTgt spid="4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up)">
                                      <p:cBhvr>
                                        <p:cTn id="23" dur="500"/>
                                        <p:tgtEl>
                                          <p:spTgt spid="4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childTnLst>
                          </p:cTn>
                        </p:par>
                        <p:par>
                          <p:cTn id="41" fill="hold">
                            <p:stCondLst>
                              <p:cond delay="1500"/>
                            </p:stCondLst>
                            <p:childTnLst>
                              <p:par>
                                <p:cTn id="42" presetID="10" presetClass="entr" presetSubtype="0" fill="hold" grpId="0" nodeType="after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fade">
                                      <p:cBhvr>
                                        <p:cTn id="4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9" grpId="0" animBg="1"/>
      <p:bldP spid="42" grpId="0" animBg="1"/>
      <p:bldP spid="45" grpId="0" animBg="1"/>
      <p:bldP spid="49" grpId="0" animBg="1"/>
      <p:bldP spid="50" grpId="0" animBg="1"/>
      <p:bldP spid="51"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8110591" cy="660111"/>
          </a:xfrm>
        </p:spPr>
        <p:txBody>
          <a:bodyPr/>
          <a:lstStyle/>
          <a:p>
            <a:r>
              <a:rPr lang="en-US" sz="3000" dirty="0"/>
              <a:t>Definitions</a:t>
            </a:r>
            <a:endParaRPr lang="en-US" sz="3000" dirty="0">
              <a:solidFill>
                <a:srgbClr val="CF2429"/>
              </a:solidFill>
              <a:latin typeface="Lub Dub Medium" panose="020B0603030403020204" pitchFamily="34" charset="0"/>
            </a:endParaRPr>
          </a:p>
        </p:txBody>
      </p:sp>
      <p:graphicFrame>
        <p:nvGraphicFramePr>
          <p:cNvPr id="6" name="Content Placeholder 5">
            <a:extLst>
              <a:ext uri="{FF2B5EF4-FFF2-40B4-BE49-F238E27FC236}">
                <a16:creationId xmlns:a16="http://schemas.microsoft.com/office/drawing/2014/main" id="{E0ACDDDD-58D5-452A-EF24-7DA729E702A7}"/>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3910160960"/>
              </p:ext>
            </p:extLst>
          </p:nvPr>
        </p:nvGraphicFramePr>
        <p:xfrm>
          <a:off x="851788" y="1149555"/>
          <a:ext cx="9692134" cy="4555328"/>
        </p:xfrm>
        <a:graphic>
          <a:graphicData uri="http://schemas.openxmlformats.org/drawingml/2006/table">
            <a:tbl>
              <a:tblPr firstRow="1" bandRow="1">
                <a:tableStyleId>{5C22544A-7EE6-4342-B048-85BDC9FD1C3A}</a:tableStyleId>
              </a:tblPr>
              <a:tblGrid>
                <a:gridCol w="2489656">
                  <a:extLst>
                    <a:ext uri="{9D8B030D-6E8A-4147-A177-3AD203B41FA5}">
                      <a16:colId xmlns:a16="http://schemas.microsoft.com/office/drawing/2014/main" val="2649235253"/>
                    </a:ext>
                  </a:extLst>
                </a:gridCol>
                <a:gridCol w="7202478">
                  <a:extLst>
                    <a:ext uri="{9D8B030D-6E8A-4147-A177-3AD203B41FA5}">
                      <a16:colId xmlns:a16="http://schemas.microsoft.com/office/drawing/2014/main" val="3265590656"/>
                    </a:ext>
                  </a:extLst>
                </a:gridCol>
              </a:tblGrid>
              <a:tr h="45971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TERM</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DEFINITION</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10464">
                <a:tc>
                  <a:txBody>
                    <a:bodyPr/>
                    <a:lstStyle/>
                    <a:p>
                      <a:r>
                        <a:rPr lang="en-US" sz="1600" b="1" dirty="0">
                          <a:solidFill>
                            <a:schemeClr val="bg1"/>
                          </a:solidFill>
                          <a:latin typeface="Lub Dub Condensed" panose="020B0506030403020204" pitchFamily="34" charset="0"/>
                        </a:rPr>
                        <a:t>Acute limb ischemia (ALI)</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5597"/>
                    </a:solidFill>
                  </a:tcPr>
                </a:tc>
                <a:tc>
                  <a:txBody>
                    <a:bodyPr/>
                    <a:lstStyle/>
                    <a:p>
                      <a:pPr marL="227013"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Lub Dub Condensed" panose="020B0506030403020204" pitchFamily="34" charset="0"/>
                          <a:ea typeface="+mn-ea"/>
                          <a:cs typeface="Arial" panose="020B0604020202020204" pitchFamily="34" charset="0"/>
                        </a:rPr>
                        <a:t>Acute (</a:t>
                      </a:r>
                      <a:r>
                        <a:rPr lang="en-US" sz="1400" u="sng" kern="1200" dirty="0">
                          <a:solidFill>
                            <a:schemeClr val="dk1"/>
                          </a:solidFill>
                          <a:effectLst/>
                          <a:latin typeface="Lub Dub Condensed" panose="020B0506030403020204" pitchFamily="34" charset="0"/>
                          <a:ea typeface="+mn-ea"/>
                          <a:cs typeface="Arial" panose="020B0604020202020204" pitchFamily="34" charset="0"/>
                        </a:rPr>
                        <a:t>&lt;</a:t>
                      </a:r>
                      <a:r>
                        <a:rPr lang="en-US" sz="1400" kern="1200" dirty="0">
                          <a:solidFill>
                            <a:schemeClr val="dk1"/>
                          </a:solidFill>
                          <a:effectLst/>
                          <a:latin typeface="Lub Dub Condensed" panose="020B0506030403020204" pitchFamily="34" charset="0"/>
                          <a:ea typeface="+mn-ea"/>
                          <a:cs typeface="Arial" panose="020B0604020202020204" pitchFamily="34" charset="0"/>
                        </a:rPr>
                        <a:t>2 week) hypoperfusion of the limb that may be characterized by the following features: pain, pallor, pulselessness, </a:t>
                      </a:r>
                      <a:r>
                        <a:rPr lang="en-US" sz="1400" kern="1200" dirty="0" err="1">
                          <a:solidFill>
                            <a:schemeClr val="dk1"/>
                          </a:solidFill>
                          <a:effectLst/>
                          <a:latin typeface="Lub Dub Condensed" panose="020B0506030403020204" pitchFamily="34" charset="0"/>
                          <a:ea typeface="+mn-ea"/>
                          <a:cs typeface="Arial" panose="020B0604020202020204" pitchFamily="34" charset="0"/>
                        </a:rPr>
                        <a:t>poikilothermia</a:t>
                      </a:r>
                      <a:r>
                        <a:rPr lang="en-US" sz="1400" kern="1200" dirty="0">
                          <a:solidFill>
                            <a:schemeClr val="dk1"/>
                          </a:solidFill>
                          <a:effectLst/>
                          <a:latin typeface="Lub Dub Condensed" panose="020B0506030403020204" pitchFamily="34" charset="0"/>
                          <a:ea typeface="+mn-ea"/>
                          <a:cs typeface="Arial" panose="020B0604020202020204" pitchFamily="34" charset="0"/>
                        </a:rPr>
                        <a:t>, </a:t>
                      </a:r>
                      <a:r>
                        <a:rPr lang="en-US" sz="1400" kern="1200" dirty="0" err="1">
                          <a:solidFill>
                            <a:schemeClr val="dk1"/>
                          </a:solidFill>
                          <a:effectLst/>
                          <a:latin typeface="Lub Dub Condensed" panose="020B0506030403020204" pitchFamily="34" charset="0"/>
                          <a:ea typeface="+mn-ea"/>
                          <a:cs typeface="Arial" panose="020B0604020202020204" pitchFamily="34" charset="0"/>
                        </a:rPr>
                        <a:t>paresthesias</a:t>
                      </a:r>
                      <a:r>
                        <a:rPr lang="en-US" sz="1400" kern="1200" dirty="0">
                          <a:solidFill>
                            <a:schemeClr val="dk1"/>
                          </a:solidFill>
                          <a:effectLst/>
                          <a:latin typeface="Lub Dub Condensed" panose="020B0506030403020204" pitchFamily="34" charset="0"/>
                          <a:ea typeface="+mn-ea"/>
                          <a:cs typeface="Arial" panose="020B0604020202020204" pitchFamily="34" charset="0"/>
                        </a:rPr>
                        <a:t>, and/or paralysis.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1588096">
                <a:tc>
                  <a:txBody>
                    <a:bodyPr/>
                    <a:lstStyle/>
                    <a:p>
                      <a:r>
                        <a:rPr lang="en-US" sz="1600" b="1" dirty="0">
                          <a:solidFill>
                            <a:schemeClr val="bg1"/>
                          </a:solidFill>
                          <a:latin typeface="Lub Dub Condensed" panose="020B0506030403020204" pitchFamily="34" charset="0"/>
                        </a:rPr>
                        <a:t>Chronic limb-threatening ischemia (CLTI)</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5597"/>
                    </a:solidFill>
                  </a:tcPr>
                </a:tc>
                <a:tc>
                  <a:txBody>
                    <a:bodyPr/>
                    <a:lstStyle/>
                    <a:p>
                      <a:pPr marL="227013" indent="0"/>
                      <a:r>
                        <a:rPr lang="en-US" sz="1400" kern="1200" dirty="0">
                          <a:solidFill>
                            <a:schemeClr val="dk1"/>
                          </a:solidFill>
                          <a:effectLst/>
                          <a:latin typeface="Lub Dub Condensed" panose="020B0506030403020204" pitchFamily="34" charset="0"/>
                          <a:ea typeface="+mn-ea"/>
                          <a:cs typeface="Arial" panose="020B0604020202020204" pitchFamily="34" charset="0"/>
                        </a:rPr>
                        <a:t>A condition characterized by chronic (&gt;2 wk.) ischemic rest pain, nonhealing wounds/ulcers, or gangrene attributable to objectively proven arterial occlusive disease.</a:t>
                      </a:r>
                      <a:r>
                        <a:rPr lang="en-US" sz="1400" kern="1200" baseline="30000" dirty="0">
                          <a:solidFill>
                            <a:schemeClr val="dk1"/>
                          </a:solidFill>
                          <a:effectLst/>
                          <a:latin typeface="Lub Dub Condensed" panose="020B0506030403020204" pitchFamily="34" charset="0"/>
                          <a:ea typeface="+mn-ea"/>
                          <a:cs typeface="Arial" panose="020B0604020202020204" pitchFamily="34" charset="0"/>
                        </a:rPr>
                        <a:t> </a:t>
                      </a:r>
                      <a:r>
                        <a:rPr lang="en-US" sz="1400" kern="1200" dirty="0">
                          <a:solidFill>
                            <a:schemeClr val="dk1"/>
                          </a:solidFill>
                          <a:effectLst/>
                          <a:latin typeface="Lub Dub Condensed" panose="020B0506030403020204" pitchFamily="34" charset="0"/>
                          <a:ea typeface="+mn-ea"/>
                          <a:cs typeface="Arial" panose="020B0604020202020204" pitchFamily="34" charset="0"/>
                        </a:rPr>
                        <a:t>Current nomenclature has evolved from the prior commonly used term of critical limb ischemia (CLI) to reflect the chronic nature of this condition and its potentially limb-threatening nature with associated risk for amputation and to distinguish it from acute limb ischemia (ALI). </a:t>
                      </a:r>
                      <a:endParaRPr lang="en-US" sz="1400" dirty="0">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617294883"/>
                  </a:ext>
                </a:extLst>
              </a:tr>
              <a:tr h="1003008">
                <a:tc>
                  <a:txBody>
                    <a:bodyPr/>
                    <a:lstStyle/>
                    <a:p>
                      <a:r>
                        <a:rPr lang="en-US" sz="1600" b="1" dirty="0">
                          <a:solidFill>
                            <a:schemeClr val="bg1"/>
                          </a:solidFill>
                          <a:latin typeface="Lub Dub Condensed" panose="020B0506030403020204" pitchFamily="34" charset="0"/>
                        </a:rPr>
                        <a:t>Major adverse cardiovascular events (MACE)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5597"/>
                    </a:solidFill>
                  </a:tcPr>
                </a:tc>
                <a:tc>
                  <a:txBody>
                    <a:bodyPr/>
                    <a:lstStyle/>
                    <a:p>
                      <a:pPr marL="227013" indent="0"/>
                      <a:r>
                        <a:rPr lang="en-US" sz="1400" kern="1200" dirty="0">
                          <a:solidFill>
                            <a:schemeClr val="dk1"/>
                          </a:solidFill>
                          <a:effectLst/>
                          <a:latin typeface="Lub Dub Condensed" panose="020B0506030403020204" pitchFamily="34" charset="0"/>
                          <a:ea typeface="+mn-ea"/>
                          <a:cs typeface="Arial" panose="020B0604020202020204" pitchFamily="34" charset="0"/>
                        </a:rPr>
                        <a:t>Variably defined but usually includes death (all-cause or cardiovascular), myocardial infarction, acute coronary syndrome (acute MI, unstable angina), and stroke. May also include heart failure, rehospitalization for cardiovascular causes, and other cardiovascular endpoints.</a:t>
                      </a:r>
                      <a:endParaRPr lang="en-US" sz="1400" dirty="0">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75674760"/>
                  </a:ext>
                </a:extLst>
              </a:tr>
              <a:tr h="794048">
                <a:tc>
                  <a:txBody>
                    <a:bodyPr/>
                    <a:lstStyle/>
                    <a:p>
                      <a:r>
                        <a:rPr lang="en-US" sz="1600" b="1" dirty="0">
                          <a:solidFill>
                            <a:schemeClr val="bg1"/>
                          </a:solidFill>
                          <a:latin typeface="Lub Dub Condensed" panose="020B0506030403020204" pitchFamily="34" charset="0"/>
                        </a:rPr>
                        <a:t>Major adverse limb events (MALE)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F5597"/>
                    </a:solidFill>
                  </a:tcPr>
                </a:tc>
                <a:tc>
                  <a:txBody>
                    <a:bodyPr/>
                    <a:lstStyle/>
                    <a:p>
                      <a:pPr marL="227013" indent="0"/>
                      <a:r>
                        <a:rPr lang="en-US" sz="1400" kern="1200" dirty="0">
                          <a:solidFill>
                            <a:schemeClr val="dk1"/>
                          </a:solidFill>
                          <a:effectLst/>
                          <a:latin typeface="Lub Dub Condensed" panose="020B0506030403020204" pitchFamily="34" charset="0"/>
                          <a:ea typeface="+mn-ea"/>
                          <a:cs typeface="Arial" panose="020B0604020202020204" pitchFamily="34" charset="0"/>
                        </a:rPr>
                        <a:t>Variably defined but usually includes major amputation and endovascular or surgical lower extremity revascularization (initial or reintervention). May also include ALI.</a:t>
                      </a:r>
                      <a:endParaRPr lang="en-US" sz="1400" b="1" dirty="0">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2898736"/>
                  </a:ext>
                </a:extLst>
              </a:tr>
            </a:tbl>
          </a:graphicData>
        </a:graphic>
      </p:graphicFrame>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a:t>
            </a:fld>
            <a:endParaRPr lang="en-US" sz="900" dirty="0"/>
          </a:p>
        </p:txBody>
      </p:sp>
    </p:spTree>
    <p:extLst>
      <p:ext uri="{BB962C8B-B14F-4D97-AF65-F5344CB8AC3E}">
        <p14:creationId xmlns:p14="http://schemas.microsoft.com/office/powerpoint/2010/main" val="3924830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a:xfrm>
            <a:off x="838200" y="365125"/>
            <a:ext cx="10515600" cy="673100"/>
          </a:xfrm>
        </p:spPr>
        <p:txBody>
          <a:bodyPr/>
          <a:lstStyle/>
          <a:p>
            <a:r>
              <a:rPr lang="en-US" dirty="0"/>
              <a:t>ALI Diagnosis and Management</a:t>
            </a:r>
            <a:br>
              <a:rPr lang="en-US" dirty="0"/>
            </a:br>
            <a:r>
              <a:rPr lang="en-US" sz="2400" dirty="0">
                <a:latin typeface="Lub Dub Condensed" panose="020B0506030403020204" pitchFamily="34" charset="0"/>
              </a:rPr>
              <a:t>Management Based on Clinical Assessment and Doppler Signals</a:t>
            </a:r>
            <a:endParaRPr lang="en-US" dirty="0"/>
          </a:p>
        </p:txBody>
      </p:sp>
      <p:sp>
        <p:nvSpPr>
          <p:cNvPr id="6" name="Rectangle 5" descr="Algorythm of recommendations for diagnosis and management of those suspected to have ALI. Recommendations for management based on clinical assessment and doppler signals, including audible and inaudible arterial and venous doppler signals.">
            <a:extLst>
              <a:ext uri="{FF2B5EF4-FFF2-40B4-BE49-F238E27FC236}">
                <a16:creationId xmlns:a16="http://schemas.microsoft.com/office/drawing/2014/main" id="{AFF9B639-51D2-C4AE-B10A-AED0CB877477}"/>
              </a:ext>
            </a:extLst>
          </p:cNvPr>
          <p:cNvSpPr/>
          <p:nvPr/>
        </p:nvSpPr>
        <p:spPr>
          <a:xfrm>
            <a:off x="205483" y="1178804"/>
            <a:ext cx="11589250" cy="4821303"/>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173163"/>
            <a:ext cx="7896225" cy="209550"/>
          </a:xfrm>
        </p:spPr>
        <p:txBody>
          <a:bodyPr/>
          <a:lstStyle/>
          <a:p>
            <a:pPr marL="0" indent="0" algn="ctr"/>
            <a:r>
              <a:rPr lang="en-US" sz="1050" b="1" dirty="0"/>
              <a:t>Abbreviations:</a:t>
            </a:r>
            <a:r>
              <a:rPr lang="en-US" sz="1050" dirty="0"/>
              <a:t> </a:t>
            </a:r>
            <a:r>
              <a:rPr lang="pt-BR" sz="1050" dirty="0"/>
              <a:t>ALI indicates acute limb ischemia. </a:t>
            </a:r>
            <a:endParaRPr lang="en-US" sz="1050" dirty="0"/>
          </a:p>
        </p:txBody>
      </p:sp>
      <p:sp>
        <p:nvSpPr>
          <p:cNvPr id="18" name="TextBox 17">
            <a:extLst>
              <a:ext uri="{FF2B5EF4-FFF2-40B4-BE49-F238E27FC236}">
                <a16:creationId xmlns:a16="http://schemas.microsoft.com/office/drawing/2014/main" id="{2E57706C-7085-6FC7-12D0-CDD27A7C9B7E}"/>
              </a:ext>
              <a:ext uri="{C183D7F6-B498-43B3-948B-1728B52AA6E4}">
                <adec:decorative xmlns:adec="http://schemas.microsoft.com/office/drawing/2017/decorative" val="1"/>
              </a:ext>
            </a:extLst>
          </p:cNvPr>
          <p:cNvSpPr txBox="1"/>
          <p:nvPr/>
        </p:nvSpPr>
        <p:spPr>
          <a:xfrm>
            <a:off x="1575069" y="1329953"/>
            <a:ext cx="1640743" cy="509121"/>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dirty="0">
                <a:latin typeface="Lub Dub Condensed" panose="020B0506030403020204" pitchFamily="34" charset="0"/>
              </a:rPr>
              <a:t>Suspected ALI</a:t>
            </a:r>
          </a:p>
        </p:txBody>
      </p:sp>
      <p:cxnSp>
        <p:nvCxnSpPr>
          <p:cNvPr id="19" name="Straight Arrow Connector 18">
            <a:extLst>
              <a:ext uri="{FF2B5EF4-FFF2-40B4-BE49-F238E27FC236}">
                <a16:creationId xmlns:a16="http://schemas.microsoft.com/office/drawing/2014/main" id="{A7DAFA0C-52CF-9986-C6E9-4DC4E7D3853D}"/>
              </a:ext>
              <a:ext uri="{C183D7F6-B498-43B3-948B-1728B52AA6E4}">
                <adec:decorative xmlns:adec="http://schemas.microsoft.com/office/drawing/2017/decorative" val="1"/>
              </a:ext>
            </a:extLst>
          </p:cNvPr>
          <p:cNvCxnSpPr>
            <a:cxnSpLocks/>
            <a:stCxn id="18" idx="3"/>
            <a:endCxn id="23" idx="1"/>
          </p:cNvCxnSpPr>
          <p:nvPr/>
        </p:nvCxnSpPr>
        <p:spPr>
          <a:xfrm>
            <a:off x="3215812" y="1584514"/>
            <a:ext cx="503433" cy="147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F6A1078-ABA2-92AE-8A96-E66C4D353986}"/>
              </a:ext>
              <a:ext uri="{C183D7F6-B498-43B3-948B-1728B52AA6E4}">
                <adec:decorative xmlns:adec="http://schemas.microsoft.com/office/drawing/2017/decorative" val="1"/>
              </a:ext>
            </a:extLst>
          </p:cNvPr>
          <p:cNvSpPr txBox="1"/>
          <p:nvPr/>
        </p:nvSpPr>
        <p:spPr>
          <a:xfrm>
            <a:off x="745415" y="2269212"/>
            <a:ext cx="2617659" cy="32158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Audible arterial / Audible venous</a:t>
            </a:r>
          </a:p>
        </p:txBody>
      </p:sp>
      <p:sp>
        <p:nvSpPr>
          <p:cNvPr id="23" name="Round Same Side Corner Rectangle 60">
            <a:extLst>
              <a:ext uri="{FF2B5EF4-FFF2-40B4-BE49-F238E27FC236}">
                <a16:creationId xmlns:a16="http://schemas.microsoft.com/office/drawing/2014/main" id="{790B6184-F3B6-E8A2-881F-14B80CFCFBC0}"/>
              </a:ext>
              <a:ext uri="{C183D7F6-B498-43B3-948B-1728B52AA6E4}">
                <adec:decorative xmlns:adec="http://schemas.microsoft.com/office/drawing/2017/decorative" val="1"/>
              </a:ext>
            </a:extLst>
          </p:cNvPr>
          <p:cNvSpPr/>
          <p:nvPr/>
        </p:nvSpPr>
        <p:spPr>
          <a:xfrm>
            <a:off x="3719245" y="1329953"/>
            <a:ext cx="6215865" cy="512064"/>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400" b="1" i="0" u="none" strike="noStrike" kern="1200" cap="none" spc="0" normalizeH="0" baseline="0" noProof="0" dirty="0">
                <a:ln>
                  <a:noFill/>
                </a:ln>
                <a:solidFill>
                  <a:schemeClr val="tx1"/>
                </a:solidFill>
                <a:effectLst/>
                <a:uLnTx/>
                <a:uFillTx/>
                <a:latin typeface="Lub Dub Condensed" panose="020B0506030403020204"/>
              </a:rPr>
              <a:t>Emergency clinical evaluation including symptoms, motor and sensory assessment, arterial and venous Doppler signals (1) </a:t>
            </a:r>
          </a:p>
        </p:txBody>
      </p:sp>
      <p:sp>
        <p:nvSpPr>
          <p:cNvPr id="24" name="TextBox 23">
            <a:extLst>
              <a:ext uri="{FF2B5EF4-FFF2-40B4-BE49-F238E27FC236}">
                <a16:creationId xmlns:a16="http://schemas.microsoft.com/office/drawing/2014/main" id="{9EC89240-A3DE-BD32-B1A2-E4A61761BB68}"/>
              </a:ext>
              <a:ext uri="{C183D7F6-B498-43B3-948B-1728B52AA6E4}">
                <adec:decorative xmlns:adec="http://schemas.microsoft.com/office/drawing/2017/decorative" val="1"/>
              </a:ext>
            </a:extLst>
          </p:cNvPr>
          <p:cNvSpPr txBox="1"/>
          <p:nvPr/>
        </p:nvSpPr>
        <p:spPr>
          <a:xfrm>
            <a:off x="4890498" y="2267499"/>
            <a:ext cx="2712377" cy="32158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Inaudible arterial / Audible venous</a:t>
            </a:r>
          </a:p>
        </p:txBody>
      </p:sp>
      <p:sp>
        <p:nvSpPr>
          <p:cNvPr id="25" name="TextBox 24">
            <a:extLst>
              <a:ext uri="{FF2B5EF4-FFF2-40B4-BE49-F238E27FC236}">
                <a16:creationId xmlns:a16="http://schemas.microsoft.com/office/drawing/2014/main" id="{E06426C7-CBAA-322D-ECB0-61D63584DEF1}"/>
              </a:ext>
              <a:ext uri="{C183D7F6-B498-43B3-948B-1728B52AA6E4}">
                <adec:decorative xmlns:adec="http://schemas.microsoft.com/office/drawing/2017/decorative" val="1"/>
              </a:ext>
            </a:extLst>
          </p:cNvPr>
          <p:cNvSpPr txBox="1"/>
          <p:nvPr/>
        </p:nvSpPr>
        <p:spPr>
          <a:xfrm>
            <a:off x="8920220" y="2265787"/>
            <a:ext cx="2926080" cy="32158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Inaudible arterial / Inaudible venous</a:t>
            </a:r>
          </a:p>
        </p:txBody>
      </p:sp>
      <p:cxnSp>
        <p:nvCxnSpPr>
          <p:cNvPr id="26" name="Elbow Connector 82">
            <a:extLst>
              <a:ext uri="{FF2B5EF4-FFF2-40B4-BE49-F238E27FC236}">
                <a16:creationId xmlns:a16="http://schemas.microsoft.com/office/drawing/2014/main" id="{F6817B4A-5E19-B064-18FF-D4A385050C18}"/>
              </a:ext>
              <a:ext uri="{C183D7F6-B498-43B3-948B-1728B52AA6E4}">
                <adec:decorative xmlns:adec="http://schemas.microsoft.com/office/drawing/2017/decorative" val="1"/>
              </a:ext>
            </a:extLst>
          </p:cNvPr>
          <p:cNvCxnSpPr>
            <a:cxnSpLocks/>
            <a:stCxn id="23" idx="2"/>
            <a:endCxn id="22" idx="0"/>
          </p:cNvCxnSpPr>
          <p:nvPr/>
        </p:nvCxnSpPr>
        <p:spPr>
          <a:xfrm rot="5400000">
            <a:off x="4227115" y="-330852"/>
            <a:ext cx="427195" cy="477293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Elbow Connector 82">
            <a:extLst>
              <a:ext uri="{FF2B5EF4-FFF2-40B4-BE49-F238E27FC236}">
                <a16:creationId xmlns:a16="http://schemas.microsoft.com/office/drawing/2014/main" id="{8BFDA506-2767-2832-393A-A823A9D88B17}"/>
              </a:ext>
              <a:ext uri="{C183D7F6-B498-43B3-948B-1728B52AA6E4}">
                <adec:decorative xmlns:adec="http://schemas.microsoft.com/office/drawing/2017/decorative" val="1"/>
              </a:ext>
            </a:extLst>
          </p:cNvPr>
          <p:cNvCxnSpPr>
            <a:cxnSpLocks/>
            <a:stCxn id="23" idx="2"/>
            <a:endCxn id="25" idx="0"/>
          </p:cNvCxnSpPr>
          <p:nvPr/>
        </p:nvCxnSpPr>
        <p:spPr>
          <a:xfrm rot="16200000" flipH="1">
            <a:off x="8393334" y="275861"/>
            <a:ext cx="423770" cy="355608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84322AD-F8B8-E8C5-98E8-8A79E8037E67}"/>
              </a:ext>
              <a:ext uri="{C183D7F6-B498-43B3-948B-1728B52AA6E4}">
                <adec:decorative xmlns:adec="http://schemas.microsoft.com/office/drawing/2017/decorative" val="1"/>
              </a:ext>
            </a:extLst>
          </p:cNvPr>
          <p:cNvSpPr txBox="1"/>
          <p:nvPr/>
        </p:nvSpPr>
        <p:spPr>
          <a:xfrm>
            <a:off x="927106" y="2842724"/>
            <a:ext cx="2254276" cy="609393"/>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solidFill>
                  <a:schemeClr val="tx1"/>
                </a:solidFill>
              </a:rPr>
              <a:t>Category I: Viable</a:t>
            </a:r>
          </a:p>
          <a:p>
            <a:pPr marL="285750" indent="-173038" algn="l">
              <a:buFont typeface="Arial" panose="020B0604020202020204" pitchFamily="34" charset="0"/>
              <a:buChar char="•"/>
            </a:pPr>
            <a:r>
              <a:rPr lang="en-US" sz="1200" b="0" dirty="0">
                <a:solidFill>
                  <a:schemeClr val="tx1"/>
                </a:solidFill>
              </a:rPr>
              <a:t>Normal motor function</a:t>
            </a:r>
          </a:p>
          <a:p>
            <a:pPr marL="285750" indent="-173038" algn="l">
              <a:buFont typeface="Arial" panose="020B0604020202020204" pitchFamily="34" charset="0"/>
              <a:buChar char="•"/>
            </a:pPr>
            <a:r>
              <a:rPr lang="en-US" sz="1200" b="0" dirty="0">
                <a:solidFill>
                  <a:schemeClr val="tx1"/>
                </a:solidFill>
              </a:rPr>
              <a:t>No sensory loss</a:t>
            </a:r>
          </a:p>
        </p:txBody>
      </p:sp>
      <p:sp>
        <p:nvSpPr>
          <p:cNvPr id="39" name="TextBox 38">
            <a:extLst>
              <a:ext uri="{FF2B5EF4-FFF2-40B4-BE49-F238E27FC236}">
                <a16:creationId xmlns:a16="http://schemas.microsoft.com/office/drawing/2014/main" id="{8C91F68E-1AAA-21D4-3C27-129ADCF7FEAB}"/>
              </a:ext>
              <a:ext uri="{C183D7F6-B498-43B3-948B-1728B52AA6E4}">
                <adec:decorative xmlns:adec="http://schemas.microsoft.com/office/drawing/2017/decorative" val="1"/>
              </a:ext>
            </a:extLst>
          </p:cNvPr>
          <p:cNvSpPr txBox="1"/>
          <p:nvPr/>
        </p:nvSpPr>
        <p:spPr>
          <a:xfrm>
            <a:off x="4892749" y="2842724"/>
            <a:ext cx="2715768" cy="373087"/>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solidFill>
                  <a:schemeClr val="tx1"/>
                </a:solidFill>
              </a:rPr>
              <a:t>Motor function assessment</a:t>
            </a:r>
          </a:p>
        </p:txBody>
      </p:sp>
      <p:sp>
        <p:nvSpPr>
          <p:cNvPr id="41" name="TextBox 40">
            <a:extLst>
              <a:ext uri="{FF2B5EF4-FFF2-40B4-BE49-F238E27FC236}">
                <a16:creationId xmlns:a16="http://schemas.microsoft.com/office/drawing/2014/main" id="{FFFEB7D4-B95E-1277-9E51-3E6C86524D9A}"/>
              </a:ext>
              <a:ext uri="{C183D7F6-B498-43B3-948B-1728B52AA6E4}">
                <adec:decorative xmlns:adec="http://schemas.microsoft.com/office/drawing/2017/decorative" val="1"/>
              </a:ext>
            </a:extLst>
          </p:cNvPr>
          <p:cNvSpPr txBox="1"/>
          <p:nvPr/>
        </p:nvSpPr>
        <p:spPr>
          <a:xfrm>
            <a:off x="9150263" y="2842724"/>
            <a:ext cx="2465994" cy="629941"/>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solidFill>
                  <a:schemeClr val="tx1"/>
                </a:solidFill>
              </a:rPr>
              <a:t>Category III: Irreversible</a:t>
            </a:r>
          </a:p>
          <a:p>
            <a:pPr marL="285750" indent="-173038" algn="l">
              <a:buFont typeface="Arial" panose="020B0604020202020204" pitchFamily="34" charset="0"/>
              <a:buChar char="•"/>
            </a:pPr>
            <a:r>
              <a:rPr lang="en-US" sz="1200" b="0" dirty="0">
                <a:solidFill>
                  <a:schemeClr val="tx1"/>
                </a:solidFill>
              </a:rPr>
              <a:t>Complete loss of motor function</a:t>
            </a:r>
          </a:p>
          <a:p>
            <a:pPr marL="285750" indent="-173038" algn="l">
              <a:buFont typeface="Arial" panose="020B0604020202020204" pitchFamily="34" charset="0"/>
              <a:buChar char="•"/>
            </a:pPr>
            <a:r>
              <a:rPr lang="en-US" sz="1200" b="0" dirty="0">
                <a:solidFill>
                  <a:schemeClr val="tx1"/>
                </a:solidFill>
              </a:rPr>
              <a:t>Complete sensory loss  </a:t>
            </a:r>
          </a:p>
        </p:txBody>
      </p:sp>
      <p:cxnSp>
        <p:nvCxnSpPr>
          <p:cNvPr id="42" name="Straight Arrow Connector 41">
            <a:extLst>
              <a:ext uri="{FF2B5EF4-FFF2-40B4-BE49-F238E27FC236}">
                <a16:creationId xmlns:a16="http://schemas.microsoft.com/office/drawing/2014/main" id="{1D487A92-ED17-5EA3-DD2D-B70C6EB9B596}"/>
              </a:ext>
              <a:ext uri="{C183D7F6-B498-43B3-948B-1728B52AA6E4}">
                <adec:decorative xmlns:adec="http://schemas.microsoft.com/office/drawing/2017/decorative" val="1"/>
              </a:ext>
            </a:extLst>
          </p:cNvPr>
          <p:cNvCxnSpPr>
            <a:cxnSpLocks/>
            <a:stCxn id="22" idx="2"/>
            <a:endCxn id="38" idx="0"/>
          </p:cNvCxnSpPr>
          <p:nvPr/>
        </p:nvCxnSpPr>
        <p:spPr>
          <a:xfrm flipH="1">
            <a:off x="2054244" y="2590801"/>
            <a:ext cx="1" cy="25192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305CA2-96D2-A371-5E00-4288B5FC5F59}"/>
              </a:ext>
              <a:ext uri="{C183D7F6-B498-43B3-948B-1728B52AA6E4}">
                <adec:decorative xmlns:adec="http://schemas.microsoft.com/office/drawing/2017/decorative" val="1"/>
              </a:ext>
            </a:extLst>
          </p:cNvPr>
          <p:cNvCxnSpPr>
            <a:cxnSpLocks/>
            <a:stCxn id="24" idx="2"/>
            <a:endCxn id="39" idx="0"/>
          </p:cNvCxnSpPr>
          <p:nvPr/>
        </p:nvCxnSpPr>
        <p:spPr>
          <a:xfrm>
            <a:off x="6246687" y="2589088"/>
            <a:ext cx="3946" cy="253636"/>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1FBCDBE-FA16-78F2-1A89-FB3757D7CCB7}"/>
              </a:ext>
              <a:ext uri="{C183D7F6-B498-43B3-948B-1728B52AA6E4}">
                <adec:decorative xmlns:adec="http://schemas.microsoft.com/office/drawing/2017/decorative" val="1"/>
              </a:ext>
            </a:extLst>
          </p:cNvPr>
          <p:cNvCxnSpPr>
            <a:cxnSpLocks/>
            <a:stCxn id="25" idx="2"/>
            <a:endCxn id="41" idx="0"/>
          </p:cNvCxnSpPr>
          <p:nvPr/>
        </p:nvCxnSpPr>
        <p:spPr>
          <a:xfrm>
            <a:off x="10383260" y="2587376"/>
            <a:ext cx="0" cy="25534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ound Same Side Corner Rectangle 60">
            <a:extLst>
              <a:ext uri="{FF2B5EF4-FFF2-40B4-BE49-F238E27FC236}">
                <a16:creationId xmlns:a16="http://schemas.microsoft.com/office/drawing/2014/main" id="{4D6C79F3-B627-CD9F-F1C8-0DD29F8995AB}"/>
              </a:ext>
              <a:ext uri="{C183D7F6-B498-43B3-948B-1728B52AA6E4}">
                <adec:decorative xmlns:adec="http://schemas.microsoft.com/office/drawing/2017/decorative" val="1"/>
              </a:ext>
            </a:extLst>
          </p:cNvPr>
          <p:cNvSpPr/>
          <p:nvPr/>
        </p:nvSpPr>
        <p:spPr>
          <a:xfrm>
            <a:off x="927106" y="3730925"/>
            <a:ext cx="2254276" cy="563673"/>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Lub Dub Condensed" panose="020B0506030403020204"/>
              </a:rPr>
              <a:t>Revascularization (urgent) AND anticoagulation with heparin, unless contraindicated (1)</a:t>
            </a:r>
            <a:endParaRPr kumimoji="0" lang="en-US" sz="1100" b="1" i="0" u="none" strike="noStrike" kern="1200" cap="none" spc="0" normalizeH="0" baseline="0" noProof="0" dirty="0">
              <a:ln>
                <a:noFill/>
              </a:ln>
              <a:solidFill>
                <a:schemeClr val="tx1"/>
              </a:solidFill>
              <a:effectLst/>
              <a:uLnTx/>
              <a:uFillTx/>
              <a:latin typeface="Lub Dub Condensed" panose="020B0506030403020204"/>
            </a:endParaRPr>
          </a:p>
        </p:txBody>
      </p:sp>
      <p:sp>
        <p:nvSpPr>
          <p:cNvPr id="59" name="Round Same Side Corner Rectangle 60">
            <a:extLst>
              <a:ext uri="{FF2B5EF4-FFF2-40B4-BE49-F238E27FC236}">
                <a16:creationId xmlns:a16="http://schemas.microsoft.com/office/drawing/2014/main" id="{607A016C-1277-DA97-7693-A6283A586F85}"/>
              </a:ext>
              <a:ext uri="{C183D7F6-B498-43B3-948B-1728B52AA6E4}">
                <adec:decorative xmlns:adec="http://schemas.microsoft.com/office/drawing/2017/decorative" val="1"/>
              </a:ext>
            </a:extLst>
          </p:cNvPr>
          <p:cNvSpPr/>
          <p:nvPr/>
        </p:nvSpPr>
        <p:spPr>
          <a:xfrm>
            <a:off x="9150263" y="3730925"/>
            <a:ext cx="2465994" cy="779430"/>
          </a:xfrm>
          <a:prstGeom prst="rect">
            <a:avLst/>
          </a:prstGeom>
          <a:solidFill>
            <a:srgbClr val="CE24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Lub Dub Condensed" panose="020B0506030403020204"/>
              </a:rPr>
              <a:t>Revascularization should not be performed (i.e. primary amputation of non-viable tissue is indicated) (3: Harm)</a:t>
            </a:r>
            <a:endParaRPr kumimoji="0" lang="en-US" sz="1100" b="1" i="0" u="none" strike="noStrike" kern="1200" cap="none" spc="0" normalizeH="0" baseline="0" noProof="0" dirty="0">
              <a:ln>
                <a:noFill/>
              </a:ln>
              <a:solidFill>
                <a:schemeClr val="tx1"/>
              </a:solidFill>
              <a:effectLst/>
              <a:uLnTx/>
              <a:uFillTx/>
              <a:latin typeface="Lub Dub Condensed" panose="020B0506030403020204"/>
            </a:endParaRPr>
          </a:p>
        </p:txBody>
      </p:sp>
      <p:cxnSp>
        <p:nvCxnSpPr>
          <p:cNvPr id="60" name="Straight Arrow Connector 59">
            <a:extLst>
              <a:ext uri="{FF2B5EF4-FFF2-40B4-BE49-F238E27FC236}">
                <a16:creationId xmlns:a16="http://schemas.microsoft.com/office/drawing/2014/main" id="{4E0DCE12-1BC3-B09C-F3CD-66C934921122}"/>
              </a:ext>
              <a:ext uri="{C183D7F6-B498-43B3-948B-1728B52AA6E4}">
                <adec:decorative xmlns:adec="http://schemas.microsoft.com/office/drawing/2017/decorative" val="1"/>
              </a:ext>
            </a:extLst>
          </p:cNvPr>
          <p:cNvCxnSpPr>
            <a:cxnSpLocks/>
            <a:stCxn id="38" idx="2"/>
            <a:endCxn id="58" idx="0"/>
          </p:cNvCxnSpPr>
          <p:nvPr/>
        </p:nvCxnSpPr>
        <p:spPr>
          <a:xfrm>
            <a:off x="2054244" y="3452117"/>
            <a:ext cx="0" cy="27880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7AB53E3-ED29-3B40-6FD0-AE29F81AE02C}"/>
              </a:ext>
              <a:ext uri="{C183D7F6-B498-43B3-948B-1728B52AA6E4}">
                <adec:decorative xmlns:adec="http://schemas.microsoft.com/office/drawing/2017/decorative" val="1"/>
              </a:ext>
            </a:extLst>
          </p:cNvPr>
          <p:cNvCxnSpPr>
            <a:cxnSpLocks/>
            <a:stCxn id="41" idx="2"/>
            <a:endCxn id="59" idx="0"/>
          </p:cNvCxnSpPr>
          <p:nvPr/>
        </p:nvCxnSpPr>
        <p:spPr>
          <a:xfrm>
            <a:off x="10383260" y="3472665"/>
            <a:ext cx="0" cy="25826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30</a:t>
            </a:fld>
            <a:endParaRPr lang="en-US" sz="900" dirty="0"/>
          </a:p>
        </p:txBody>
      </p:sp>
      <p:cxnSp>
        <p:nvCxnSpPr>
          <p:cNvPr id="102" name="Elbow Connector 82">
            <a:extLst>
              <a:ext uri="{FF2B5EF4-FFF2-40B4-BE49-F238E27FC236}">
                <a16:creationId xmlns:a16="http://schemas.microsoft.com/office/drawing/2014/main" id="{1B5FB2F6-7128-3852-8DDA-5B978F9AFEC5}"/>
              </a:ext>
              <a:ext uri="{C183D7F6-B498-43B3-948B-1728B52AA6E4}">
                <adec:decorative xmlns:adec="http://schemas.microsoft.com/office/drawing/2017/decorative" val="1"/>
              </a:ext>
            </a:extLst>
          </p:cNvPr>
          <p:cNvCxnSpPr>
            <a:cxnSpLocks/>
            <a:stCxn id="23" idx="2"/>
            <a:endCxn id="24" idx="0"/>
          </p:cNvCxnSpPr>
          <p:nvPr/>
        </p:nvCxnSpPr>
        <p:spPr>
          <a:xfrm rot="5400000">
            <a:off x="6324192" y="1764513"/>
            <a:ext cx="425482" cy="580491"/>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1B44F255-7719-AB9D-E93C-D2FFCAAB2D0D}"/>
              </a:ext>
              <a:ext uri="{C183D7F6-B498-43B3-948B-1728B52AA6E4}">
                <adec:decorative xmlns:adec="http://schemas.microsoft.com/office/drawing/2017/decorative" val="1"/>
              </a:ext>
            </a:extLst>
          </p:cNvPr>
          <p:cNvSpPr txBox="1"/>
          <p:nvPr/>
        </p:nvSpPr>
        <p:spPr>
          <a:xfrm>
            <a:off x="3712936" y="3565132"/>
            <a:ext cx="2461833" cy="565079"/>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solidFill>
                  <a:schemeClr val="tx1"/>
                </a:solidFill>
              </a:rPr>
              <a:t>Category </a:t>
            </a:r>
            <a:r>
              <a:rPr lang="en-US" sz="1200" dirty="0" err="1">
                <a:solidFill>
                  <a:schemeClr val="tx1"/>
                </a:solidFill>
              </a:rPr>
              <a:t>IIa</a:t>
            </a:r>
            <a:r>
              <a:rPr lang="en-US" sz="1200" dirty="0">
                <a:solidFill>
                  <a:schemeClr val="tx1"/>
                </a:solidFill>
              </a:rPr>
              <a:t>: Marginally threatened</a:t>
            </a:r>
          </a:p>
          <a:p>
            <a:pPr marL="173038" indent="-173038" algn="l">
              <a:buFont typeface="Arial" panose="020B0604020202020204" pitchFamily="34" charset="0"/>
              <a:buChar char="•"/>
            </a:pPr>
            <a:r>
              <a:rPr lang="en-US" sz="1100" b="0" dirty="0">
                <a:solidFill>
                  <a:schemeClr val="tx1"/>
                </a:solidFill>
              </a:rPr>
              <a:t>Sensory loss limited to toes if present</a:t>
            </a:r>
          </a:p>
          <a:p>
            <a:pPr marL="173038" indent="-173038" algn="l">
              <a:buFont typeface="Arial" panose="020B0604020202020204" pitchFamily="34" charset="0"/>
              <a:buChar char="•"/>
            </a:pPr>
            <a:r>
              <a:rPr lang="en-US" sz="1100" b="0" dirty="0">
                <a:solidFill>
                  <a:schemeClr val="tx1"/>
                </a:solidFill>
              </a:rPr>
              <a:t>No muscle weakness</a:t>
            </a:r>
          </a:p>
        </p:txBody>
      </p:sp>
      <p:sp>
        <p:nvSpPr>
          <p:cNvPr id="112" name="TextBox 111">
            <a:extLst>
              <a:ext uri="{FF2B5EF4-FFF2-40B4-BE49-F238E27FC236}">
                <a16:creationId xmlns:a16="http://schemas.microsoft.com/office/drawing/2014/main" id="{0296B03B-26F8-8907-3C89-BF65E9B3DA17}"/>
              </a:ext>
              <a:ext uri="{C183D7F6-B498-43B3-948B-1728B52AA6E4}">
                <adec:decorative xmlns:adec="http://schemas.microsoft.com/office/drawing/2017/decorative" val="1"/>
              </a:ext>
            </a:extLst>
          </p:cNvPr>
          <p:cNvSpPr txBox="1"/>
          <p:nvPr/>
        </p:nvSpPr>
        <p:spPr>
          <a:xfrm>
            <a:off x="6413326" y="3565132"/>
            <a:ext cx="2566287" cy="565079"/>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solidFill>
                  <a:schemeClr val="tx1"/>
                </a:solidFill>
              </a:rPr>
              <a:t>Category IIb: Immediately threatened</a:t>
            </a:r>
          </a:p>
          <a:p>
            <a:pPr marL="173038" indent="-173038" algn="l">
              <a:buFont typeface="Arial" panose="020B0604020202020204" pitchFamily="34" charset="0"/>
              <a:buChar char="•"/>
            </a:pPr>
            <a:r>
              <a:rPr lang="en-US" sz="1100" b="0" dirty="0">
                <a:solidFill>
                  <a:schemeClr val="tx1"/>
                </a:solidFill>
              </a:rPr>
              <a:t>Sensory loss more than toes</a:t>
            </a:r>
          </a:p>
          <a:p>
            <a:pPr marL="173038" indent="-173038" algn="l">
              <a:buFont typeface="Arial" panose="020B0604020202020204" pitchFamily="34" charset="0"/>
              <a:buChar char="•"/>
            </a:pPr>
            <a:r>
              <a:rPr lang="en-US" sz="1100" b="0" dirty="0">
                <a:solidFill>
                  <a:schemeClr val="tx1"/>
                </a:solidFill>
              </a:rPr>
              <a:t>Mild or moderate muscle weakness</a:t>
            </a:r>
          </a:p>
        </p:txBody>
      </p:sp>
      <p:sp>
        <p:nvSpPr>
          <p:cNvPr id="119" name="TextBox 118">
            <a:extLst>
              <a:ext uri="{FF2B5EF4-FFF2-40B4-BE49-F238E27FC236}">
                <a16:creationId xmlns:a16="http://schemas.microsoft.com/office/drawing/2014/main" id="{02842465-0680-8521-A1FA-41AB2D6F6B5F}"/>
              </a:ext>
              <a:ext uri="{C183D7F6-B498-43B3-948B-1728B52AA6E4}">
                <adec:decorative xmlns:adec="http://schemas.microsoft.com/office/drawing/2017/decorative" val="1"/>
              </a:ext>
            </a:extLst>
          </p:cNvPr>
          <p:cNvSpPr txBox="1"/>
          <p:nvPr/>
        </p:nvSpPr>
        <p:spPr>
          <a:xfrm>
            <a:off x="3709509" y="4351312"/>
            <a:ext cx="2403802" cy="292607"/>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100" dirty="0">
                <a:solidFill>
                  <a:schemeClr val="tx1"/>
                </a:solidFill>
              </a:rPr>
              <a:t>Salvageable if treated urgently</a:t>
            </a:r>
          </a:p>
        </p:txBody>
      </p:sp>
      <p:sp>
        <p:nvSpPr>
          <p:cNvPr id="120" name="TextBox 119">
            <a:extLst>
              <a:ext uri="{FF2B5EF4-FFF2-40B4-BE49-F238E27FC236}">
                <a16:creationId xmlns:a16="http://schemas.microsoft.com/office/drawing/2014/main" id="{E5B7B8DE-19A4-5882-877E-2A2C61135E13}"/>
              </a:ext>
              <a:ext uri="{C183D7F6-B498-43B3-948B-1728B52AA6E4}">
                <adec:decorative xmlns:adec="http://schemas.microsoft.com/office/drawing/2017/decorative" val="1"/>
              </a:ext>
            </a:extLst>
          </p:cNvPr>
          <p:cNvSpPr txBox="1"/>
          <p:nvPr/>
        </p:nvSpPr>
        <p:spPr>
          <a:xfrm>
            <a:off x="6409901" y="4349600"/>
            <a:ext cx="2403802" cy="292607"/>
          </a:xfrm>
          <a:prstGeom prst="rect">
            <a:avLst/>
          </a:prstGeom>
          <a:solidFill>
            <a:schemeClr val="bg1">
              <a:lumMod val="7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100" dirty="0">
                <a:solidFill>
                  <a:schemeClr val="tx1"/>
                </a:solidFill>
              </a:rPr>
              <a:t>Salvageable if treated emergently</a:t>
            </a:r>
          </a:p>
        </p:txBody>
      </p:sp>
      <p:sp>
        <p:nvSpPr>
          <p:cNvPr id="122" name="Round Same Side Corner Rectangle 60">
            <a:extLst>
              <a:ext uri="{FF2B5EF4-FFF2-40B4-BE49-F238E27FC236}">
                <a16:creationId xmlns:a16="http://schemas.microsoft.com/office/drawing/2014/main" id="{62B92E8F-FDF0-4DAC-52D6-1AE5548B5B08}"/>
              </a:ext>
              <a:ext uri="{C183D7F6-B498-43B3-948B-1728B52AA6E4}">
                <adec:decorative xmlns:adec="http://schemas.microsoft.com/office/drawing/2017/decorative" val="1"/>
              </a:ext>
            </a:extLst>
          </p:cNvPr>
          <p:cNvSpPr/>
          <p:nvPr/>
        </p:nvSpPr>
        <p:spPr>
          <a:xfrm>
            <a:off x="4267738" y="4931289"/>
            <a:ext cx="3972136" cy="400999"/>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Lub Dub Condensed" panose="020B0506030403020204"/>
              </a:rPr>
              <a:t>Revascularization (urgent Category </a:t>
            </a:r>
            <a:r>
              <a:rPr lang="en-US" sz="1100" b="1" dirty="0" err="1">
                <a:solidFill>
                  <a:schemeClr val="tx1"/>
                </a:solidFill>
                <a:latin typeface="Lub Dub Condensed" panose="020B0506030403020204"/>
              </a:rPr>
              <a:t>IIa</a:t>
            </a:r>
            <a:r>
              <a:rPr lang="en-US" sz="1100" b="1" dirty="0">
                <a:solidFill>
                  <a:schemeClr val="tx1"/>
                </a:solidFill>
                <a:latin typeface="Lub Dub Condensed" panose="020B0506030403020204"/>
              </a:rPr>
              <a:t>/emergency Category IIb) AND anticoagulation with heparin, unless contraindicated (1)</a:t>
            </a:r>
            <a:endParaRPr kumimoji="0" lang="en-US" sz="1100" b="1" i="0" u="none" strike="noStrike" kern="1200" cap="none" spc="0" normalizeH="0" baseline="0" noProof="0" dirty="0">
              <a:ln>
                <a:noFill/>
              </a:ln>
              <a:solidFill>
                <a:schemeClr val="tx1"/>
              </a:solidFill>
              <a:effectLst/>
              <a:uLnTx/>
              <a:uFillTx/>
              <a:latin typeface="Lub Dub Condensed" panose="020B0506030403020204"/>
            </a:endParaRPr>
          </a:p>
        </p:txBody>
      </p:sp>
      <p:sp>
        <p:nvSpPr>
          <p:cNvPr id="123" name="Round Same Side Corner Rectangle 60">
            <a:extLst>
              <a:ext uri="{FF2B5EF4-FFF2-40B4-BE49-F238E27FC236}">
                <a16:creationId xmlns:a16="http://schemas.microsoft.com/office/drawing/2014/main" id="{B64F6FF5-6F41-D47B-5271-F8F31B88C412}"/>
              </a:ext>
              <a:ext uri="{C183D7F6-B498-43B3-948B-1728B52AA6E4}">
                <adec:decorative xmlns:adec="http://schemas.microsoft.com/office/drawing/2017/decorative" val="1"/>
              </a:ext>
            </a:extLst>
          </p:cNvPr>
          <p:cNvSpPr/>
          <p:nvPr/>
        </p:nvSpPr>
        <p:spPr>
          <a:xfrm>
            <a:off x="931205" y="5444997"/>
            <a:ext cx="2246078" cy="563673"/>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Lub Dub Condensed" panose="020B0506030403020204"/>
              </a:rPr>
              <a:t>Concurrent/early amputation if prolonged ischemia (2a)</a:t>
            </a:r>
            <a:endParaRPr kumimoji="0" lang="en-US" sz="1100" b="1" i="0" u="none" strike="noStrike" kern="1200" cap="none" spc="0" normalizeH="0" baseline="0" noProof="0" dirty="0">
              <a:ln>
                <a:noFill/>
              </a:ln>
              <a:solidFill>
                <a:schemeClr val="tx1"/>
              </a:solidFill>
              <a:effectLst/>
              <a:uLnTx/>
              <a:uFillTx/>
              <a:latin typeface="Lub Dub Condensed" panose="020B0506030403020204"/>
            </a:endParaRPr>
          </a:p>
        </p:txBody>
      </p:sp>
      <p:sp>
        <p:nvSpPr>
          <p:cNvPr id="124" name="Round Same Side Corner Rectangle 60">
            <a:extLst>
              <a:ext uri="{FF2B5EF4-FFF2-40B4-BE49-F238E27FC236}">
                <a16:creationId xmlns:a16="http://schemas.microsoft.com/office/drawing/2014/main" id="{77AA748F-E352-EBF1-78B3-37B9C188F737}"/>
              </a:ext>
              <a:ext uri="{C183D7F6-B498-43B3-948B-1728B52AA6E4}">
                <adec:decorative xmlns:adec="http://schemas.microsoft.com/office/drawing/2017/decorative" val="1"/>
              </a:ext>
            </a:extLst>
          </p:cNvPr>
          <p:cNvSpPr/>
          <p:nvPr/>
        </p:nvSpPr>
        <p:spPr>
          <a:xfrm>
            <a:off x="3824237" y="5597397"/>
            <a:ext cx="2152593" cy="412985"/>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Lub Dub Condensed" panose="020B0506030403020204"/>
              </a:rPr>
              <a:t>Monitor/treat for compartment syndrome (fasciotomy) (1)</a:t>
            </a:r>
            <a:endParaRPr kumimoji="0" lang="en-US" sz="1100" b="1" i="0" u="none" strike="noStrike" kern="1200" cap="none" spc="0" normalizeH="0" baseline="0" noProof="0" dirty="0">
              <a:ln>
                <a:noFill/>
              </a:ln>
              <a:solidFill>
                <a:schemeClr val="tx1"/>
              </a:solidFill>
              <a:effectLst/>
              <a:uLnTx/>
              <a:uFillTx/>
              <a:latin typeface="Lub Dub Condensed" panose="020B0506030403020204"/>
            </a:endParaRPr>
          </a:p>
        </p:txBody>
      </p:sp>
      <p:sp>
        <p:nvSpPr>
          <p:cNvPr id="125" name="Round Same Side Corner Rectangle 60">
            <a:extLst>
              <a:ext uri="{FF2B5EF4-FFF2-40B4-BE49-F238E27FC236}">
                <a16:creationId xmlns:a16="http://schemas.microsoft.com/office/drawing/2014/main" id="{32C41CCA-6ABA-90A5-6A59-4E82AB66C9D5}"/>
              </a:ext>
              <a:ext uri="{C183D7F6-B498-43B3-948B-1728B52AA6E4}">
                <adec:decorative xmlns:adec="http://schemas.microsoft.com/office/drawing/2017/decorative" val="1"/>
              </a:ext>
            </a:extLst>
          </p:cNvPr>
          <p:cNvSpPr/>
          <p:nvPr/>
        </p:nvSpPr>
        <p:spPr>
          <a:xfrm>
            <a:off x="6616556" y="5599416"/>
            <a:ext cx="2003461" cy="410968"/>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Lub Dub Condensed" panose="020B0506030403020204"/>
              </a:rPr>
              <a:t>Prophylactic fasciotomy (2a)</a:t>
            </a:r>
            <a:endParaRPr kumimoji="0" lang="en-US" sz="1100" b="1" i="0" u="none" strike="noStrike" kern="1200" cap="none" spc="0" normalizeH="0" baseline="0" noProof="0" dirty="0">
              <a:ln>
                <a:noFill/>
              </a:ln>
              <a:solidFill>
                <a:schemeClr val="tx1"/>
              </a:solidFill>
              <a:effectLst/>
              <a:uLnTx/>
              <a:uFillTx/>
              <a:latin typeface="Lub Dub Condensed" panose="020B0506030403020204"/>
            </a:endParaRPr>
          </a:p>
        </p:txBody>
      </p:sp>
      <p:cxnSp>
        <p:nvCxnSpPr>
          <p:cNvPr id="137" name="Elbow Connector 82">
            <a:extLst>
              <a:ext uri="{FF2B5EF4-FFF2-40B4-BE49-F238E27FC236}">
                <a16:creationId xmlns:a16="http://schemas.microsoft.com/office/drawing/2014/main" id="{49F5102E-857C-C9A6-FE97-56918D3BB14D}"/>
              </a:ext>
              <a:ext uri="{C183D7F6-B498-43B3-948B-1728B52AA6E4}">
                <adec:decorative xmlns:adec="http://schemas.microsoft.com/office/drawing/2017/decorative" val="1"/>
              </a:ext>
            </a:extLst>
          </p:cNvPr>
          <p:cNvCxnSpPr>
            <a:cxnSpLocks/>
            <a:stCxn id="39" idx="2"/>
            <a:endCxn id="111" idx="0"/>
          </p:cNvCxnSpPr>
          <p:nvPr/>
        </p:nvCxnSpPr>
        <p:spPr>
          <a:xfrm rot="5400000">
            <a:off x="5422583" y="2737081"/>
            <a:ext cx="349321" cy="1306780"/>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1" name="Elbow Connector 82">
            <a:extLst>
              <a:ext uri="{FF2B5EF4-FFF2-40B4-BE49-F238E27FC236}">
                <a16:creationId xmlns:a16="http://schemas.microsoft.com/office/drawing/2014/main" id="{A2C38832-4CF3-D8C0-96D1-BCB5E257A6C0}"/>
              </a:ext>
              <a:ext uri="{C183D7F6-B498-43B3-948B-1728B52AA6E4}">
                <adec:decorative xmlns:adec="http://schemas.microsoft.com/office/drawing/2017/decorative" val="1"/>
              </a:ext>
            </a:extLst>
          </p:cNvPr>
          <p:cNvCxnSpPr>
            <a:cxnSpLocks/>
            <a:stCxn id="39" idx="2"/>
            <a:endCxn id="112" idx="0"/>
          </p:cNvCxnSpPr>
          <p:nvPr/>
        </p:nvCxnSpPr>
        <p:spPr>
          <a:xfrm rot="16200000" flipH="1">
            <a:off x="6798891" y="2667552"/>
            <a:ext cx="349321" cy="1445837"/>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E0673872-9B2E-B27A-8E02-36C5A6BC1521}"/>
              </a:ext>
              <a:ext uri="{C183D7F6-B498-43B3-948B-1728B52AA6E4}">
                <adec:decorative xmlns:adec="http://schemas.microsoft.com/office/drawing/2017/decorative" val="1"/>
              </a:ext>
            </a:extLst>
          </p:cNvPr>
          <p:cNvCxnSpPr>
            <a:cxnSpLocks/>
            <a:stCxn id="111" idx="2"/>
          </p:cNvCxnSpPr>
          <p:nvPr/>
        </p:nvCxnSpPr>
        <p:spPr>
          <a:xfrm flipH="1">
            <a:off x="4911410" y="4130211"/>
            <a:ext cx="0" cy="2468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81D450DF-7F3C-BDA6-A212-64FE025FF556}"/>
              </a:ext>
              <a:ext uri="{C183D7F6-B498-43B3-948B-1728B52AA6E4}">
                <adec:decorative xmlns:adec="http://schemas.microsoft.com/office/drawing/2017/decorative" val="1"/>
              </a:ext>
            </a:extLst>
          </p:cNvPr>
          <p:cNvCxnSpPr>
            <a:cxnSpLocks/>
          </p:cNvCxnSpPr>
          <p:nvPr/>
        </p:nvCxnSpPr>
        <p:spPr>
          <a:xfrm>
            <a:off x="7693996" y="4130211"/>
            <a:ext cx="0" cy="24658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Elbow Connector 82">
            <a:extLst>
              <a:ext uri="{FF2B5EF4-FFF2-40B4-BE49-F238E27FC236}">
                <a16:creationId xmlns:a16="http://schemas.microsoft.com/office/drawing/2014/main" id="{E67C64F0-3D73-CD63-8613-F49589CD49AB}"/>
              </a:ext>
              <a:ext uri="{C183D7F6-B498-43B3-948B-1728B52AA6E4}">
                <adec:decorative xmlns:adec="http://schemas.microsoft.com/office/drawing/2017/decorative" val="1"/>
              </a:ext>
            </a:extLst>
          </p:cNvPr>
          <p:cNvCxnSpPr>
            <a:cxnSpLocks/>
            <a:stCxn id="119" idx="2"/>
            <a:endCxn id="122" idx="0"/>
          </p:cNvCxnSpPr>
          <p:nvPr/>
        </p:nvCxnSpPr>
        <p:spPr>
          <a:xfrm rot="16200000" flipH="1">
            <a:off x="5438923" y="4116406"/>
            <a:ext cx="287370" cy="1342396"/>
          </a:xfrm>
          <a:prstGeom prst="bentConnector3">
            <a:avLst>
              <a:gd name="adj1" fmla="val 28549"/>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7" name="Elbow Connector 82">
            <a:extLst>
              <a:ext uri="{FF2B5EF4-FFF2-40B4-BE49-F238E27FC236}">
                <a16:creationId xmlns:a16="http://schemas.microsoft.com/office/drawing/2014/main" id="{5C97B4DE-B027-5211-35BE-B67C3BBDC5EC}"/>
              </a:ext>
              <a:ext uri="{C183D7F6-B498-43B3-948B-1728B52AA6E4}">
                <adec:decorative xmlns:adec="http://schemas.microsoft.com/office/drawing/2017/decorative" val="1"/>
              </a:ext>
            </a:extLst>
          </p:cNvPr>
          <p:cNvCxnSpPr>
            <a:cxnSpLocks/>
            <a:stCxn id="120" idx="2"/>
            <a:endCxn id="122" idx="0"/>
          </p:cNvCxnSpPr>
          <p:nvPr/>
        </p:nvCxnSpPr>
        <p:spPr>
          <a:xfrm rot="5400000">
            <a:off x="6788263" y="4107750"/>
            <a:ext cx="289082" cy="1357996"/>
          </a:xfrm>
          <a:prstGeom prst="bentConnector3">
            <a:avLst>
              <a:gd name="adj1" fmla="val 2867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2" name="Elbow Connector 82">
            <a:extLst>
              <a:ext uri="{FF2B5EF4-FFF2-40B4-BE49-F238E27FC236}">
                <a16:creationId xmlns:a16="http://schemas.microsoft.com/office/drawing/2014/main" id="{62F3FE67-0B22-CE86-5949-7791F68D21FC}"/>
              </a:ext>
              <a:ext uri="{C183D7F6-B498-43B3-948B-1728B52AA6E4}">
                <adec:decorative xmlns:adec="http://schemas.microsoft.com/office/drawing/2017/decorative" val="1"/>
              </a:ext>
            </a:extLst>
          </p:cNvPr>
          <p:cNvCxnSpPr>
            <a:cxnSpLocks/>
          </p:cNvCxnSpPr>
          <p:nvPr/>
        </p:nvCxnSpPr>
        <p:spPr>
          <a:xfrm rot="5400000">
            <a:off x="5457258" y="4795766"/>
            <a:ext cx="267128" cy="1336746"/>
          </a:xfrm>
          <a:prstGeom prst="bentConnector3">
            <a:avLst>
              <a:gd name="adj1" fmla="val 3461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3" name="Elbow Connector 82">
            <a:extLst>
              <a:ext uri="{FF2B5EF4-FFF2-40B4-BE49-F238E27FC236}">
                <a16:creationId xmlns:a16="http://schemas.microsoft.com/office/drawing/2014/main" id="{B971E7ED-2D3F-4F4B-50FC-3CF359236EC6}"/>
              </a:ext>
              <a:ext uri="{C183D7F6-B498-43B3-948B-1728B52AA6E4}">
                <adec:decorative xmlns:adec="http://schemas.microsoft.com/office/drawing/2017/decorative" val="1"/>
              </a:ext>
            </a:extLst>
          </p:cNvPr>
          <p:cNvCxnSpPr>
            <a:cxnSpLocks/>
          </p:cNvCxnSpPr>
          <p:nvPr/>
        </p:nvCxnSpPr>
        <p:spPr>
          <a:xfrm rot="16200000" flipH="1">
            <a:off x="6807453" y="4782317"/>
            <a:ext cx="267128" cy="1363644"/>
          </a:xfrm>
          <a:prstGeom prst="bentConnector3">
            <a:avLst>
              <a:gd name="adj1" fmla="val 34616"/>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32BECB94-3C1D-DE22-A2A8-C6CBB3B179B2}"/>
              </a:ext>
              <a:ext uri="{C183D7F6-B498-43B3-948B-1728B52AA6E4}">
                <adec:decorative xmlns:adec="http://schemas.microsoft.com/office/drawing/2017/decorative" val="1"/>
              </a:ext>
            </a:extLst>
          </p:cNvPr>
          <p:cNvCxnSpPr>
            <a:cxnSpLocks/>
            <a:stCxn id="58" idx="2"/>
            <a:endCxn id="123" idx="0"/>
          </p:cNvCxnSpPr>
          <p:nvPr/>
        </p:nvCxnSpPr>
        <p:spPr>
          <a:xfrm>
            <a:off x="2054244" y="4294598"/>
            <a:ext cx="0" cy="115039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2" name="Straight Arrow Connector 181">
            <a:extLst>
              <a:ext uri="{FF2B5EF4-FFF2-40B4-BE49-F238E27FC236}">
                <a16:creationId xmlns:a16="http://schemas.microsoft.com/office/drawing/2014/main" id="{EDC35021-F859-F718-3604-F62D266F34E6}"/>
              </a:ext>
              <a:ext uri="{C183D7F6-B498-43B3-948B-1728B52AA6E4}">
                <adec:decorative xmlns:adec="http://schemas.microsoft.com/office/drawing/2017/decorative" val="1"/>
              </a:ext>
            </a:extLst>
          </p:cNvPr>
          <p:cNvCxnSpPr>
            <a:cxnSpLocks/>
            <a:stCxn id="124" idx="1"/>
          </p:cNvCxnSpPr>
          <p:nvPr/>
        </p:nvCxnSpPr>
        <p:spPr>
          <a:xfrm flipH="1">
            <a:off x="3164440" y="5803890"/>
            <a:ext cx="659797"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Round Same Side Corner Rectangle 60">
            <a:extLst>
              <a:ext uri="{FF2B5EF4-FFF2-40B4-BE49-F238E27FC236}">
                <a16:creationId xmlns:a16="http://schemas.microsoft.com/office/drawing/2014/main" id="{5BEC4659-1660-4678-026C-2F6C6D936B4C}"/>
              </a:ext>
              <a:ext uri="{C183D7F6-B498-43B3-948B-1728B52AA6E4}">
                <adec:decorative xmlns:adec="http://schemas.microsoft.com/office/drawing/2017/decorative" val="1"/>
              </a:ext>
            </a:extLst>
          </p:cNvPr>
          <p:cNvSpPr/>
          <p:nvPr/>
        </p:nvSpPr>
        <p:spPr>
          <a:xfrm>
            <a:off x="1011323" y="4602516"/>
            <a:ext cx="2152593" cy="412985"/>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Lub Dub Condensed" panose="020B0506030403020204"/>
              </a:rPr>
              <a:t>Monitor/treat for compartment syndrome (fasciotomy) (1)</a:t>
            </a:r>
            <a:endParaRPr kumimoji="0" lang="en-US" sz="1100" b="1" i="0" u="none" strike="noStrike" kern="1200" cap="none" spc="0" normalizeH="0" baseline="0" noProof="0" dirty="0">
              <a:ln>
                <a:noFill/>
              </a:ln>
              <a:solidFill>
                <a:schemeClr val="tx1"/>
              </a:solidFill>
              <a:effectLst/>
              <a:uLnTx/>
              <a:uFillTx/>
              <a:latin typeface="Lub Dub Condensed" panose="020B0506030403020204"/>
            </a:endParaRPr>
          </a:p>
        </p:txBody>
      </p:sp>
    </p:spTree>
    <p:extLst>
      <p:ext uri="{BB962C8B-B14F-4D97-AF65-F5344CB8AC3E}">
        <p14:creationId xmlns:p14="http://schemas.microsoft.com/office/powerpoint/2010/main" val="95795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up)">
                                      <p:cBhvr>
                                        <p:cTn id="27" dur="500"/>
                                        <p:tgtEl>
                                          <p:spTgt spid="4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up)">
                                      <p:cBhvr>
                                        <p:cTn id="35" dur="500"/>
                                        <p:tgtEl>
                                          <p:spTgt spid="6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500"/>
                                        <p:tgtEl>
                                          <p:spTgt spid="58"/>
                                        </p:tgtEl>
                                      </p:cBhvr>
                                    </p:animEffect>
                                  </p:childTnLst>
                                </p:cTn>
                              </p:par>
                            </p:childTnLst>
                          </p:cTn>
                        </p:par>
                        <p:par>
                          <p:cTn id="40" fill="hold">
                            <p:stCondLst>
                              <p:cond delay="4500"/>
                            </p:stCondLst>
                            <p:childTnLst>
                              <p:par>
                                <p:cTn id="41" presetID="22" presetClass="entr" presetSubtype="1" fill="hold" nodeType="afterEffect">
                                  <p:stCondLst>
                                    <p:cond delay="0"/>
                                  </p:stCondLst>
                                  <p:childTnLst>
                                    <p:set>
                                      <p:cBhvr>
                                        <p:cTn id="42" dur="1" fill="hold">
                                          <p:stCondLst>
                                            <p:cond delay="0"/>
                                          </p:stCondLst>
                                        </p:cTn>
                                        <p:tgtEl>
                                          <p:spTgt spid="179"/>
                                        </p:tgtEl>
                                        <p:attrNameLst>
                                          <p:attrName>style.visibility</p:attrName>
                                        </p:attrNameLst>
                                      </p:cBhvr>
                                      <p:to>
                                        <p:strVal val="visible"/>
                                      </p:to>
                                    </p:set>
                                    <p:animEffect transition="in" filter="wipe(up)">
                                      <p:cBhvr>
                                        <p:cTn id="43" dur="500"/>
                                        <p:tgtEl>
                                          <p:spTgt spid="179"/>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3"/>
                                        </p:tgtEl>
                                        <p:attrNameLst>
                                          <p:attrName>style.visibility</p:attrName>
                                        </p:attrNameLst>
                                      </p:cBhvr>
                                      <p:to>
                                        <p:strVal val="visible"/>
                                      </p:to>
                                    </p:set>
                                    <p:animEffect transition="in" filter="fade">
                                      <p:cBhvr>
                                        <p:cTn id="47" dur="500"/>
                                        <p:tgtEl>
                                          <p:spTgt spid="12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102"/>
                                        </p:tgtEl>
                                        <p:attrNameLst>
                                          <p:attrName>style.visibility</p:attrName>
                                        </p:attrNameLst>
                                      </p:cBhvr>
                                      <p:to>
                                        <p:strVal val="visible"/>
                                      </p:to>
                                    </p:set>
                                    <p:animEffect transition="in" filter="wipe(right)">
                                      <p:cBhvr>
                                        <p:cTn id="52" dur="500"/>
                                        <p:tgtEl>
                                          <p:spTgt spid="102"/>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45"/>
                                        </p:tgtEl>
                                        <p:attrNameLst>
                                          <p:attrName>style.visibility</p:attrName>
                                        </p:attrNameLst>
                                      </p:cBhvr>
                                      <p:to>
                                        <p:strVal val="visible"/>
                                      </p:to>
                                    </p:set>
                                    <p:animEffect transition="in" filter="wipe(up)">
                                      <p:cBhvr>
                                        <p:cTn id="60" dur="500"/>
                                        <p:tgtEl>
                                          <p:spTgt spid="45"/>
                                        </p:tgtEl>
                                      </p:cBhvr>
                                    </p:animEffect>
                                  </p:childTnLst>
                                </p:cTn>
                              </p:par>
                            </p:childTnLst>
                          </p:cTn>
                        </p:par>
                        <p:par>
                          <p:cTn id="61" fill="hold">
                            <p:stCondLst>
                              <p:cond delay="1500"/>
                            </p:stCondLst>
                            <p:childTnLst>
                              <p:par>
                                <p:cTn id="62" presetID="10" presetClass="entr" presetSubtype="0" fill="hold" grpId="0" nodeType="after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500"/>
                                        <p:tgtEl>
                                          <p:spTgt spid="39"/>
                                        </p:tgtEl>
                                      </p:cBhvr>
                                    </p:animEffect>
                                  </p:childTnLst>
                                </p:cTn>
                              </p:par>
                            </p:childTnLst>
                          </p:cTn>
                        </p:par>
                        <p:par>
                          <p:cTn id="65" fill="hold">
                            <p:stCondLst>
                              <p:cond delay="2000"/>
                            </p:stCondLst>
                            <p:childTnLst>
                              <p:par>
                                <p:cTn id="66" presetID="22" presetClass="entr" presetSubtype="2" fill="hold" nodeType="after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wipe(right)">
                                      <p:cBhvr>
                                        <p:cTn id="68" dur="500"/>
                                        <p:tgtEl>
                                          <p:spTgt spid="137"/>
                                        </p:tgtEl>
                                      </p:cBhvr>
                                    </p:animEffect>
                                  </p:childTnLst>
                                </p:cTn>
                              </p:par>
                            </p:childTnLst>
                          </p:cTn>
                        </p:par>
                        <p:par>
                          <p:cTn id="69" fill="hold">
                            <p:stCondLst>
                              <p:cond delay="2500"/>
                            </p:stCondLst>
                            <p:childTnLst>
                              <p:par>
                                <p:cTn id="70" presetID="10" presetClass="entr" presetSubtype="0" fill="hold" grpId="0" nodeType="afterEffect">
                                  <p:stCondLst>
                                    <p:cond delay="0"/>
                                  </p:stCondLst>
                                  <p:childTnLst>
                                    <p:set>
                                      <p:cBhvr>
                                        <p:cTn id="71" dur="1" fill="hold">
                                          <p:stCondLst>
                                            <p:cond delay="0"/>
                                          </p:stCondLst>
                                        </p:cTn>
                                        <p:tgtEl>
                                          <p:spTgt spid="111"/>
                                        </p:tgtEl>
                                        <p:attrNameLst>
                                          <p:attrName>style.visibility</p:attrName>
                                        </p:attrNameLst>
                                      </p:cBhvr>
                                      <p:to>
                                        <p:strVal val="visible"/>
                                      </p:to>
                                    </p:set>
                                    <p:animEffect transition="in" filter="fade">
                                      <p:cBhvr>
                                        <p:cTn id="72" dur="500"/>
                                        <p:tgtEl>
                                          <p:spTgt spid="111"/>
                                        </p:tgtEl>
                                      </p:cBhvr>
                                    </p:animEffect>
                                  </p:childTnLst>
                                </p:cTn>
                              </p:par>
                            </p:childTnLst>
                          </p:cTn>
                        </p:par>
                        <p:par>
                          <p:cTn id="73" fill="hold">
                            <p:stCondLst>
                              <p:cond delay="3000"/>
                            </p:stCondLst>
                            <p:childTnLst>
                              <p:par>
                                <p:cTn id="74" presetID="22" presetClass="entr" presetSubtype="1" fill="hold" nodeType="afterEffect">
                                  <p:stCondLst>
                                    <p:cond delay="0"/>
                                  </p:stCondLst>
                                  <p:childTnLst>
                                    <p:set>
                                      <p:cBhvr>
                                        <p:cTn id="75" dur="1" fill="hold">
                                          <p:stCondLst>
                                            <p:cond delay="0"/>
                                          </p:stCondLst>
                                        </p:cTn>
                                        <p:tgtEl>
                                          <p:spTgt spid="146"/>
                                        </p:tgtEl>
                                        <p:attrNameLst>
                                          <p:attrName>style.visibility</p:attrName>
                                        </p:attrNameLst>
                                      </p:cBhvr>
                                      <p:to>
                                        <p:strVal val="visible"/>
                                      </p:to>
                                    </p:set>
                                    <p:animEffect transition="in" filter="wipe(up)">
                                      <p:cBhvr>
                                        <p:cTn id="76" dur="500"/>
                                        <p:tgtEl>
                                          <p:spTgt spid="146"/>
                                        </p:tgtEl>
                                      </p:cBhvr>
                                    </p:animEffect>
                                  </p:childTnLst>
                                </p:cTn>
                              </p:par>
                            </p:childTnLst>
                          </p:cTn>
                        </p:par>
                        <p:par>
                          <p:cTn id="77" fill="hold">
                            <p:stCondLst>
                              <p:cond delay="3500"/>
                            </p:stCondLst>
                            <p:childTnLst>
                              <p:par>
                                <p:cTn id="78" presetID="10" presetClass="entr" presetSubtype="0" fill="hold" grpId="0" nodeType="afterEffect">
                                  <p:stCondLst>
                                    <p:cond delay="0"/>
                                  </p:stCondLst>
                                  <p:childTnLst>
                                    <p:set>
                                      <p:cBhvr>
                                        <p:cTn id="79" dur="1" fill="hold">
                                          <p:stCondLst>
                                            <p:cond delay="0"/>
                                          </p:stCondLst>
                                        </p:cTn>
                                        <p:tgtEl>
                                          <p:spTgt spid="119"/>
                                        </p:tgtEl>
                                        <p:attrNameLst>
                                          <p:attrName>style.visibility</p:attrName>
                                        </p:attrNameLst>
                                      </p:cBhvr>
                                      <p:to>
                                        <p:strVal val="visible"/>
                                      </p:to>
                                    </p:set>
                                    <p:animEffect transition="in" filter="fade">
                                      <p:cBhvr>
                                        <p:cTn id="80" dur="500"/>
                                        <p:tgtEl>
                                          <p:spTgt spid="11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141"/>
                                        </p:tgtEl>
                                        <p:attrNameLst>
                                          <p:attrName>style.visibility</p:attrName>
                                        </p:attrNameLst>
                                      </p:cBhvr>
                                      <p:to>
                                        <p:strVal val="visible"/>
                                      </p:to>
                                    </p:set>
                                    <p:animEffect transition="in" filter="wipe(left)">
                                      <p:cBhvr>
                                        <p:cTn id="85" dur="500"/>
                                        <p:tgtEl>
                                          <p:spTgt spid="141"/>
                                        </p:tgtEl>
                                      </p:cBhvr>
                                    </p:animEffect>
                                  </p:childTnLst>
                                </p:cTn>
                              </p:par>
                            </p:childTnLst>
                          </p:cTn>
                        </p:par>
                        <p:par>
                          <p:cTn id="86" fill="hold">
                            <p:stCondLst>
                              <p:cond delay="500"/>
                            </p:stCondLst>
                            <p:childTnLst>
                              <p:par>
                                <p:cTn id="87" presetID="10" presetClass="entr" presetSubtype="0" fill="hold" grpId="0" nodeType="afterEffect">
                                  <p:stCondLst>
                                    <p:cond delay="0"/>
                                  </p:stCondLst>
                                  <p:childTnLst>
                                    <p:set>
                                      <p:cBhvr>
                                        <p:cTn id="88" dur="1" fill="hold">
                                          <p:stCondLst>
                                            <p:cond delay="0"/>
                                          </p:stCondLst>
                                        </p:cTn>
                                        <p:tgtEl>
                                          <p:spTgt spid="112"/>
                                        </p:tgtEl>
                                        <p:attrNameLst>
                                          <p:attrName>style.visibility</p:attrName>
                                        </p:attrNameLst>
                                      </p:cBhvr>
                                      <p:to>
                                        <p:strVal val="visible"/>
                                      </p:to>
                                    </p:set>
                                    <p:animEffect transition="in" filter="fade">
                                      <p:cBhvr>
                                        <p:cTn id="89" dur="500"/>
                                        <p:tgtEl>
                                          <p:spTgt spid="112"/>
                                        </p:tgtEl>
                                      </p:cBhvr>
                                    </p:animEffect>
                                  </p:childTnLst>
                                </p:cTn>
                              </p:par>
                            </p:childTnLst>
                          </p:cTn>
                        </p:par>
                        <p:par>
                          <p:cTn id="90" fill="hold">
                            <p:stCondLst>
                              <p:cond delay="1000"/>
                            </p:stCondLst>
                            <p:childTnLst>
                              <p:par>
                                <p:cTn id="91" presetID="22" presetClass="entr" presetSubtype="1" fill="hold" nodeType="afterEffect">
                                  <p:stCondLst>
                                    <p:cond delay="0"/>
                                  </p:stCondLst>
                                  <p:childTnLst>
                                    <p:set>
                                      <p:cBhvr>
                                        <p:cTn id="92" dur="1" fill="hold">
                                          <p:stCondLst>
                                            <p:cond delay="0"/>
                                          </p:stCondLst>
                                        </p:cTn>
                                        <p:tgtEl>
                                          <p:spTgt spid="151"/>
                                        </p:tgtEl>
                                        <p:attrNameLst>
                                          <p:attrName>style.visibility</p:attrName>
                                        </p:attrNameLst>
                                      </p:cBhvr>
                                      <p:to>
                                        <p:strVal val="visible"/>
                                      </p:to>
                                    </p:set>
                                    <p:animEffect transition="in" filter="wipe(up)">
                                      <p:cBhvr>
                                        <p:cTn id="93" dur="500"/>
                                        <p:tgtEl>
                                          <p:spTgt spid="151"/>
                                        </p:tgtEl>
                                      </p:cBhvr>
                                    </p:animEffec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120"/>
                                        </p:tgtEl>
                                        <p:attrNameLst>
                                          <p:attrName>style.visibility</p:attrName>
                                        </p:attrNameLst>
                                      </p:cBhvr>
                                      <p:to>
                                        <p:strVal val="visible"/>
                                      </p:to>
                                    </p:set>
                                    <p:animEffect transition="in" filter="fade">
                                      <p:cBhvr>
                                        <p:cTn id="97" dur="500"/>
                                        <p:tgtEl>
                                          <p:spTgt spid="120"/>
                                        </p:tgtEl>
                                      </p:cBhvr>
                                    </p:animEffect>
                                  </p:childTnLst>
                                </p:cTn>
                              </p:par>
                            </p:childTnLst>
                          </p:cTn>
                        </p:par>
                        <p:par>
                          <p:cTn id="98" fill="hold">
                            <p:stCondLst>
                              <p:cond delay="2000"/>
                            </p:stCondLst>
                            <p:childTnLst>
                              <p:par>
                                <p:cTn id="99" presetID="22" presetClass="entr" presetSubtype="8" fill="hold" nodeType="afterEffect">
                                  <p:stCondLst>
                                    <p:cond delay="0"/>
                                  </p:stCondLst>
                                  <p:childTnLst>
                                    <p:set>
                                      <p:cBhvr>
                                        <p:cTn id="100" dur="1" fill="hold">
                                          <p:stCondLst>
                                            <p:cond delay="0"/>
                                          </p:stCondLst>
                                        </p:cTn>
                                        <p:tgtEl>
                                          <p:spTgt spid="154"/>
                                        </p:tgtEl>
                                        <p:attrNameLst>
                                          <p:attrName>style.visibility</p:attrName>
                                        </p:attrNameLst>
                                      </p:cBhvr>
                                      <p:to>
                                        <p:strVal val="visible"/>
                                      </p:to>
                                    </p:set>
                                    <p:animEffect transition="in" filter="wipe(left)">
                                      <p:cBhvr>
                                        <p:cTn id="101" dur="500"/>
                                        <p:tgtEl>
                                          <p:spTgt spid="154"/>
                                        </p:tgtEl>
                                      </p:cBhvr>
                                    </p:animEffect>
                                  </p:childTnLst>
                                </p:cTn>
                              </p:par>
                              <p:par>
                                <p:cTn id="102" presetID="22" presetClass="entr" presetSubtype="2" fill="hold" nodeType="withEffect">
                                  <p:stCondLst>
                                    <p:cond delay="0"/>
                                  </p:stCondLst>
                                  <p:childTnLst>
                                    <p:set>
                                      <p:cBhvr>
                                        <p:cTn id="103" dur="1" fill="hold">
                                          <p:stCondLst>
                                            <p:cond delay="0"/>
                                          </p:stCondLst>
                                        </p:cTn>
                                        <p:tgtEl>
                                          <p:spTgt spid="157"/>
                                        </p:tgtEl>
                                        <p:attrNameLst>
                                          <p:attrName>style.visibility</p:attrName>
                                        </p:attrNameLst>
                                      </p:cBhvr>
                                      <p:to>
                                        <p:strVal val="visible"/>
                                      </p:to>
                                    </p:set>
                                    <p:animEffect transition="in" filter="wipe(right)">
                                      <p:cBhvr>
                                        <p:cTn id="104" dur="500"/>
                                        <p:tgtEl>
                                          <p:spTgt spid="157"/>
                                        </p:tgtEl>
                                      </p:cBhvr>
                                    </p:animEffect>
                                  </p:childTnLst>
                                </p:cTn>
                              </p:par>
                            </p:childTnLst>
                          </p:cTn>
                        </p:par>
                        <p:par>
                          <p:cTn id="105" fill="hold">
                            <p:stCondLst>
                              <p:cond delay="2500"/>
                            </p:stCondLst>
                            <p:childTnLst>
                              <p:par>
                                <p:cTn id="106" presetID="10" presetClass="entr" presetSubtype="0" fill="hold" grpId="0" nodeType="afterEffect">
                                  <p:stCondLst>
                                    <p:cond delay="0"/>
                                  </p:stCondLst>
                                  <p:childTnLst>
                                    <p:set>
                                      <p:cBhvr>
                                        <p:cTn id="107" dur="1" fill="hold">
                                          <p:stCondLst>
                                            <p:cond delay="0"/>
                                          </p:stCondLst>
                                        </p:cTn>
                                        <p:tgtEl>
                                          <p:spTgt spid="122"/>
                                        </p:tgtEl>
                                        <p:attrNameLst>
                                          <p:attrName>style.visibility</p:attrName>
                                        </p:attrNameLst>
                                      </p:cBhvr>
                                      <p:to>
                                        <p:strVal val="visible"/>
                                      </p:to>
                                    </p:set>
                                    <p:animEffect transition="in" filter="fade">
                                      <p:cBhvr>
                                        <p:cTn id="108" dur="500"/>
                                        <p:tgtEl>
                                          <p:spTgt spid="122"/>
                                        </p:tgtEl>
                                      </p:cBhvr>
                                    </p:animEffect>
                                  </p:childTnLst>
                                </p:cTn>
                              </p:par>
                            </p:childTnLst>
                          </p:cTn>
                        </p:par>
                        <p:par>
                          <p:cTn id="109" fill="hold">
                            <p:stCondLst>
                              <p:cond delay="3000"/>
                            </p:stCondLst>
                            <p:childTnLst>
                              <p:par>
                                <p:cTn id="110" presetID="22" presetClass="entr" presetSubtype="2" fill="hold" nodeType="afterEffect">
                                  <p:stCondLst>
                                    <p:cond delay="0"/>
                                  </p:stCondLst>
                                  <p:childTnLst>
                                    <p:set>
                                      <p:cBhvr>
                                        <p:cTn id="111" dur="1" fill="hold">
                                          <p:stCondLst>
                                            <p:cond delay="0"/>
                                          </p:stCondLst>
                                        </p:cTn>
                                        <p:tgtEl>
                                          <p:spTgt spid="162"/>
                                        </p:tgtEl>
                                        <p:attrNameLst>
                                          <p:attrName>style.visibility</p:attrName>
                                        </p:attrNameLst>
                                      </p:cBhvr>
                                      <p:to>
                                        <p:strVal val="visible"/>
                                      </p:to>
                                    </p:set>
                                    <p:animEffect transition="in" filter="wipe(right)">
                                      <p:cBhvr>
                                        <p:cTn id="112" dur="500"/>
                                        <p:tgtEl>
                                          <p:spTgt spid="162"/>
                                        </p:tgtEl>
                                      </p:cBhvr>
                                    </p:animEffect>
                                  </p:childTnLst>
                                </p:cTn>
                              </p:par>
                            </p:childTnLst>
                          </p:cTn>
                        </p:par>
                        <p:par>
                          <p:cTn id="113" fill="hold">
                            <p:stCondLst>
                              <p:cond delay="3500"/>
                            </p:stCondLst>
                            <p:childTnLst>
                              <p:par>
                                <p:cTn id="114" presetID="10" presetClass="entr" presetSubtype="0" fill="hold" grpId="0" nodeType="afterEffect">
                                  <p:stCondLst>
                                    <p:cond delay="0"/>
                                  </p:stCondLst>
                                  <p:childTnLst>
                                    <p:set>
                                      <p:cBhvr>
                                        <p:cTn id="115" dur="1" fill="hold">
                                          <p:stCondLst>
                                            <p:cond delay="0"/>
                                          </p:stCondLst>
                                        </p:cTn>
                                        <p:tgtEl>
                                          <p:spTgt spid="124"/>
                                        </p:tgtEl>
                                        <p:attrNameLst>
                                          <p:attrName>style.visibility</p:attrName>
                                        </p:attrNameLst>
                                      </p:cBhvr>
                                      <p:to>
                                        <p:strVal val="visible"/>
                                      </p:to>
                                    </p:set>
                                    <p:animEffect transition="in" filter="fade">
                                      <p:cBhvr>
                                        <p:cTn id="116" dur="500"/>
                                        <p:tgtEl>
                                          <p:spTgt spid="124"/>
                                        </p:tgtEl>
                                      </p:cBhvr>
                                    </p:animEffect>
                                  </p:childTnLst>
                                </p:cTn>
                              </p:par>
                            </p:childTnLst>
                          </p:cTn>
                        </p:par>
                        <p:par>
                          <p:cTn id="117" fill="hold">
                            <p:stCondLst>
                              <p:cond delay="4000"/>
                            </p:stCondLst>
                            <p:childTnLst>
                              <p:par>
                                <p:cTn id="118" presetID="22" presetClass="entr" presetSubtype="1" fill="hold" nodeType="afterEffect">
                                  <p:stCondLst>
                                    <p:cond delay="0"/>
                                  </p:stCondLst>
                                  <p:childTnLst>
                                    <p:set>
                                      <p:cBhvr>
                                        <p:cTn id="119" dur="1" fill="hold">
                                          <p:stCondLst>
                                            <p:cond delay="0"/>
                                          </p:stCondLst>
                                        </p:cTn>
                                        <p:tgtEl>
                                          <p:spTgt spid="182"/>
                                        </p:tgtEl>
                                        <p:attrNameLst>
                                          <p:attrName>style.visibility</p:attrName>
                                        </p:attrNameLst>
                                      </p:cBhvr>
                                      <p:to>
                                        <p:strVal val="visible"/>
                                      </p:to>
                                    </p:set>
                                    <p:animEffect transition="in" filter="wipe(up)">
                                      <p:cBhvr>
                                        <p:cTn id="120" dur="500"/>
                                        <p:tgtEl>
                                          <p:spTgt spid="182"/>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nodeType="clickEffect">
                                  <p:stCondLst>
                                    <p:cond delay="0"/>
                                  </p:stCondLst>
                                  <p:childTnLst>
                                    <p:set>
                                      <p:cBhvr>
                                        <p:cTn id="124" dur="1" fill="hold">
                                          <p:stCondLst>
                                            <p:cond delay="0"/>
                                          </p:stCondLst>
                                        </p:cTn>
                                        <p:tgtEl>
                                          <p:spTgt spid="163"/>
                                        </p:tgtEl>
                                        <p:attrNameLst>
                                          <p:attrName>style.visibility</p:attrName>
                                        </p:attrNameLst>
                                      </p:cBhvr>
                                      <p:to>
                                        <p:strVal val="visible"/>
                                      </p:to>
                                    </p:set>
                                    <p:animEffect transition="in" filter="wipe(left)">
                                      <p:cBhvr>
                                        <p:cTn id="125" dur="500"/>
                                        <p:tgtEl>
                                          <p:spTgt spid="163"/>
                                        </p:tgtEl>
                                      </p:cBhvr>
                                    </p:animEffect>
                                  </p:childTnLst>
                                </p:cTn>
                              </p:par>
                            </p:childTnLst>
                          </p:cTn>
                        </p:par>
                        <p:par>
                          <p:cTn id="126" fill="hold">
                            <p:stCondLst>
                              <p:cond delay="500"/>
                            </p:stCondLst>
                            <p:childTnLst>
                              <p:par>
                                <p:cTn id="127" presetID="10" presetClass="entr" presetSubtype="0" fill="hold" grpId="0" nodeType="afterEffect">
                                  <p:stCondLst>
                                    <p:cond delay="0"/>
                                  </p:stCondLst>
                                  <p:childTnLst>
                                    <p:set>
                                      <p:cBhvr>
                                        <p:cTn id="128" dur="1" fill="hold">
                                          <p:stCondLst>
                                            <p:cond delay="0"/>
                                          </p:stCondLst>
                                        </p:cTn>
                                        <p:tgtEl>
                                          <p:spTgt spid="125"/>
                                        </p:tgtEl>
                                        <p:attrNameLst>
                                          <p:attrName>style.visibility</p:attrName>
                                        </p:attrNameLst>
                                      </p:cBhvr>
                                      <p:to>
                                        <p:strVal val="visible"/>
                                      </p:to>
                                    </p:set>
                                    <p:animEffect transition="in" filter="fade">
                                      <p:cBhvr>
                                        <p:cTn id="129" dur="500"/>
                                        <p:tgtEl>
                                          <p:spTgt spid="125"/>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nodeType="clickEffect">
                                  <p:stCondLst>
                                    <p:cond delay="0"/>
                                  </p:stCondLst>
                                  <p:childTnLst>
                                    <p:set>
                                      <p:cBhvr>
                                        <p:cTn id="133" dur="1" fill="hold">
                                          <p:stCondLst>
                                            <p:cond delay="0"/>
                                          </p:stCondLst>
                                        </p:cTn>
                                        <p:tgtEl>
                                          <p:spTgt spid="32"/>
                                        </p:tgtEl>
                                        <p:attrNameLst>
                                          <p:attrName>style.visibility</p:attrName>
                                        </p:attrNameLst>
                                      </p:cBhvr>
                                      <p:to>
                                        <p:strVal val="visible"/>
                                      </p:to>
                                    </p:set>
                                    <p:animEffect transition="in" filter="wipe(left)">
                                      <p:cBhvr>
                                        <p:cTn id="134" dur="500"/>
                                        <p:tgtEl>
                                          <p:spTgt spid="32"/>
                                        </p:tgtEl>
                                      </p:cBhvr>
                                    </p:animEffect>
                                  </p:childTnLst>
                                </p:cTn>
                              </p:par>
                            </p:childTnLst>
                          </p:cTn>
                        </p:par>
                        <p:par>
                          <p:cTn id="135" fill="hold">
                            <p:stCondLst>
                              <p:cond delay="1000"/>
                            </p:stCondLst>
                            <p:childTnLst>
                              <p:par>
                                <p:cTn id="136" presetID="10" presetClass="entr" presetSubtype="0" fill="hold" grpId="0" nodeType="after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500"/>
                                        <p:tgtEl>
                                          <p:spTgt spid="25"/>
                                        </p:tgtEl>
                                      </p:cBhvr>
                                    </p:animEffect>
                                  </p:childTnLst>
                                </p:cTn>
                              </p:par>
                            </p:childTnLst>
                          </p:cTn>
                        </p:par>
                        <p:par>
                          <p:cTn id="139" fill="hold">
                            <p:stCondLst>
                              <p:cond delay="1500"/>
                            </p:stCondLst>
                            <p:childTnLst>
                              <p:par>
                                <p:cTn id="140" presetID="22" presetClass="entr" presetSubtype="1" fill="hold" nodeType="afterEffect">
                                  <p:stCondLst>
                                    <p:cond delay="0"/>
                                  </p:stCondLst>
                                  <p:childTnLst>
                                    <p:set>
                                      <p:cBhvr>
                                        <p:cTn id="141" dur="1" fill="hold">
                                          <p:stCondLst>
                                            <p:cond delay="0"/>
                                          </p:stCondLst>
                                        </p:cTn>
                                        <p:tgtEl>
                                          <p:spTgt spid="48"/>
                                        </p:tgtEl>
                                        <p:attrNameLst>
                                          <p:attrName>style.visibility</p:attrName>
                                        </p:attrNameLst>
                                      </p:cBhvr>
                                      <p:to>
                                        <p:strVal val="visible"/>
                                      </p:to>
                                    </p:set>
                                    <p:animEffect transition="in" filter="wipe(up)">
                                      <p:cBhvr>
                                        <p:cTn id="142" dur="500"/>
                                        <p:tgtEl>
                                          <p:spTgt spid="48"/>
                                        </p:tgtEl>
                                      </p:cBhvr>
                                    </p:animEffect>
                                  </p:childTnLst>
                                </p:cTn>
                              </p:par>
                            </p:childTnLst>
                          </p:cTn>
                        </p:par>
                        <p:par>
                          <p:cTn id="143" fill="hold">
                            <p:stCondLst>
                              <p:cond delay="2000"/>
                            </p:stCondLst>
                            <p:childTnLst>
                              <p:par>
                                <p:cTn id="144" presetID="10" presetClass="entr" presetSubtype="0" fill="hold" grpId="0" nodeType="after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fade">
                                      <p:cBhvr>
                                        <p:cTn id="146" dur="500"/>
                                        <p:tgtEl>
                                          <p:spTgt spid="41"/>
                                        </p:tgtEl>
                                      </p:cBhvr>
                                    </p:animEffect>
                                  </p:childTnLst>
                                </p:cTn>
                              </p:par>
                            </p:childTnLst>
                          </p:cTn>
                        </p:par>
                        <p:par>
                          <p:cTn id="147" fill="hold">
                            <p:stCondLst>
                              <p:cond delay="2500"/>
                            </p:stCondLst>
                            <p:childTnLst>
                              <p:par>
                                <p:cTn id="148" presetID="22" presetClass="entr" presetSubtype="1" fill="hold" nodeType="afterEffect">
                                  <p:stCondLst>
                                    <p:cond delay="0"/>
                                  </p:stCondLst>
                                  <p:childTnLst>
                                    <p:set>
                                      <p:cBhvr>
                                        <p:cTn id="149" dur="1" fill="hold">
                                          <p:stCondLst>
                                            <p:cond delay="0"/>
                                          </p:stCondLst>
                                        </p:cTn>
                                        <p:tgtEl>
                                          <p:spTgt spid="61"/>
                                        </p:tgtEl>
                                        <p:attrNameLst>
                                          <p:attrName>style.visibility</p:attrName>
                                        </p:attrNameLst>
                                      </p:cBhvr>
                                      <p:to>
                                        <p:strVal val="visible"/>
                                      </p:to>
                                    </p:set>
                                    <p:animEffect transition="in" filter="wipe(up)">
                                      <p:cBhvr>
                                        <p:cTn id="150" dur="500"/>
                                        <p:tgtEl>
                                          <p:spTgt spid="61"/>
                                        </p:tgtEl>
                                      </p:cBhvr>
                                    </p:animEffect>
                                  </p:childTnLst>
                                </p:cTn>
                              </p:par>
                            </p:childTnLst>
                          </p:cTn>
                        </p:par>
                        <p:par>
                          <p:cTn id="151" fill="hold">
                            <p:stCondLst>
                              <p:cond delay="3000"/>
                            </p:stCondLst>
                            <p:childTnLst>
                              <p:par>
                                <p:cTn id="152" presetID="10" presetClass="entr" presetSubtype="0" fill="hold" grpId="0" nodeType="after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childTnLst>
                          </p:cTn>
                        </p:par>
                        <p:par>
                          <p:cTn id="155" fill="hold">
                            <p:stCondLst>
                              <p:cond delay="3500"/>
                            </p:stCondLst>
                            <p:childTnLst>
                              <p:par>
                                <p:cTn id="156" presetID="10" presetClass="entr" presetSubtype="0" fill="hold" grpId="0" nodeType="afterEffect">
                                  <p:stCondLst>
                                    <p:cond delay="0"/>
                                  </p:stCondLst>
                                  <p:childTnLst>
                                    <p:set>
                                      <p:cBhvr>
                                        <p:cTn id="157" dur="1" fill="hold">
                                          <p:stCondLst>
                                            <p:cond delay="0"/>
                                          </p:stCondLst>
                                        </p:cTn>
                                        <p:tgtEl>
                                          <p:spTgt spid="3"/>
                                        </p:tgtEl>
                                        <p:attrNameLst>
                                          <p:attrName>style.visibility</p:attrName>
                                        </p:attrNameLst>
                                      </p:cBhvr>
                                      <p:to>
                                        <p:strVal val="visible"/>
                                      </p:to>
                                    </p:set>
                                    <p:animEffect transition="in" filter="fade">
                                      <p:cBhvr>
                                        <p:cTn id="1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P spid="25" grpId="0" animBg="1"/>
      <p:bldP spid="38" grpId="0" animBg="1"/>
      <p:bldP spid="39" grpId="0" animBg="1"/>
      <p:bldP spid="41" grpId="0" animBg="1"/>
      <p:bldP spid="58" grpId="0" animBg="1"/>
      <p:bldP spid="59" grpId="0" animBg="1"/>
      <p:bldP spid="111" grpId="0" animBg="1"/>
      <p:bldP spid="112" grpId="0" animBg="1"/>
      <p:bldP spid="119" grpId="0" animBg="1"/>
      <p:bldP spid="120" grpId="0" animBg="1"/>
      <p:bldP spid="122" grpId="0" animBg="1"/>
      <p:bldP spid="123" grpId="0" animBg="1"/>
      <p:bldP spid="124" grpId="0" animBg="1"/>
      <p:bldP spid="125"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Revascularization for ALI</a:t>
            </a:r>
          </a:p>
        </p:txBody>
      </p:sp>
      <p:sp>
        <p:nvSpPr>
          <p:cNvPr id="14" name="TextBox 13">
            <a:extLst>
              <a:ext uri="{FF2B5EF4-FFF2-40B4-BE49-F238E27FC236}">
                <a16:creationId xmlns:a16="http://schemas.microsoft.com/office/drawing/2014/main" id="{ADF74070-8635-3B4B-F3DA-D100FB7C52A9}"/>
              </a:ext>
              <a:ext uri="{C183D7F6-B498-43B3-948B-1728B52AA6E4}">
                <adec:decorative xmlns:adec="http://schemas.microsoft.com/office/drawing/2017/decorative" val="0"/>
              </a:ext>
            </a:extLst>
          </p:cNvPr>
          <p:cNvSpPr txBox="1"/>
          <p:nvPr/>
        </p:nvSpPr>
        <p:spPr>
          <a:xfrm>
            <a:off x="4093777" y="1562100"/>
            <a:ext cx="3300139"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2400" dirty="0"/>
              <a:t>Revascularization</a:t>
            </a:r>
            <a:endParaRPr lang="en-US" sz="2400" dirty="0">
              <a:latin typeface="Lub Dub Condensed" panose="020B0506030403020204" pitchFamily="34" charset="0"/>
            </a:endParaRPr>
          </a:p>
        </p:txBody>
      </p:sp>
      <p:graphicFrame>
        <p:nvGraphicFramePr>
          <p:cNvPr id="9" name="Content Placeholder 5">
            <a:extLst>
              <a:ext uri="{FF2B5EF4-FFF2-40B4-BE49-F238E27FC236}">
                <a16:creationId xmlns:a16="http://schemas.microsoft.com/office/drawing/2014/main" id="{1D91F539-DE48-D305-9740-5FE70B34E92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022363469"/>
              </p:ext>
            </p:extLst>
          </p:nvPr>
        </p:nvGraphicFramePr>
        <p:xfrm>
          <a:off x="831399" y="1592551"/>
          <a:ext cx="9824893" cy="3424804"/>
        </p:xfrm>
        <a:graphic>
          <a:graphicData uri="http://schemas.openxmlformats.org/drawingml/2006/table">
            <a:tbl>
              <a:tblPr firstRow="1" bandRow="1">
                <a:tableStyleId>{5C22544A-7EE6-4342-B048-85BDC9FD1C3A}</a:tableStyleId>
              </a:tblPr>
              <a:tblGrid>
                <a:gridCol w="804718">
                  <a:extLst>
                    <a:ext uri="{9D8B030D-6E8A-4147-A177-3AD203B41FA5}">
                      <a16:colId xmlns:a16="http://schemas.microsoft.com/office/drawing/2014/main" val="2649235253"/>
                    </a:ext>
                  </a:extLst>
                </a:gridCol>
                <a:gridCol w="9020175">
                  <a:extLst>
                    <a:ext uri="{9D8B030D-6E8A-4147-A177-3AD203B41FA5}">
                      <a16:colId xmlns:a16="http://schemas.microsoft.com/office/drawing/2014/main" val="3265590656"/>
                    </a:ext>
                  </a:extLst>
                </a:gridCol>
              </a:tblGrid>
              <a:tr h="27700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70264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715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ALI and a salvageable limb, revascularization (endovascular or surgical, including catheter-directed thrombolysis) is indicated to prevent amputation.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795626">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5715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ALI and a salvageable limb who are treated with catheter-directed thrombolysis, adjunctive revascularization (i.e., endovascular or surgical) procedures can be useful.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795626">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5715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presenting with ALI from chemotherapeutic or prothrombotic viral states, it may be reasonable to take a more deliberate planning strategy before engaging in a definitive revascularization or medical treatment plan.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05634836"/>
                  </a:ext>
                </a:extLst>
              </a:tr>
              <a:tr h="795626">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3: Harm</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F2429"/>
                    </a:solidFill>
                  </a:tcPr>
                </a:tc>
                <a:tc>
                  <a:txBody>
                    <a:bodyPr/>
                    <a:lstStyle/>
                    <a:p>
                      <a:pPr marL="5715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ALI with a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nonsalvageable</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limb, revascularization of nonviable tissue should not be performed.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55820522"/>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pt-BR" sz="1050" dirty="0"/>
              <a:t>ALI indicates acute limb ischemia. </a:t>
            </a:r>
            <a:endParaRPr lang="en-US" sz="1050" dirty="0"/>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31</a:t>
            </a:fld>
            <a:endParaRPr lang="en-US" sz="900" dirty="0"/>
          </a:p>
        </p:txBody>
      </p:sp>
    </p:spTree>
    <p:extLst>
      <p:ext uri="{BB962C8B-B14F-4D97-AF65-F5344CB8AC3E}">
        <p14:creationId xmlns:p14="http://schemas.microsoft.com/office/powerpoint/2010/main" val="2006484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Acute Limb Ischemia</a:t>
            </a:r>
          </a:p>
        </p:txBody>
      </p:sp>
      <p:sp>
        <p:nvSpPr>
          <p:cNvPr id="13" name="TextBox 12">
            <a:extLst>
              <a:ext uri="{FF2B5EF4-FFF2-40B4-BE49-F238E27FC236}">
                <a16:creationId xmlns:a16="http://schemas.microsoft.com/office/drawing/2014/main" id="{E59DC410-A867-57C7-C2DE-87B927B79B19}"/>
              </a:ext>
              <a:ext uri="{C183D7F6-B498-43B3-948B-1728B52AA6E4}">
                <adec:decorative xmlns:adec="http://schemas.microsoft.com/office/drawing/2017/decorative" val="1"/>
              </a:ext>
            </a:extLst>
          </p:cNvPr>
          <p:cNvSpPr txBox="1"/>
          <p:nvPr/>
        </p:nvSpPr>
        <p:spPr>
          <a:xfrm>
            <a:off x="845686" y="1409701"/>
            <a:ext cx="5351385"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4" name="TextBox 13">
            <a:extLst>
              <a:ext uri="{FF2B5EF4-FFF2-40B4-BE49-F238E27FC236}">
                <a16:creationId xmlns:a16="http://schemas.microsoft.com/office/drawing/2014/main" id="{ADF74070-8635-3B4B-F3DA-D100FB7C52A9}"/>
              </a:ext>
              <a:ext uri="{C183D7F6-B498-43B3-948B-1728B52AA6E4}">
                <adec:decorative xmlns:adec="http://schemas.microsoft.com/office/drawing/2017/decorative" val="0"/>
              </a:ext>
            </a:extLst>
          </p:cNvPr>
          <p:cNvSpPr txBox="1"/>
          <p:nvPr/>
        </p:nvSpPr>
        <p:spPr>
          <a:xfrm>
            <a:off x="1301628" y="1562100"/>
            <a:ext cx="4202498"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2400" dirty="0"/>
              <a:t>Minimizing Tissue Loss</a:t>
            </a:r>
          </a:p>
        </p:txBody>
      </p:sp>
      <p:graphicFrame>
        <p:nvGraphicFramePr>
          <p:cNvPr id="9" name="Content Placeholder 5">
            <a:extLst>
              <a:ext uri="{FF2B5EF4-FFF2-40B4-BE49-F238E27FC236}">
                <a16:creationId xmlns:a16="http://schemas.microsoft.com/office/drawing/2014/main" id="{1D91F539-DE48-D305-9740-5FE70B34E92F}"/>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760329507"/>
              </p:ext>
            </p:extLst>
          </p:nvPr>
        </p:nvGraphicFramePr>
        <p:xfrm>
          <a:off x="833580" y="1989948"/>
          <a:ext cx="5376719" cy="3154486"/>
        </p:xfrm>
        <a:graphic>
          <a:graphicData uri="http://schemas.openxmlformats.org/drawingml/2006/table">
            <a:tbl>
              <a:tblPr firstRow="1" bandRow="1">
                <a:tableStyleId>{5C22544A-7EE6-4342-B048-85BDC9FD1C3A}</a:tableStyleId>
              </a:tblPr>
              <a:tblGrid>
                <a:gridCol w="713855">
                  <a:extLst>
                    <a:ext uri="{9D8B030D-6E8A-4147-A177-3AD203B41FA5}">
                      <a16:colId xmlns:a16="http://schemas.microsoft.com/office/drawing/2014/main" val="2649235253"/>
                    </a:ext>
                  </a:extLst>
                </a:gridCol>
                <a:gridCol w="4662864">
                  <a:extLst>
                    <a:ext uri="{9D8B030D-6E8A-4147-A177-3AD203B41FA5}">
                      <a16:colId xmlns:a16="http://schemas.microsoft.com/office/drawing/2014/main" val="3265590656"/>
                    </a:ext>
                  </a:extLst>
                </a:gridCol>
              </a:tblGrid>
              <a:tr h="33902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0660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71500" marR="0" lvl="0" indent="0">
                        <a:lnSpc>
                          <a:spcPct val="115000"/>
                        </a:lnSpc>
                        <a:spcBef>
                          <a:spcPts val="0"/>
                        </a:spcBef>
                        <a:spcAft>
                          <a:spcPts val="0"/>
                        </a:spcAft>
                        <a:buFont typeface="+mj-lt"/>
                        <a:buNone/>
                        <a:tabLst/>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Patients with ALI should be monitored and treated for compartment syndrome with fasciotomy after revascularization to prevent reperfusion injury and need for amputation.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804513">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5715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ALI with a threatened but salvageable limb, prophylactic fasciotomy is reasonable.</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r h="804513">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5715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In patients with ALI and prolonged ischemia in whom revascularization is performed, concurrent and early amputation can be beneficial to avoid morbidity of reperfusion.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05634836"/>
                  </a:ext>
                </a:extLst>
              </a:tr>
            </a:tbl>
          </a:graphicData>
        </a:graphic>
      </p:graphicFrame>
      <p:sp>
        <p:nvSpPr>
          <p:cNvPr id="16" name="TextBox 15">
            <a:extLst>
              <a:ext uri="{FF2B5EF4-FFF2-40B4-BE49-F238E27FC236}">
                <a16:creationId xmlns:a16="http://schemas.microsoft.com/office/drawing/2014/main" id="{E4790FA0-897C-8257-704F-0A02A8B64CD2}"/>
              </a:ext>
              <a:ext uri="{C183D7F6-B498-43B3-948B-1728B52AA6E4}">
                <adec:decorative xmlns:adec="http://schemas.microsoft.com/office/drawing/2017/decorative" val="1"/>
              </a:ext>
            </a:extLst>
          </p:cNvPr>
          <p:cNvSpPr txBox="1"/>
          <p:nvPr/>
        </p:nvSpPr>
        <p:spPr>
          <a:xfrm>
            <a:off x="6617837" y="1409701"/>
            <a:ext cx="4488314" cy="600298"/>
          </a:xfrm>
          <a:prstGeom prst="rect">
            <a:avLst/>
          </a:prstGeom>
          <a:solidFill>
            <a:schemeClr val="accent1">
              <a:lumMod val="75000"/>
            </a:schemeClr>
          </a:solid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br>
              <a:rPr lang="en-US" dirty="0">
                <a:latin typeface="Lub Dub Condensed" panose="020B0506030403020204" pitchFamily="34" charset="0"/>
              </a:rPr>
            </a:br>
            <a:br>
              <a:rPr lang="en-US" dirty="0">
                <a:latin typeface="Lub Dub Condensed" panose="020B0506030403020204" pitchFamily="34" charset="0"/>
              </a:rPr>
            </a:br>
            <a:endParaRPr lang="en-US" dirty="0">
              <a:latin typeface="Lub Dub Condensed" panose="020B0506030403020204" pitchFamily="34" charset="0"/>
            </a:endParaRPr>
          </a:p>
        </p:txBody>
      </p:sp>
      <p:sp>
        <p:nvSpPr>
          <p:cNvPr id="17" name="TextBox 16">
            <a:extLst>
              <a:ext uri="{FF2B5EF4-FFF2-40B4-BE49-F238E27FC236}">
                <a16:creationId xmlns:a16="http://schemas.microsoft.com/office/drawing/2014/main" id="{BCA8509E-DE92-F27E-F270-6796D5650671}"/>
              </a:ext>
              <a:ext uri="{C183D7F6-B498-43B3-948B-1728B52AA6E4}">
                <adec:decorative xmlns:adec="http://schemas.microsoft.com/office/drawing/2017/decorative" val="0"/>
              </a:ext>
            </a:extLst>
          </p:cNvPr>
          <p:cNvSpPr txBox="1"/>
          <p:nvPr/>
        </p:nvSpPr>
        <p:spPr>
          <a:xfrm>
            <a:off x="6760745" y="1562100"/>
            <a:ext cx="4202498" cy="291834"/>
          </a:xfrm>
          <a:prstGeom prst="rect">
            <a:avLst/>
          </a:prstGeom>
          <a:noFill/>
          <a:ln w="25400">
            <a:noFill/>
          </a:ln>
        </p:spPr>
        <p:txBody>
          <a:bodyPr spcFirstLastPara="0" lIns="0" tIns="0" rIns="0" bIns="0" anchor="ctr"/>
          <a:lstStyle>
            <a:defPPr>
              <a:defRPr lang="en-US"/>
            </a:defPPr>
            <a:lvl1pPr algn="ctr" hangingPunct="0">
              <a:lnSpc>
                <a:spcPct val="90000"/>
              </a:lnSpc>
              <a:defRPr sz="2000" b="1">
                <a:solidFill>
                  <a:schemeClr val="bg1"/>
                </a:solidFill>
                <a:latin typeface="Lub Dub Bold" panose="020B0803030403020204" pitchFamily="34" charset="0"/>
                <a:cs typeface="Lato"/>
              </a:defRPr>
            </a:lvl1pPr>
          </a:lstStyle>
          <a:p>
            <a:r>
              <a:rPr lang="en-US" sz="2400" dirty="0"/>
              <a:t>Establishing Etiology</a:t>
            </a:r>
          </a:p>
        </p:txBody>
      </p:sp>
      <p:graphicFrame>
        <p:nvGraphicFramePr>
          <p:cNvPr id="3" name="Content Placeholder 5">
            <a:extLst>
              <a:ext uri="{FF2B5EF4-FFF2-40B4-BE49-F238E27FC236}">
                <a16:creationId xmlns:a16="http://schemas.microsoft.com/office/drawing/2014/main" id="{04169F16-E22F-4E28-9CF5-BA0D2BC590CE}"/>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905862496"/>
              </p:ext>
            </p:extLst>
          </p:nvPr>
        </p:nvGraphicFramePr>
        <p:xfrm>
          <a:off x="6605731" y="1989948"/>
          <a:ext cx="4500420" cy="2677302"/>
        </p:xfrm>
        <a:graphic>
          <a:graphicData uri="http://schemas.openxmlformats.org/drawingml/2006/table">
            <a:tbl>
              <a:tblPr firstRow="1" bandRow="1">
                <a:tableStyleId>{5C22544A-7EE6-4342-B048-85BDC9FD1C3A}</a:tableStyleId>
              </a:tblPr>
              <a:tblGrid>
                <a:gridCol w="597511">
                  <a:extLst>
                    <a:ext uri="{9D8B030D-6E8A-4147-A177-3AD203B41FA5}">
                      <a16:colId xmlns:a16="http://schemas.microsoft.com/office/drawing/2014/main" val="2649235253"/>
                    </a:ext>
                  </a:extLst>
                </a:gridCol>
                <a:gridCol w="3902909">
                  <a:extLst>
                    <a:ext uri="{9D8B030D-6E8A-4147-A177-3AD203B41FA5}">
                      <a16:colId xmlns:a16="http://schemas.microsoft.com/office/drawing/2014/main" val="3265590656"/>
                    </a:ext>
                  </a:extLst>
                </a:gridCol>
              </a:tblGrid>
              <a:tr h="41078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600" b="1" spc="50" dirty="0">
                          <a:solidFill>
                            <a:schemeClr val="bg1"/>
                          </a:solidFill>
                          <a:latin typeface="Lub Dub Condensed" panose="020B0506030403020204" pitchFamily="34" charset="0"/>
                          <a:cs typeface="Arial" panose="020B0604020202020204" pitchFamily="34" charset="0"/>
                        </a:rPr>
                        <a:t>COR</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600" b="1" spc="40" dirty="0">
                          <a:solidFill>
                            <a:schemeClr val="bg1"/>
                          </a:solidFill>
                          <a:latin typeface="Lub Dub Condensed" panose="020B0506030403020204" pitchFamily="34" charset="0"/>
                          <a:cs typeface="Arial" panose="020B0604020202020204" pitchFamily="34" charset="0"/>
                        </a:rPr>
                        <a:t>RECOMMENDATIONS</a:t>
                      </a:r>
                      <a:endParaRPr lang="en-US" sz="16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129171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71500" marR="0" lvl="0" indent="0">
                        <a:lnSpc>
                          <a:spcPct val="115000"/>
                        </a:lnSpc>
                        <a:spcBef>
                          <a:spcPts val="0"/>
                        </a:spcBef>
                        <a:spcAft>
                          <a:spcPts val="0"/>
                        </a:spcAft>
                        <a:buFont typeface="+mj-lt"/>
                        <a:buNone/>
                        <a:tabLst/>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History and physical examination should be performed to determine the cause of thrombosis or embolization.</a:t>
                      </a:r>
                    </a:p>
                  </a:txBody>
                  <a:tcPr marL="45720" marR="4572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974800">
                <a:tc>
                  <a:txBody>
                    <a:bodyPr/>
                    <a:lstStyle/>
                    <a:p>
                      <a:pPr marL="0" indent="0" algn="ctr">
                        <a:lnSpc>
                          <a:spcPct val="100000"/>
                        </a:lnSpc>
                        <a:spcBef>
                          <a:spcPts val="295"/>
                        </a:spcBef>
                      </a:pPr>
                      <a:r>
                        <a:rPr lang="en-US" sz="16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57150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Testing for a cardiovascular cause of thromboembolism can be useful.</a:t>
                      </a:r>
                    </a:p>
                  </a:txBody>
                  <a:tcPr marL="45720" marR="45720" anchor="ctr">
                    <a:lnL w="285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63704227"/>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6029325"/>
            <a:ext cx="7896225" cy="209550"/>
          </a:xfrm>
        </p:spPr>
        <p:txBody>
          <a:bodyPr/>
          <a:lstStyle/>
          <a:p>
            <a:pPr marL="0" indent="0" algn="ctr"/>
            <a:r>
              <a:rPr lang="en-US" sz="1050" b="1" dirty="0"/>
              <a:t>Abbreviations: </a:t>
            </a:r>
            <a:r>
              <a:rPr lang="pt-BR" sz="1050" dirty="0"/>
              <a:t>ALI indicates acute limb ischemia. </a:t>
            </a:r>
            <a:endParaRPr lang="en-US" sz="1050" dirty="0"/>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32</a:t>
            </a:fld>
            <a:endParaRPr lang="en-US" sz="900" dirty="0"/>
          </a:p>
        </p:txBody>
      </p:sp>
    </p:spTree>
    <p:extLst>
      <p:ext uri="{BB962C8B-B14F-4D97-AF65-F5344CB8AC3E}">
        <p14:creationId xmlns:p14="http://schemas.microsoft.com/office/powerpoint/2010/main" val="233537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B3DF6-EA5B-86A6-026E-2A4183E1F7EB}"/>
              </a:ext>
            </a:extLst>
          </p:cNvPr>
          <p:cNvSpPr>
            <a:spLocks noGrp="1"/>
          </p:cNvSpPr>
          <p:nvPr>
            <p:ph type="title"/>
          </p:nvPr>
        </p:nvSpPr>
        <p:spPr/>
        <p:txBody>
          <a:bodyPr/>
          <a:lstStyle/>
          <a:p>
            <a:r>
              <a:rPr lang="en-US" dirty="0"/>
              <a:t> Longitudinal Follow-Up of Patients with PAD</a:t>
            </a:r>
          </a:p>
        </p:txBody>
      </p:sp>
      <p:graphicFrame>
        <p:nvGraphicFramePr>
          <p:cNvPr id="18" name="Content Placeholder 5">
            <a:extLst>
              <a:ext uri="{FF2B5EF4-FFF2-40B4-BE49-F238E27FC236}">
                <a16:creationId xmlns:a16="http://schemas.microsoft.com/office/drawing/2014/main" id="{D3BE0769-0563-B49A-F1E2-971A9C0792F0}"/>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4046772157"/>
              </p:ext>
            </p:extLst>
          </p:nvPr>
        </p:nvGraphicFramePr>
        <p:xfrm>
          <a:off x="843107" y="1351773"/>
          <a:ext cx="5224318" cy="4267200"/>
        </p:xfrm>
        <a:graphic>
          <a:graphicData uri="http://schemas.openxmlformats.org/drawingml/2006/table">
            <a:tbl>
              <a:tblPr firstRow="1" bandRow="1">
                <a:tableStyleId>{5C22544A-7EE6-4342-B048-85BDC9FD1C3A}</a:tableStyleId>
              </a:tblPr>
              <a:tblGrid>
                <a:gridCol w="566593">
                  <a:extLst>
                    <a:ext uri="{9D8B030D-6E8A-4147-A177-3AD203B41FA5}">
                      <a16:colId xmlns:a16="http://schemas.microsoft.com/office/drawing/2014/main" val="2649235253"/>
                    </a:ext>
                  </a:extLst>
                </a:gridCol>
                <a:gridCol w="4657725">
                  <a:extLst>
                    <a:ext uri="{9D8B030D-6E8A-4147-A177-3AD203B41FA5}">
                      <a16:colId xmlns:a16="http://schemas.microsoft.com/office/drawing/2014/main" val="3265590656"/>
                    </a:ext>
                  </a:extLst>
                </a:gridCol>
              </a:tblGrid>
              <a:tr h="2545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8180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7150" marR="36195" lvl="0" indent="5715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With or without revascularization, routine clinical evaluation, including assessment of limb symptoms and functional status, lower extremity pulse and foot assessment, and progress of risk factor management is recommended. </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Coordination among specialists to improve management  and outcomes.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36176994"/>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With or without revascularization, periodic assessment of functional status and health-related QOL.</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6745602"/>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noProof="0" dirty="0">
                          <a:solidFill>
                            <a:schemeClr val="dk1"/>
                          </a:solidFill>
                          <a:latin typeface="Lub Dub Condensed" panose="020B0506030403020204" pitchFamily="34" charset="0"/>
                          <a:ea typeface="+mn-ea"/>
                          <a:cs typeface="Arial" panose="020B0604020202020204" pitchFamily="34" charset="0"/>
                        </a:rPr>
                        <a:t>Long-term use of GDMT to prevent MACE and MALE is recommended.</a:t>
                      </a:r>
                      <a:endPar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endParaRP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5295022"/>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noProof="0" dirty="0">
                          <a:solidFill>
                            <a:schemeClr val="dk1"/>
                          </a:solidFill>
                          <a:latin typeface="Lub Dub Condensed" panose="020B0506030403020204" pitchFamily="34" charset="0"/>
                          <a:ea typeface="+mn-ea"/>
                          <a:cs typeface="Arial" panose="020B0604020202020204" pitchFamily="34" charset="0"/>
                        </a:rPr>
                        <a:t>After lower extremity revascularization include periodic clinical evaluation of lower extremity symptoms and pulse and foot assessment is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78273485"/>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1</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2D472"/>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noProof="0" dirty="0">
                          <a:solidFill>
                            <a:schemeClr val="dk1"/>
                          </a:solidFill>
                          <a:latin typeface="Lub Dub Condensed" panose="020B0506030403020204" pitchFamily="34" charset="0"/>
                          <a:ea typeface="+mn-ea"/>
                          <a:cs typeface="Arial" panose="020B0604020202020204" pitchFamily="34" charset="0"/>
                        </a:rPr>
                        <a:t>After lower extremity revascularization with new lower extremity signs or symptoms, ABI and arterial duplex ultrasound is recommended.</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25642690"/>
                  </a:ext>
                </a:extLst>
              </a:tr>
            </a:tbl>
          </a:graphicData>
        </a:graphic>
      </p:graphicFrame>
      <p:graphicFrame>
        <p:nvGraphicFramePr>
          <p:cNvPr id="19" name="Content Placeholder 5">
            <a:extLst>
              <a:ext uri="{FF2B5EF4-FFF2-40B4-BE49-F238E27FC236}">
                <a16:creationId xmlns:a16="http://schemas.microsoft.com/office/drawing/2014/main" id="{5309E104-2E25-BCD0-C596-D7585E85DC5D}"/>
              </a:ext>
              <a:ext uri="{C183D7F6-B498-43B3-948B-1728B52AA6E4}">
                <adec:decorative xmlns:adec="http://schemas.microsoft.com/office/drawing/2017/decorative" val="0"/>
              </a:ext>
            </a:extLst>
          </p:cNvPr>
          <p:cNvGraphicFramePr>
            <a:graphicFrameLocks/>
          </p:cNvGraphicFramePr>
          <p:nvPr>
            <p:extLst>
              <p:ext uri="{D42A27DB-BD31-4B8C-83A1-F6EECF244321}">
                <p14:modId xmlns:p14="http://schemas.microsoft.com/office/powerpoint/2010/main" val="3223784771"/>
              </p:ext>
            </p:extLst>
          </p:nvPr>
        </p:nvGraphicFramePr>
        <p:xfrm>
          <a:off x="6377132" y="1342248"/>
          <a:ext cx="5081443" cy="4084320"/>
        </p:xfrm>
        <a:graphic>
          <a:graphicData uri="http://schemas.openxmlformats.org/drawingml/2006/table">
            <a:tbl>
              <a:tblPr firstRow="1" bandRow="1">
                <a:tableStyleId>{5C22544A-7EE6-4342-B048-85BDC9FD1C3A}</a:tableStyleId>
              </a:tblPr>
              <a:tblGrid>
                <a:gridCol w="566593">
                  <a:extLst>
                    <a:ext uri="{9D8B030D-6E8A-4147-A177-3AD203B41FA5}">
                      <a16:colId xmlns:a16="http://schemas.microsoft.com/office/drawing/2014/main" val="2649235253"/>
                    </a:ext>
                  </a:extLst>
                </a:gridCol>
                <a:gridCol w="4514850">
                  <a:extLst>
                    <a:ext uri="{9D8B030D-6E8A-4147-A177-3AD203B41FA5}">
                      <a16:colId xmlns:a16="http://schemas.microsoft.com/office/drawing/2014/main" val="3265590656"/>
                    </a:ext>
                  </a:extLst>
                </a:gridCol>
              </a:tblGrid>
              <a:tr h="254535">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75"/>
                        </a:spcBef>
                      </a:pPr>
                      <a:r>
                        <a:rPr lang="en-US" sz="1400" b="1" spc="50" dirty="0">
                          <a:solidFill>
                            <a:schemeClr val="bg1"/>
                          </a:solidFill>
                          <a:latin typeface="Lub Dub Condensed" panose="020B0506030403020204" pitchFamily="34" charset="0"/>
                          <a:cs typeface="Arial" panose="020B0604020202020204" pitchFamily="34" charset="0"/>
                        </a:rPr>
                        <a:t>COR</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55563" indent="0" algn="l">
                        <a:lnSpc>
                          <a:spcPct val="100000"/>
                        </a:lnSpc>
                        <a:spcBef>
                          <a:spcPts val="275"/>
                        </a:spcBef>
                      </a:pPr>
                      <a:r>
                        <a:rPr lang="en-US" sz="1400" b="1" spc="40" dirty="0">
                          <a:solidFill>
                            <a:schemeClr val="bg1"/>
                          </a:solidFill>
                          <a:latin typeface="Lub Dub Condensed" panose="020B0506030403020204" pitchFamily="34" charset="0"/>
                          <a:cs typeface="Arial" panose="020B0604020202020204" pitchFamily="34" charset="0"/>
                        </a:rPr>
                        <a:t>RECOMMENDATIONS</a:t>
                      </a:r>
                      <a:endParaRPr lang="en-US" sz="1400" dirty="0">
                        <a:solidFill>
                          <a:schemeClr val="bg1"/>
                        </a:solidFill>
                        <a:latin typeface="Lub Dub Condensed" panose="020B0506030403020204" pitchFamily="34" charset="0"/>
                        <a:cs typeface="Arial" panose="020B0604020202020204" pitchFamily="34" charset="0"/>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extLst>
                  <a:ext uri="{0D108BD9-81ED-4DB2-BD59-A6C34878D82A}">
                    <a16:rowId xmlns:a16="http://schemas.microsoft.com/office/drawing/2014/main" val="343869980"/>
                  </a:ext>
                </a:extLst>
              </a:tr>
              <a:tr h="38180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57150"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After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infrainguinal</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autogenous vein bypass graft(s) without new lower extremity signs or symptoms, it is reasonable to perform ABI and arterial duplex ultrasound surveillance within the first 1 to 3 months post procedure, then repeat at 6 and 12 months, and then annually.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59901216"/>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After endovascular procedures without new lower extremity signs or symptoms, it is reasonable to perform ABI and arterial duplex ultrasound surveillance within the first 1 to 3 months post procedure, then repeat at 6 and 12 months, and then annually.</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236176994"/>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2b</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99B1D"/>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After </a:t>
                      </a:r>
                      <a:r>
                        <a:rPr lang="en-US" sz="1400" b="0" i="0" u="none" strike="noStrike" kern="1200" baseline="0" dirty="0" err="1">
                          <a:solidFill>
                            <a:schemeClr val="dk1"/>
                          </a:solidFill>
                          <a:latin typeface="Lub Dub Condensed" panose="020B0506030403020204" pitchFamily="34" charset="0"/>
                          <a:ea typeface="+mn-ea"/>
                          <a:cs typeface="Arial" panose="020B0604020202020204" pitchFamily="34" charset="0"/>
                        </a:rPr>
                        <a:t>infrainguinal</a:t>
                      </a:r>
                      <a:r>
                        <a:rPr lang="en-US" sz="1400" b="0" i="0" u="none" strike="noStrike" kern="1200" baseline="0" dirty="0">
                          <a:solidFill>
                            <a:schemeClr val="dk1"/>
                          </a:solidFill>
                          <a:latin typeface="Lub Dub Condensed" panose="020B0506030403020204" pitchFamily="34" charset="0"/>
                          <a:ea typeface="+mn-ea"/>
                          <a:cs typeface="Arial" panose="020B0604020202020204" pitchFamily="34" charset="0"/>
                        </a:rPr>
                        <a:t>, prosthetic bypass graft(s) without new lower extremity signs or symptoms, the effectiveness of ABI and arterial duplex ultrasound surveillance is uncertain.</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26745602"/>
                  </a:ext>
                </a:extLst>
              </a:tr>
              <a:tr h="310869">
                <a:tc>
                  <a:txBody>
                    <a:bodyPr/>
                    <a:lstStyle/>
                    <a:p>
                      <a:pPr marL="0" indent="0" algn="ctr">
                        <a:lnSpc>
                          <a:spcPct val="100000"/>
                        </a:lnSpc>
                        <a:spcBef>
                          <a:spcPts val="295"/>
                        </a:spcBef>
                      </a:pPr>
                      <a:r>
                        <a:rPr lang="en-US" sz="1400" b="1" dirty="0">
                          <a:ln>
                            <a:noFill/>
                          </a:ln>
                          <a:solidFill>
                            <a:schemeClr val="tx1"/>
                          </a:solidFill>
                          <a:latin typeface="Lub Dub Bold" panose="020B0803030403020204" pitchFamily="34" charset="0"/>
                          <a:cs typeface="Arial" panose="020B0604020202020204" pitchFamily="34" charset="0"/>
                        </a:rPr>
                        <a:t>2a</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0DB0E"/>
                    </a:solidFill>
                  </a:tcPr>
                </a:tc>
                <a:tc>
                  <a:txBody>
                    <a:bodyPr/>
                    <a:lstStyle/>
                    <a:p>
                      <a:pPr marL="53975" marR="36195" lvl="0" indent="0" algn="l" defTabSz="914400" rtl="0" eaLnBrk="1" fontAlgn="auto" latinLnBrk="0" hangingPunct="1">
                        <a:lnSpc>
                          <a:spcPct val="100000"/>
                        </a:lnSpc>
                        <a:spcBef>
                          <a:spcPts val="600"/>
                        </a:spcBef>
                        <a:spcAft>
                          <a:spcPts val="600"/>
                        </a:spcAft>
                        <a:buClrTx/>
                        <a:buSzTx/>
                        <a:buFont typeface="+mj-lt"/>
                        <a:buNone/>
                        <a:tabLst/>
                        <a:defRPr/>
                      </a:pPr>
                      <a:r>
                        <a:rPr lang="en-US" sz="1400" b="0" i="0" u="none" strike="noStrike" kern="1200" baseline="0" noProof="0" dirty="0">
                          <a:solidFill>
                            <a:schemeClr val="dk1"/>
                          </a:solidFill>
                          <a:latin typeface="Lub Dub Condensed" panose="020B0506030403020204" pitchFamily="34" charset="0"/>
                          <a:ea typeface="+mn-ea"/>
                          <a:cs typeface="Arial" panose="020B0604020202020204" pitchFamily="34" charset="0"/>
                        </a:rPr>
                        <a:t>Telehealth can be used for vascular evaluation and management and longitudinal follow-up, depending on the urgency of presenting symptoms.</a:t>
                      </a:r>
                    </a:p>
                  </a:txBody>
                  <a:tcPr marL="45720" marR="4572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935295022"/>
                  </a:ext>
                </a:extLst>
              </a:tr>
            </a:tbl>
          </a:graphicData>
        </a:graphic>
      </p:graphicFrame>
      <p:sp>
        <p:nvSpPr>
          <p:cNvPr id="5" name="Text Placeholder 4">
            <a:extLst>
              <a:ext uri="{FF2B5EF4-FFF2-40B4-BE49-F238E27FC236}">
                <a16:creationId xmlns:a16="http://schemas.microsoft.com/office/drawing/2014/main" id="{75EBF551-262A-FAA5-ACA0-640CFF0A8108}"/>
              </a:ext>
            </a:extLst>
          </p:cNvPr>
          <p:cNvSpPr>
            <a:spLocks noGrp="1"/>
          </p:cNvSpPr>
          <p:nvPr>
            <p:ph type="body" sz="quarter" idx="13"/>
          </p:nvPr>
        </p:nvSpPr>
        <p:spPr>
          <a:xfrm>
            <a:off x="2147888" y="5915025"/>
            <a:ext cx="7896225" cy="323850"/>
          </a:xfrm>
        </p:spPr>
        <p:txBody>
          <a:bodyPr/>
          <a:lstStyle/>
          <a:p>
            <a:pPr marL="0" indent="0" algn="ctr"/>
            <a:r>
              <a:rPr lang="en-US" sz="1050" b="1" dirty="0"/>
              <a:t>Abbreviations: </a:t>
            </a:r>
            <a:r>
              <a:rPr lang="en-US" sz="1050" dirty="0"/>
              <a:t>ABI indicates ankle-brachial index; GDMT, guideline-directed management and therapy; </a:t>
            </a:r>
            <a:br>
              <a:rPr lang="en-US" sz="1050" dirty="0"/>
            </a:br>
            <a:r>
              <a:rPr lang="en-US" sz="1050" dirty="0"/>
              <a:t>MACE, major adverse cardiovascular events; MALE, major adverse limb events; PAD, peripheral artery disease; and QOL, quality of life.</a:t>
            </a:r>
          </a:p>
        </p:txBody>
      </p:sp>
      <p:sp>
        <p:nvSpPr>
          <p:cNvPr id="4" name="Slide Number Placeholder 3">
            <a:extLst>
              <a:ext uri="{FF2B5EF4-FFF2-40B4-BE49-F238E27FC236}">
                <a16:creationId xmlns:a16="http://schemas.microsoft.com/office/drawing/2014/main" id="{4D89BD4C-E000-ED04-3752-3348056D84A0}"/>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33</a:t>
            </a:fld>
            <a:endParaRPr lang="en-US" sz="900" dirty="0"/>
          </a:p>
        </p:txBody>
      </p:sp>
    </p:spTree>
    <p:extLst>
      <p:ext uri="{BB962C8B-B14F-4D97-AF65-F5344CB8AC3E}">
        <p14:creationId xmlns:p14="http://schemas.microsoft.com/office/powerpoint/2010/main" val="3617552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45F6-6EAA-AC0E-4DDB-82FEAC811D9C}"/>
              </a:ext>
            </a:extLst>
          </p:cNvPr>
          <p:cNvSpPr>
            <a:spLocks noGrp="1"/>
          </p:cNvSpPr>
          <p:nvPr>
            <p:ph type="title"/>
          </p:nvPr>
        </p:nvSpPr>
        <p:spPr/>
        <p:txBody>
          <a:bodyPr/>
          <a:lstStyle/>
          <a:p>
            <a:r>
              <a:rPr lang="en-US" dirty="0"/>
              <a:t>Evidence Gaps</a:t>
            </a:r>
          </a:p>
        </p:txBody>
      </p:sp>
      <p:sp>
        <p:nvSpPr>
          <p:cNvPr id="28" name="Rectangle 27">
            <a:extLst>
              <a:ext uri="{FF2B5EF4-FFF2-40B4-BE49-F238E27FC236}">
                <a16:creationId xmlns:a16="http://schemas.microsoft.com/office/drawing/2014/main" id="{9295416E-D345-2085-76D6-A50DA600D8E0}"/>
              </a:ext>
              <a:ext uri="{C183D7F6-B498-43B3-948B-1728B52AA6E4}">
                <adec:decorative xmlns:adec="http://schemas.microsoft.com/office/drawing/2017/decorative" val="1"/>
              </a:ext>
            </a:extLst>
          </p:cNvPr>
          <p:cNvSpPr/>
          <p:nvPr/>
        </p:nvSpPr>
        <p:spPr>
          <a:xfrm>
            <a:off x="6648714" y="1768230"/>
            <a:ext cx="4190726" cy="107632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E965189-2A50-C172-AC95-B7B5DFCD6608}"/>
              </a:ext>
              <a:ext uri="{C183D7F6-B498-43B3-948B-1728B52AA6E4}">
                <adec:decorative xmlns:adec="http://schemas.microsoft.com/office/drawing/2017/decorative" val="1"/>
              </a:ext>
            </a:extLst>
          </p:cNvPr>
          <p:cNvSpPr/>
          <p:nvPr/>
        </p:nvSpPr>
        <p:spPr>
          <a:xfrm>
            <a:off x="6700837" y="2925164"/>
            <a:ext cx="4181475" cy="1399064"/>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4031DBD-D68A-8524-FF59-A87A50F1EDA7}"/>
              </a:ext>
              <a:ext uri="{C183D7F6-B498-43B3-948B-1728B52AA6E4}">
                <adec:decorative xmlns:adec="http://schemas.microsoft.com/office/drawing/2017/decorative" val="1"/>
              </a:ext>
            </a:extLst>
          </p:cNvPr>
          <p:cNvSpPr/>
          <p:nvPr/>
        </p:nvSpPr>
        <p:spPr>
          <a:xfrm>
            <a:off x="6591301" y="4486275"/>
            <a:ext cx="4190726" cy="77152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C21355-DED0-B3E3-55D5-5F50A94C5117}"/>
              </a:ext>
              <a:ext uri="{C183D7F6-B498-43B3-948B-1728B52AA6E4}">
                <adec:decorative xmlns:adec="http://schemas.microsoft.com/office/drawing/2017/decorative" val="1"/>
              </a:ext>
            </a:extLst>
          </p:cNvPr>
          <p:cNvSpPr/>
          <p:nvPr/>
        </p:nvSpPr>
        <p:spPr>
          <a:xfrm>
            <a:off x="1302213" y="1126177"/>
            <a:ext cx="3943350" cy="107632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88E3A7C-BAA2-7E38-29F6-C2A406B965AB}"/>
              </a:ext>
              <a:ext uri="{C183D7F6-B498-43B3-948B-1728B52AA6E4}">
                <adec:decorative xmlns:adec="http://schemas.microsoft.com/office/drawing/2017/decorative" val="1"/>
              </a:ext>
            </a:extLst>
          </p:cNvPr>
          <p:cNvSpPr/>
          <p:nvPr/>
        </p:nvSpPr>
        <p:spPr>
          <a:xfrm>
            <a:off x="1287317" y="3046690"/>
            <a:ext cx="3943350" cy="128587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600"/>
              </a:spcBef>
              <a:buFont typeface="Arial" panose="020B0604020202020204" pitchFamily="34" charset="0"/>
              <a:buNone/>
            </a:pPr>
            <a:endParaRPr lang="en-US" sz="1200" dirty="0"/>
          </a:p>
        </p:txBody>
      </p:sp>
      <p:sp>
        <p:nvSpPr>
          <p:cNvPr id="26" name="Rectangle 25">
            <a:extLst>
              <a:ext uri="{FF2B5EF4-FFF2-40B4-BE49-F238E27FC236}">
                <a16:creationId xmlns:a16="http://schemas.microsoft.com/office/drawing/2014/main" id="{19CB122A-84C6-4F73-79F7-B2615CCD0489}"/>
              </a:ext>
              <a:ext uri="{C183D7F6-B498-43B3-948B-1728B52AA6E4}">
                <adec:decorative xmlns:adec="http://schemas.microsoft.com/office/drawing/2017/decorative" val="1"/>
              </a:ext>
            </a:extLst>
          </p:cNvPr>
          <p:cNvSpPr/>
          <p:nvPr/>
        </p:nvSpPr>
        <p:spPr>
          <a:xfrm>
            <a:off x="1282513" y="4717122"/>
            <a:ext cx="3943350" cy="771525"/>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F4B8D62-C7F2-D406-145A-241B5D62EE48}"/>
              </a:ext>
              <a:ext uri="{C183D7F6-B498-43B3-948B-1728B52AA6E4}">
                <adec:decorative xmlns:adec="http://schemas.microsoft.com/office/drawing/2017/decorative" val="1"/>
              </a:ext>
            </a:extLst>
          </p:cNvPr>
          <p:cNvSpPr/>
          <p:nvPr/>
        </p:nvSpPr>
        <p:spPr>
          <a:xfrm>
            <a:off x="6791980" y="844310"/>
            <a:ext cx="4090332" cy="838201"/>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87AE0AA-7586-F6C2-2FA1-F6DFDF8201A0}"/>
              </a:ext>
            </a:extLst>
          </p:cNvPr>
          <p:cNvSpPr>
            <a:spLocks noGrp="1"/>
          </p:cNvSpPr>
          <p:nvPr>
            <p:ph idx="1"/>
          </p:nvPr>
        </p:nvSpPr>
        <p:spPr>
          <a:xfrm>
            <a:off x="1333204" y="1234514"/>
            <a:ext cx="3181349" cy="947305"/>
          </a:xfrm>
        </p:spPr>
        <p:txBody>
          <a:bodyPr>
            <a:noAutofit/>
          </a:bodyPr>
          <a:lstStyle/>
          <a:p>
            <a:pPr marL="0" indent="0">
              <a:spcBef>
                <a:spcPts val="600"/>
              </a:spcBef>
              <a:buNone/>
            </a:pPr>
            <a:r>
              <a:rPr lang="en-US" sz="1200" dirty="0">
                <a:latin typeface="Lub Dub Bold" panose="020B0803030403020204" pitchFamily="34" charset="0"/>
              </a:rPr>
              <a:t>Clinical trials in asymptomatic patients</a:t>
            </a:r>
          </a:p>
          <a:p>
            <a:pPr marL="457200">
              <a:spcBef>
                <a:spcPts val="600"/>
              </a:spcBef>
              <a:buClr>
                <a:srgbClr val="CF2429"/>
              </a:buClr>
            </a:pPr>
            <a:r>
              <a:rPr lang="en-US" sz="1200" dirty="0">
                <a:latin typeface="Lub Dub Condensed" panose="020B0506030403020204" pitchFamily="34" charset="0"/>
              </a:rPr>
              <a:t>Benefit of screening in those at-risk</a:t>
            </a:r>
          </a:p>
          <a:p>
            <a:pPr marL="457200">
              <a:spcBef>
                <a:spcPts val="600"/>
              </a:spcBef>
              <a:buClr>
                <a:srgbClr val="CF2429"/>
              </a:buClr>
            </a:pPr>
            <a:r>
              <a:rPr lang="en-US" sz="1200" dirty="0">
                <a:latin typeface="Lub Dub Condensed" panose="020B0506030403020204" pitchFamily="34" charset="0"/>
              </a:rPr>
              <a:t>Benefit of medical therapies to prevent MACE and MALE</a:t>
            </a:r>
          </a:p>
        </p:txBody>
      </p:sp>
      <p:sp>
        <p:nvSpPr>
          <p:cNvPr id="10" name="Content Placeholder 2">
            <a:extLst>
              <a:ext uri="{FF2B5EF4-FFF2-40B4-BE49-F238E27FC236}">
                <a16:creationId xmlns:a16="http://schemas.microsoft.com/office/drawing/2014/main" id="{6B0BE4AD-01D3-D9B4-98F6-4A3B27A035A9}"/>
              </a:ext>
            </a:extLst>
          </p:cNvPr>
          <p:cNvSpPr txBox="1">
            <a:spLocks/>
          </p:cNvSpPr>
          <p:nvPr/>
        </p:nvSpPr>
        <p:spPr>
          <a:xfrm>
            <a:off x="1318889" y="3105535"/>
            <a:ext cx="3343275" cy="8090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latin typeface="Lub Dub Bold" panose="020B0803030403020204" pitchFamily="34" charset="0"/>
              </a:rPr>
              <a:t>Studies on patients who have undergone revascularization procedures</a:t>
            </a:r>
          </a:p>
          <a:p>
            <a:pPr marL="457200">
              <a:spcBef>
                <a:spcPts val="600"/>
              </a:spcBef>
              <a:buClr>
                <a:srgbClr val="CF2429"/>
              </a:buClr>
            </a:pPr>
            <a:r>
              <a:rPr lang="en-US" sz="1200" dirty="0">
                <a:latin typeface="Lub Dub Condensed" panose="020B0506030403020204" pitchFamily="34" charset="0"/>
              </a:rPr>
              <a:t>Determination of optimal antiplatelet and antithrombotic regimen.</a:t>
            </a:r>
          </a:p>
          <a:p>
            <a:pPr indent="0">
              <a:spcBef>
                <a:spcPts val="600"/>
              </a:spcBef>
              <a:buClr>
                <a:srgbClr val="CF2429"/>
              </a:buClr>
              <a:buNone/>
            </a:pPr>
            <a:endParaRPr lang="en-US" sz="1200" dirty="0">
              <a:latin typeface="Lub Dub Condensed" panose="020B0506030403020204" pitchFamily="34" charset="0"/>
            </a:endParaRPr>
          </a:p>
        </p:txBody>
      </p:sp>
      <p:sp>
        <p:nvSpPr>
          <p:cNvPr id="12" name="Content Placeholder 2">
            <a:extLst>
              <a:ext uri="{FF2B5EF4-FFF2-40B4-BE49-F238E27FC236}">
                <a16:creationId xmlns:a16="http://schemas.microsoft.com/office/drawing/2014/main" id="{F5F8AE78-7ADA-106F-7E36-021F1D14D9F6}"/>
              </a:ext>
            </a:extLst>
          </p:cNvPr>
          <p:cNvSpPr txBox="1">
            <a:spLocks/>
          </p:cNvSpPr>
          <p:nvPr/>
        </p:nvSpPr>
        <p:spPr>
          <a:xfrm>
            <a:off x="1294464" y="4717122"/>
            <a:ext cx="3143249" cy="8139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latin typeface="Lub Dub Bold" panose="020B0803030403020204" pitchFamily="34" charset="0"/>
              </a:rPr>
              <a:t>Development of patient-reported metrics of functional status/walking performance for outcome measures of studies of  revascularization. </a:t>
            </a:r>
          </a:p>
        </p:txBody>
      </p:sp>
      <p:sp>
        <p:nvSpPr>
          <p:cNvPr id="14" name="Content Placeholder 2">
            <a:extLst>
              <a:ext uri="{FF2B5EF4-FFF2-40B4-BE49-F238E27FC236}">
                <a16:creationId xmlns:a16="http://schemas.microsoft.com/office/drawing/2014/main" id="{828D1CA6-D73C-8888-DA2C-24470E0DD323}"/>
              </a:ext>
            </a:extLst>
          </p:cNvPr>
          <p:cNvSpPr txBox="1">
            <a:spLocks/>
          </p:cNvSpPr>
          <p:nvPr/>
        </p:nvSpPr>
        <p:spPr>
          <a:xfrm>
            <a:off x="7381739" y="973522"/>
            <a:ext cx="2876550" cy="5429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latin typeface="Lub Dub Bold" panose="020B0803030403020204" pitchFamily="34" charset="0"/>
              </a:rPr>
              <a:t>Studies to compare telehealth technology vs. facility-based supervised exercise therapy. </a:t>
            </a:r>
          </a:p>
        </p:txBody>
      </p:sp>
      <p:sp>
        <p:nvSpPr>
          <p:cNvPr id="16" name="Content Placeholder 2">
            <a:extLst>
              <a:ext uri="{FF2B5EF4-FFF2-40B4-BE49-F238E27FC236}">
                <a16:creationId xmlns:a16="http://schemas.microsoft.com/office/drawing/2014/main" id="{77596833-4F94-F17A-6CF8-F7726EEAAB86}"/>
              </a:ext>
            </a:extLst>
          </p:cNvPr>
          <p:cNvSpPr txBox="1">
            <a:spLocks/>
          </p:cNvSpPr>
          <p:nvPr/>
        </p:nvSpPr>
        <p:spPr>
          <a:xfrm>
            <a:off x="7381739" y="1779531"/>
            <a:ext cx="3181349" cy="9473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latin typeface="Lub Dub Bold" panose="020B0803030403020204" pitchFamily="34" charset="0"/>
              </a:rPr>
              <a:t>RCT or registry data for chronic symptomatic PAD treated by exercise therapy, endovascular management, and surgical management with hard outcomes, including MACE and MALE. </a:t>
            </a:r>
          </a:p>
        </p:txBody>
      </p:sp>
      <p:sp>
        <p:nvSpPr>
          <p:cNvPr id="18" name="Content Placeholder 2">
            <a:extLst>
              <a:ext uri="{FF2B5EF4-FFF2-40B4-BE49-F238E27FC236}">
                <a16:creationId xmlns:a16="http://schemas.microsoft.com/office/drawing/2014/main" id="{56A4E2A8-1404-0EB5-5583-82A7911BCC6B}"/>
              </a:ext>
            </a:extLst>
          </p:cNvPr>
          <p:cNvSpPr txBox="1">
            <a:spLocks/>
          </p:cNvSpPr>
          <p:nvPr/>
        </p:nvSpPr>
        <p:spPr>
          <a:xfrm>
            <a:off x="7391127" y="3007959"/>
            <a:ext cx="3390900" cy="13162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latin typeface="Lub Dub Bold" panose="020B0803030403020204" pitchFamily="34" charset="0"/>
              </a:rPr>
              <a:t>Comparative effectiveness studies of endovascular devices </a:t>
            </a:r>
            <a:r>
              <a:rPr lang="en-US" sz="1200" dirty="0"/>
              <a:t>for revascularization of PAD.</a:t>
            </a:r>
          </a:p>
          <a:p>
            <a:pPr marL="0" indent="0">
              <a:spcBef>
                <a:spcPts val="600"/>
              </a:spcBef>
              <a:buFont typeface="Arial" panose="020B0604020202020204" pitchFamily="34" charset="0"/>
              <a:buNone/>
            </a:pPr>
            <a:r>
              <a:rPr lang="en-US" sz="1200" dirty="0"/>
              <a:t>Studies </a:t>
            </a:r>
            <a:r>
              <a:rPr lang="en-US" sz="1200" dirty="0">
                <a:latin typeface="Lub Dub Bold" panose="020B0803030403020204" pitchFamily="34" charset="0"/>
              </a:rPr>
              <a:t>comparing outcomes of different strategies </a:t>
            </a:r>
            <a:r>
              <a:rPr lang="en-US" sz="1200" dirty="0"/>
              <a:t>for revascularization of CLTI (in-line flow, angiosome, would blush). </a:t>
            </a:r>
          </a:p>
        </p:txBody>
      </p:sp>
      <p:sp>
        <p:nvSpPr>
          <p:cNvPr id="20" name="Content Placeholder 2">
            <a:extLst>
              <a:ext uri="{FF2B5EF4-FFF2-40B4-BE49-F238E27FC236}">
                <a16:creationId xmlns:a16="http://schemas.microsoft.com/office/drawing/2014/main" id="{E242A4B1-EE49-1A4E-1ADA-223D42133446}"/>
              </a:ext>
            </a:extLst>
          </p:cNvPr>
          <p:cNvSpPr txBox="1">
            <a:spLocks/>
          </p:cNvSpPr>
          <p:nvPr/>
        </p:nvSpPr>
        <p:spPr>
          <a:xfrm>
            <a:off x="7381739" y="4578051"/>
            <a:ext cx="3657600" cy="5758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en-US" sz="1200" dirty="0">
                <a:latin typeface="Lub Dub Bold" panose="020B0803030403020204" pitchFamily="34" charset="0"/>
              </a:rPr>
              <a:t>Studies on the effect of shared decision-making strategies in the management of chronic symptomatic PAD and CLTI </a:t>
            </a:r>
          </a:p>
        </p:txBody>
      </p:sp>
      <p:sp>
        <p:nvSpPr>
          <p:cNvPr id="5" name="Text Placeholder 4">
            <a:extLst>
              <a:ext uri="{FF2B5EF4-FFF2-40B4-BE49-F238E27FC236}">
                <a16:creationId xmlns:a16="http://schemas.microsoft.com/office/drawing/2014/main" id="{0B63863C-3BB5-2E1B-73FE-4EC36B629567}"/>
              </a:ext>
            </a:extLst>
          </p:cNvPr>
          <p:cNvSpPr>
            <a:spLocks noGrp="1"/>
          </p:cNvSpPr>
          <p:nvPr>
            <p:ph type="body" sz="quarter" idx="13"/>
          </p:nvPr>
        </p:nvSpPr>
        <p:spPr>
          <a:xfrm>
            <a:off x="1957388" y="5839936"/>
            <a:ext cx="8277225" cy="389414"/>
          </a:xfrm>
        </p:spPr>
        <p:txBody>
          <a:bodyPr/>
          <a:lstStyle/>
          <a:p>
            <a:pPr marL="0" indent="0" algn="ctr"/>
            <a:r>
              <a:rPr lang="en-US" sz="1200" b="1" dirty="0"/>
              <a:t>Abbreviations: </a:t>
            </a:r>
            <a:r>
              <a:rPr lang="en-US" sz="1200" dirty="0"/>
              <a:t>CLTI indicates chronic limb-threatening ischemia; GDMT, guideline-directed management and therapy; </a:t>
            </a:r>
            <a:br>
              <a:rPr lang="en-US" sz="1200" dirty="0"/>
            </a:br>
            <a:r>
              <a:rPr lang="en-US" sz="1200" dirty="0"/>
              <a:t>MACE, major adverse cardiovascular events; MALE, major adverse limb events; and PAD, peripheral artery disease.</a:t>
            </a:r>
          </a:p>
        </p:txBody>
      </p:sp>
      <p:sp>
        <p:nvSpPr>
          <p:cNvPr id="11" name="Oval 10">
            <a:extLst>
              <a:ext uri="{FF2B5EF4-FFF2-40B4-BE49-F238E27FC236}">
                <a16:creationId xmlns:a16="http://schemas.microsoft.com/office/drawing/2014/main" id="{B69DA5E7-F987-D793-C5D3-0C39C8B26028}"/>
              </a:ext>
              <a:ext uri="{C183D7F6-B498-43B3-948B-1728B52AA6E4}">
                <adec:decorative xmlns:adec="http://schemas.microsoft.com/office/drawing/2017/decorative" val="1"/>
              </a:ext>
            </a:extLst>
          </p:cNvPr>
          <p:cNvSpPr/>
          <p:nvPr/>
        </p:nvSpPr>
        <p:spPr>
          <a:xfrm>
            <a:off x="279953" y="2218231"/>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A1ACF4A-5A55-B12C-5F44-27A53D13A539}"/>
              </a:ext>
              <a:ext uri="{C183D7F6-B498-43B3-948B-1728B52AA6E4}">
                <adec:decorative xmlns:adec="http://schemas.microsoft.com/office/drawing/2017/decorative" val="1"/>
              </a:ext>
            </a:extLst>
          </p:cNvPr>
          <p:cNvSpPr/>
          <p:nvPr/>
        </p:nvSpPr>
        <p:spPr>
          <a:xfrm>
            <a:off x="314326" y="4636373"/>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9C5C6D2-F219-752B-D460-06BC49A4A2AF}"/>
              </a:ext>
              <a:ext uri="{C183D7F6-B498-43B3-948B-1728B52AA6E4}">
                <adec:decorative xmlns:adec="http://schemas.microsoft.com/office/drawing/2017/decorative" val="1"/>
              </a:ext>
            </a:extLst>
          </p:cNvPr>
          <p:cNvSpPr/>
          <p:nvPr/>
        </p:nvSpPr>
        <p:spPr>
          <a:xfrm>
            <a:off x="6099752" y="799161"/>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B024B7E-A78A-9642-D123-034A9B16470B}"/>
              </a:ext>
              <a:ext uri="{C183D7F6-B498-43B3-948B-1728B52AA6E4}">
                <adec:decorative xmlns:adec="http://schemas.microsoft.com/office/drawing/2017/decorative" val="1"/>
              </a:ext>
            </a:extLst>
          </p:cNvPr>
          <p:cNvSpPr/>
          <p:nvPr/>
        </p:nvSpPr>
        <p:spPr>
          <a:xfrm>
            <a:off x="6099752" y="1894441"/>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EF2E011-3E76-8FD5-948E-0167B01B6418}"/>
              </a:ext>
              <a:ext uri="{C183D7F6-B498-43B3-948B-1728B52AA6E4}">
                <adec:decorative xmlns:adec="http://schemas.microsoft.com/office/drawing/2017/decorative" val="1"/>
              </a:ext>
            </a:extLst>
          </p:cNvPr>
          <p:cNvSpPr/>
          <p:nvPr/>
        </p:nvSpPr>
        <p:spPr>
          <a:xfrm>
            <a:off x="6071540" y="3162293"/>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A61E8B5-D0BF-DF34-32BD-BF0987064F20}"/>
              </a:ext>
              <a:ext uri="{C183D7F6-B498-43B3-948B-1728B52AA6E4}">
                <adec:decorative xmlns:adec="http://schemas.microsoft.com/office/drawing/2017/decorative" val="1"/>
              </a:ext>
            </a:extLst>
          </p:cNvPr>
          <p:cNvSpPr/>
          <p:nvPr/>
        </p:nvSpPr>
        <p:spPr>
          <a:xfrm>
            <a:off x="6100452" y="4394295"/>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8DA9BD9-50D9-B16B-DC0D-42F635036AF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9262" y="2407799"/>
            <a:ext cx="554959" cy="673879"/>
          </a:xfrm>
          <a:prstGeom prst="rect">
            <a:avLst/>
          </a:prstGeom>
        </p:spPr>
      </p:pic>
      <p:pic>
        <p:nvPicPr>
          <p:cNvPr id="22" name="Graphic 21">
            <a:extLst>
              <a:ext uri="{FF2B5EF4-FFF2-40B4-BE49-F238E27FC236}">
                <a16:creationId xmlns:a16="http://schemas.microsoft.com/office/drawing/2014/main" id="{637EDF9E-2139-7A58-F9D3-E84FABE6049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22666" y="3288595"/>
            <a:ext cx="678095" cy="678095"/>
          </a:xfrm>
          <a:prstGeom prst="rect">
            <a:avLst/>
          </a:prstGeom>
        </p:spPr>
      </p:pic>
      <p:pic>
        <p:nvPicPr>
          <p:cNvPr id="31" name="Graphic 30">
            <a:extLst>
              <a:ext uri="{FF2B5EF4-FFF2-40B4-BE49-F238E27FC236}">
                <a16:creationId xmlns:a16="http://schemas.microsoft.com/office/drawing/2014/main" id="{97F074D9-BC60-F6F0-1551-12D1029EB109}"/>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23288" y="4558642"/>
            <a:ext cx="876850" cy="557996"/>
          </a:xfrm>
          <a:prstGeom prst="rect">
            <a:avLst/>
          </a:prstGeom>
        </p:spPr>
      </p:pic>
      <p:sp>
        <p:nvSpPr>
          <p:cNvPr id="6" name="Oval 5">
            <a:extLst>
              <a:ext uri="{FF2B5EF4-FFF2-40B4-BE49-F238E27FC236}">
                <a16:creationId xmlns:a16="http://schemas.microsoft.com/office/drawing/2014/main" id="{D763FA5D-F624-9E5C-9E55-78E9E55298DF}"/>
              </a:ext>
              <a:ext uri="{C183D7F6-B498-43B3-948B-1728B52AA6E4}">
                <adec:decorative xmlns:adec="http://schemas.microsoft.com/office/drawing/2017/decorative" val="1"/>
              </a:ext>
            </a:extLst>
          </p:cNvPr>
          <p:cNvSpPr/>
          <p:nvPr/>
        </p:nvSpPr>
        <p:spPr>
          <a:xfrm>
            <a:off x="280249" y="1206627"/>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phic 39">
            <a:extLst>
              <a:ext uri="{FF2B5EF4-FFF2-40B4-BE49-F238E27FC236}">
                <a16:creationId xmlns:a16="http://schemas.microsoft.com/office/drawing/2014/main" id="{ECFCA86B-1FEB-42E6-C4D9-E7132FFF8D81}"/>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6001" y="1259527"/>
            <a:ext cx="438150" cy="809625"/>
          </a:xfrm>
          <a:prstGeom prst="rect">
            <a:avLst/>
          </a:prstGeom>
        </p:spPr>
      </p:pic>
      <p:pic>
        <p:nvPicPr>
          <p:cNvPr id="42" name="Graphic 41">
            <a:extLst>
              <a:ext uri="{FF2B5EF4-FFF2-40B4-BE49-F238E27FC236}">
                <a16:creationId xmlns:a16="http://schemas.microsoft.com/office/drawing/2014/main" id="{21AFB408-D37C-F314-C02B-D2EB136020FC}"/>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21947" y="867710"/>
            <a:ext cx="590550" cy="800100"/>
          </a:xfrm>
          <a:prstGeom prst="rect">
            <a:avLst/>
          </a:prstGeom>
        </p:spPr>
      </p:pic>
      <p:pic>
        <p:nvPicPr>
          <p:cNvPr id="44" name="Graphic 43">
            <a:extLst>
              <a:ext uri="{FF2B5EF4-FFF2-40B4-BE49-F238E27FC236}">
                <a16:creationId xmlns:a16="http://schemas.microsoft.com/office/drawing/2014/main" id="{D7A1A9B5-8ACB-2599-3817-D95A73837703}"/>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7714" y="4813612"/>
            <a:ext cx="476250" cy="685800"/>
          </a:xfrm>
          <a:prstGeom prst="rect">
            <a:avLst/>
          </a:prstGeom>
        </p:spPr>
      </p:pic>
      <p:pic>
        <p:nvPicPr>
          <p:cNvPr id="46" name="Graphic 45">
            <a:extLst>
              <a:ext uri="{FF2B5EF4-FFF2-40B4-BE49-F238E27FC236}">
                <a16:creationId xmlns:a16="http://schemas.microsoft.com/office/drawing/2014/main" id="{E7AE2C8B-EE46-076E-0FDE-6A10C854C5D3}"/>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352709" y="2083331"/>
            <a:ext cx="476250" cy="571500"/>
          </a:xfrm>
          <a:prstGeom prst="rect">
            <a:avLst/>
          </a:prstGeom>
        </p:spPr>
      </p:pic>
      <p:sp>
        <p:nvSpPr>
          <p:cNvPr id="4" name="Slide Number Placeholder 3">
            <a:extLst>
              <a:ext uri="{FF2B5EF4-FFF2-40B4-BE49-F238E27FC236}">
                <a16:creationId xmlns:a16="http://schemas.microsoft.com/office/drawing/2014/main" id="{D725646B-168A-BFA3-693C-190FA5689D5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34</a:t>
            </a:fld>
            <a:endParaRPr lang="en-US" sz="900" dirty="0"/>
          </a:p>
        </p:txBody>
      </p:sp>
      <p:sp>
        <p:nvSpPr>
          <p:cNvPr id="8" name="Rectangle 7">
            <a:extLst>
              <a:ext uri="{FF2B5EF4-FFF2-40B4-BE49-F238E27FC236}">
                <a16:creationId xmlns:a16="http://schemas.microsoft.com/office/drawing/2014/main" id="{EFC09D18-1F07-929A-54EE-96091228CA61}"/>
              </a:ext>
              <a:ext uri="{C183D7F6-B498-43B3-948B-1728B52AA6E4}">
                <adec:decorative xmlns:adec="http://schemas.microsoft.com/office/drawing/2017/decorative" val="1"/>
              </a:ext>
            </a:extLst>
          </p:cNvPr>
          <p:cNvSpPr/>
          <p:nvPr/>
        </p:nvSpPr>
        <p:spPr>
          <a:xfrm>
            <a:off x="1294464" y="2303444"/>
            <a:ext cx="3943350" cy="660111"/>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600"/>
              </a:spcBef>
              <a:buClr>
                <a:srgbClr val="CF2429"/>
              </a:buClr>
              <a:buNone/>
            </a:pPr>
            <a:r>
              <a:rPr lang="en-US" sz="1200" b="1" dirty="0">
                <a:solidFill>
                  <a:schemeClr val="tx1"/>
                </a:solidFill>
                <a:latin typeface="Lub Dub Bold" panose="020B0803030403020204" pitchFamily="34" charset="0"/>
              </a:rPr>
              <a:t>Studies to identify new medical therapies to improve functional status </a:t>
            </a:r>
          </a:p>
        </p:txBody>
      </p:sp>
      <p:sp>
        <p:nvSpPr>
          <p:cNvPr id="23" name="Rectangle 22">
            <a:extLst>
              <a:ext uri="{FF2B5EF4-FFF2-40B4-BE49-F238E27FC236}">
                <a16:creationId xmlns:a16="http://schemas.microsoft.com/office/drawing/2014/main" id="{372B382E-5B98-4AA4-4742-C947B827A015}"/>
              </a:ext>
              <a:ext uri="{C183D7F6-B498-43B3-948B-1728B52AA6E4}">
                <adec:decorative xmlns:adec="http://schemas.microsoft.com/office/drawing/2017/decorative" val="1"/>
              </a:ext>
            </a:extLst>
          </p:cNvPr>
          <p:cNvSpPr/>
          <p:nvPr/>
        </p:nvSpPr>
        <p:spPr>
          <a:xfrm>
            <a:off x="1282513" y="4000536"/>
            <a:ext cx="3943350" cy="601848"/>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spcBef>
                <a:spcPts val="600"/>
              </a:spcBef>
              <a:buFont typeface="Arial" panose="020B0604020202020204" pitchFamily="34" charset="0"/>
              <a:buNone/>
            </a:pPr>
            <a:r>
              <a:rPr lang="en-US" sz="1200" b="1" dirty="0">
                <a:solidFill>
                  <a:schemeClr val="tx1"/>
                </a:solidFill>
                <a:latin typeface="Lub Dub Bold" panose="020B0803030403020204" pitchFamily="34" charset="0"/>
              </a:rPr>
              <a:t>Studies to determine the ideal timing and modality for vascular surveillance testing post-revascularization procedures. </a:t>
            </a:r>
          </a:p>
        </p:txBody>
      </p:sp>
      <p:sp>
        <p:nvSpPr>
          <p:cNvPr id="32" name="Oval 31">
            <a:extLst>
              <a:ext uri="{FF2B5EF4-FFF2-40B4-BE49-F238E27FC236}">
                <a16:creationId xmlns:a16="http://schemas.microsoft.com/office/drawing/2014/main" id="{66D29768-2F12-575E-09EB-9943104DAD65}"/>
              </a:ext>
              <a:ext uri="{C183D7F6-B498-43B3-948B-1728B52AA6E4}">
                <adec:decorative xmlns:adec="http://schemas.microsoft.com/office/drawing/2017/decorative" val="1"/>
              </a:ext>
            </a:extLst>
          </p:cNvPr>
          <p:cNvSpPr/>
          <p:nvPr/>
        </p:nvSpPr>
        <p:spPr>
          <a:xfrm>
            <a:off x="314325" y="3349916"/>
            <a:ext cx="923925" cy="923925"/>
          </a:xfrm>
          <a:prstGeom prst="ellipse">
            <a:avLst/>
          </a:prstGeom>
          <a:solidFill>
            <a:srgbClr val="CF242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BD306F44-4113-F4FE-E4B2-F1273188F8AF}"/>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07924" y="3480939"/>
            <a:ext cx="704636" cy="649586"/>
          </a:xfrm>
          <a:prstGeom prst="rect">
            <a:avLst/>
          </a:prstGeom>
        </p:spPr>
      </p:pic>
    </p:spTree>
    <p:extLst>
      <p:ext uri="{BB962C8B-B14F-4D97-AF65-F5344CB8AC3E}">
        <p14:creationId xmlns:p14="http://schemas.microsoft.com/office/powerpoint/2010/main" val="27260647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445F6-6EAA-AC0E-4DDB-82FEAC811D9C}"/>
              </a:ext>
            </a:extLst>
          </p:cNvPr>
          <p:cNvSpPr>
            <a:spLocks noGrp="1"/>
          </p:cNvSpPr>
          <p:nvPr>
            <p:ph type="title"/>
          </p:nvPr>
        </p:nvSpPr>
        <p:spPr/>
        <p:txBody>
          <a:bodyPr/>
          <a:lstStyle/>
          <a:p>
            <a:r>
              <a:rPr lang="en-US" dirty="0"/>
              <a:t>Advocacy Priorities</a:t>
            </a:r>
          </a:p>
        </p:txBody>
      </p:sp>
      <p:sp>
        <p:nvSpPr>
          <p:cNvPr id="23" name="Rectangle 22">
            <a:extLst>
              <a:ext uri="{FF2B5EF4-FFF2-40B4-BE49-F238E27FC236}">
                <a16:creationId xmlns:a16="http://schemas.microsoft.com/office/drawing/2014/main" id="{7D46D7E2-3461-5155-C8C8-69FC0F7E6B84}"/>
              </a:ext>
              <a:ext uri="{C183D7F6-B498-43B3-948B-1728B52AA6E4}">
                <adec:decorative xmlns:adec="http://schemas.microsoft.com/office/drawing/2017/decorative" val="1"/>
              </a:ext>
            </a:extLst>
          </p:cNvPr>
          <p:cNvSpPr/>
          <p:nvPr/>
        </p:nvSpPr>
        <p:spPr>
          <a:xfrm>
            <a:off x="835985" y="1885285"/>
            <a:ext cx="2926390" cy="35058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E4FDFEF-DDD4-3C78-57B8-9CC25B3D7D8A}"/>
              </a:ext>
              <a:ext uri="{C183D7F6-B498-43B3-948B-1728B52AA6E4}">
                <adec:decorative xmlns:adec="http://schemas.microsoft.com/office/drawing/2017/decorative" val="1"/>
              </a:ext>
            </a:extLst>
          </p:cNvPr>
          <p:cNvSpPr/>
          <p:nvPr/>
        </p:nvSpPr>
        <p:spPr>
          <a:xfrm>
            <a:off x="837656" y="1555676"/>
            <a:ext cx="2921965" cy="32960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TextBox 38">
            <a:extLst>
              <a:ext uri="{FF2B5EF4-FFF2-40B4-BE49-F238E27FC236}">
                <a16:creationId xmlns:a16="http://schemas.microsoft.com/office/drawing/2014/main" id="{330FC06F-FB8D-2899-E2B5-11013C32A566}"/>
              </a:ext>
            </a:extLst>
          </p:cNvPr>
          <p:cNvSpPr txBox="1"/>
          <p:nvPr/>
        </p:nvSpPr>
        <p:spPr>
          <a:xfrm>
            <a:off x="1127052" y="1523854"/>
            <a:ext cx="2301948" cy="415498"/>
          </a:xfrm>
          <a:prstGeom prst="rect">
            <a:avLst/>
          </a:prstGeom>
          <a:noFill/>
        </p:spPr>
        <p:txBody>
          <a:bodyPr wrap="square">
            <a:spAutoFit/>
          </a:bodyPr>
          <a:lstStyle/>
          <a:p>
            <a:pPr algn="ctr"/>
            <a:r>
              <a:rPr lang="en-US" sz="1050" b="1" dirty="0">
                <a:solidFill>
                  <a:schemeClr val="bg1"/>
                </a:solidFill>
                <a:latin typeface="Lub Dub Bold" panose="020B0803030403020204" pitchFamily="34" charset="0"/>
              </a:rPr>
              <a:t>Access to Care/Guideline implementation</a:t>
            </a:r>
          </a:p>
        </p:txBody>
      </p:sp>
      <p:sp>
        <p:nvSpPr>
          <p:cNvPr id="9" name="Content Placeholder 2">
            <a:extLst>
              <a:ext uri="{FF2B5EF4-FFF2-40B4-BE49-F238E27FC236}">
                <a16:creationId xmlns:a16="http://schemas.microsoft.com/office/drawing/2014/main" id="{D528C1A9-632E-2FD6-643A-8711AE24B319}"/>
              </a:ext>
            </a:extLst>
          </p:cNvPr>
          <p:cNvSpPr>
            <a:spLocks noGrp="1"/>
          </p:cNvSpPr>
          <p:nvPr>
            <p:ph idx="1"/>
          </p:nvPr>
        </p:nvSpPr>
        <p:spPr>
          <a:xfrm>
            <a:off x="1702256" y="2080479"/>
            <a:ext cx="1962148" cy="452005"/>
          </a:xfrm>
        </p:spPr>
        <p:txBody>
          <a:bodyPr>
            <a:noAutofit/>
          </a:bodyPr>
          <a:lstStyle/>
          <a:p>
            <a:pPr marL="0" indent="0" defTabSz="868680">
              <a:spcAft>
                <a:spcPts val="600"/>
              </a:spcAft>
              <a:buNone/>
              <a:defRPr/>
            </a:pPr>
            <a:r>
              <a:rPr lang="en-US" sz="1400" dirty="0">
                <a:latin typeface="Lub Dub Condensed" panose="020B0506030403020204" pitchFamily="34" charset="0"/>
              </a:rPr>
              <a:t>Collaborative teamwork between all specialties </a:t>
            </a:r>
          </a:p>
        </p:txBody>
      </p:sp>
      <p:sp>
        <p:nvSpPr>
          <p:cNvPr id="41" name="Content Placeholder 2">
            <a:extLst>
              <a:ext uri="{FF2B5EF4-FFF2-40B4-BE49-F238E27FC236}">
                <a16:creationId xmlns:a16="http://schemas.microsoft.com/office/drawing/2014/main" id="{502E1A01-07AB-36A4-8821-2E03D27933D8}"/>
              </a:ext>
            </a:extLst>
          </p:cNvPr>
          <p:cNvSpPr txBox="1">
            <a:spLocks/>
          </p:cNvSpPr>
          <p:nvPr/>
        </p:nvSpPr>
        <p:spPr>
          <a:xfrm>
            <a:off x="1677119" y="2684303"/>
            <a:ext cx="1971673" cy="851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8680">
              <a:spcAft>
                <a:spcPts val="600"/>
              </a:spcAft>
              <a:buFont typeface="Arial" panose="020B0604020202020204" pitchFamily="34" charset="0"/>
              <a:buNone/>
              <a:defRPr/>
            </a:pPr>
            <a:r>
              <a:rPr lang="en-US" sz="1400" dirty="0">
                <a:latin typeface="Lub Dub Condensed" panose="020B0506030403020204" pitchFamily="34" charset="0"/>
              </a:rPr>
              <a:t>Broad dissemination and implementation of these guidelines with focus on quality outcomes</a:t>
            </a:r>
          </a:p>
        </p:txBody>
      </p:sp>
      <p:sp>
        <p:nvSpPr>
          <p:cNvPr id="42" name="Content Placeholder 2">
            <a:extLst>
              <a:ext uri="{FF2B5EF4-FFF2-40B4-BE49-F238E27FC236}">
                <a16:creationId xmlns:a16="http://schemas.microsoft.com/office/drawing/2014/main" id="{CE370316-EB19-D9FD-6963-DE33DBE4234D}"/>
              </a:ext>
            </a:extLst>
          </p:cNvPr>
          <p:cNvSpPr txBox="1">
            <a:spLocks/>
          </p:cNvSpPr>
          <p:nvPr/>
        </p:nvSpPr>
        <p:spPr>
          <a:xfrm>
            <a:off x="1711781" y="3640570"/>
            <a:ext cx="1962148" cy="6234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8680">
              <a:spcAft>
                <a:spcPts val="600"/>
              </a:spcAft>
              <a:buFont typeface="Arial" panose="020B0604020202020204" pitchFamily="34" charset="0"/>
              <a:buNone/>
              <a:defRPr/>
            </a:pPr>
            <a:r>
              <a:rPr lang="en-US" sz="1400" dirty="0">
                <a:latin typeface="Lub Dub Condensed" panose="020B0506030403020204" pitchFamily="34" charset="0"/>
              </a:rPr>
              <a:t>Strategies to improve the use of structured exercise therapy.</a:t>
            </a:r>
          </a:p>
        </p:txBody>
      </p:sp>
      <p:sp>
        <p:nvSpPr>
          <p:cNvPr id="43" name="Content Placeholder 2">
            <a:extLst>
              <a:ext uri="{FF2B5EF4-FFF2-40B4-BE49-F238E27FC236}">
                <a16:creationId xmlns:a16="http://schemas.microsoft.com/office/drawing/2014/main" id="{6D5BBEE6-5482-3933-7D6A-83ABE0DE2CAB}"/>
              </a:ext>
            </a:extLst>
          </p:cNvPr>
          <p:cNvSpPr txBox="1">
            <a:spLocks/>
          </p:cNvSpPr>
          <p:nvPr/>
        </p:nvSpPr>
        <p:spPr>
          <a:xfrm>
            <a:off x="1711781" y="4539095"/>
            <a:ext cx="1876423" cy="61393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8680">
              <a:spcAft>
                <a:spcPts val="600"/>
              </a:spcAft>
              <a:buFont typeface="Arial" panose="020B0604020202020204" pitchFamily="34" charset="0"/>
              <a:buNone/>
              <a:defRPr/>
            </a:pPr>
            <a:r>
              <a:rPr lang="en-US" sz="1400" dirty="0">
                <a:latin typeface="Lub Dub Condensed" panose="020B0506030403020204" pitchFamily="34" charset="0"/>
              </a:rPr>
              <a:t>Telemedicine and remote patient-monitoring devices.</a:t>
            </a:r>
          </a:p>
        </p:txBody>
      </p:sp>
      <p:sp>
        <p:nvSpPr>
          <p:cNvPr id="44" name="Rectangle 43">
            <a:extLst>
              <a:ext uri="{FF2B5EF4-FFF2-40B4-BE49-F238E27FC236}">
                <a16:creationId xmlns:a16="http://schemas.microsoft.com/office/drawing/2014/main" id="{8864798E-40F8-0CC8-F584-ED7697A4CC87}"/>
              </a:ext>
              <a:ext uri="{C183D7F6-B498-43B3-948B-1728B52AA6E4}">
                <adec:decorative xmlns:adec="http://schemas.microsoft.com/office/drawing/2017/decorative" val="1"/>
              </a:ext>
            </a:extLst>
          </p:cNvPr>
          <p:cNvSpPr/>
          <p:nvPr/>
        </p:nvSpPr>
        <p:spPr>
          <a:xfrm>
            <a:off x="4541210" y="1885285"/>
            <a:ext cx="2926390" cy="35058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A401DA5-8E16-3482-0FD5-049F6C9DAE14}"/>
              </a:ext>
              <a:ext uri="{C183D7F6-B498-43B3-948B-1728B52AA6E4}">
                <adec:decorative xmlns:adec="http://schemas.microsoft.com/office/drawing/2017/decorative" val="1"/>
              </a:ext>
            </a:extLst>
          </p:cNvPr>
          <p:cNvSpPr/>
          <p:nvPr/>
        </p:nvSpPr>
        <p:spPr>
          <a:xfrm>
            <a:off x="4542881" y="1555676"/>
            <a:ext cx="2921965" cy="32960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CEE2731D-643D-9C53-D4F8-F50EB2CBEDD8}"/>
              </a:ext>
            </a:extLst>
          </p:cNvPr>
          <p:cNvSpPr txBox="1"/>
          <p:nvPr/>
        </p:nvSpPr>
        <p:spPr>
          <a:xfrm>
            <a:off x="4832277" y="1523854"/>
            <a:ext cx="2301948" cy="369332"/>
          </a:xfrm>
          <a:prstGeom prst="rect">
            <a:avLst/>
          </a:prstGeom>
          <a:noFill/>
        </p:spPr>
        <p:txBody>
          <a:bodyPr wrap="square">
            <a:spAutoFit/>
          </a:bodyPr>
          <a:lstStyle/>
          <a:p>
            <a:pPr algn="ctr"/>
            <a:r>
              <a:rPr lang="en-US" b="1" dirty="0">
                <a:solidFill>
                  <a:schemeClr val="bg1"/>
                </a:solidFill>
                <a:latin typeface="Lub Dub Bold" panose="020B0803030403020204" pitchFamily="34" charset="0"/>
              </a:rPr>
              <a:t>Disparities</a:t>
            </a:r>
          </a:p>
        </p:txBody>
      </p:sp>
      <p:sp>
        <p:nvSpPr>
          <p:cNvPr id="47" name="Content Placeholder 2">
            <a:extLst>
              <a:ext uri="{FF2B5EF4-FFF2-40B4-BE49-F238E27FC236}">
                <a16:creationId xmlns:a16="http://schemas.microsoft.com/office/drawing/2014/main" id="{30AE697C-13E5-2F6F-55B0-00FB5F4334C6}"/>
              </a:ext>
            </a:extLst>
          </p:cNvPr>
          <p:cNvSpPr txBox="1">
            <a:spLocks/>
          </p:cNvSpPr>
          <p:nvPr/>
        </p:nvSpPr>
        <p:spPr>
          <a:xfrm>
            <a:off x="5416811" y="2024495"/>
            <a:ext cx="1962148" cy="4520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8680">
              <a:spcAft>
                <a:spcPts val="600"/>
              </a:spcAft>
              <a:buFont typeface="Arial" panose="020B0604020202020204" pitchFamily="34" charset="0"/>
              <a:buNone/>
              <a:defRPr/>
            </a:pPr>
            <a:r>
              <a:rPr lang="en-US" sz="1400" dirty="0">
                <a:latin typeface="Lub Dub Condensed" panose="020B0506030403020204" pitchFamily="34" charset="0"/>
              </a:rPr>
              <a:t>Address racial disparity gap in amputation, revascularization, and risk modification</a:t>
            </a:r>
          </a:p>
        </p:txBody>
      </p:sp>
      <p:sp>
        <p:nvSpPr>
          <p:cNvPr id="48" name="Content Placeholder 2">
            <a:extLst>
              <a:ext uri="{FF2B5EF4-FFF2-40B4-BE49-F238E27FC236}">
                <a16:creationId xmlns:a16="http://schemas.microsoft.com/office/drawing/2014/main" id="{AF64DC59-A3DB-F577-F552-1A21C1175E08}"/>
              </a:ext>
            </a:extLst>
          </p:cNvPr>
          <p:cNvSpPr txBox="1">
            <a:spLocks/>
          </p:cNvSpPr>
          <p:nvPr/>
        </p:nvSpPr>
        <p:spPr>
          <a:xfrm>
            <a:off x="5416811" y="2999219"/>
            <a:ext cx="1990723" cy="1820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68680">
              <a:spcAft>
                <a:spcPts val="600"/>
              </a:spcAft>
              <a:buFont typeface="Arial" panose="020B0604020202020204" pitchFamily="34" charset="0"/>
              <a:buNone/>
              <a:defRPr/>
            </a:pPr>
            <a:r>
              <a:rPr lang="en-US" sz="1400" dirty="0">
                <a:latin typeface="Lub Dub Condensed" panose="020B0506030403020204" pitchFamily="34" charset="0"/>
              </a:rPr>
              <a:t>Creation of national registry of nontraumatic lower extremity amputation to identify opportunities for improvement and to unmask factors associated with disparities in treatment. </a:t>
            </a:r>
          </a:p>
        </p:txBody>
      </p:sp>
      <p:sp>
        <p:nvSpPr>
          <p:cNvPr id="51" name="Rectangle 50">
            <a:extLst>
              <a:ext uri="{FF2B5EF4-FFF2-40B4-BE49-F238E27FC236}">
                <a16:creationId xmlns:a16="http://schemas.microsoft.com/office/drawing/2014/main" id="{4E832856-B41B-0F73-7F6E-2569DA399234}"/>
              </a:ext>
              <a:ext uri="{C183D7F6-B498-43B3-948B-1728B52AA6E4}">
                <adec:decorative xmlns:adec="http://schemas.microsoft.com/office/drawing/2017/decorative" val="1"/>
              </a:ext>
            </a:extLst>
          </p:cNvPr>
          <p:cNvSpPr/>
          <p:nvPr/>
        </p:nvSpPr>
        <p:spPr>
          <a:xfrm>
            <a:off x="8351210" y="1885285"/>
            <a:ext cx="2926390" cy="35058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52" name="Rectangle 51">
            <a:extLst>
              <a:ext uri="{FF2B5EF4-FFF2-40B4-BE49-F238E27FC236}">
                <a16:creationId xmlns:a16="http://schemas.microsoft.com/office/drawing/2014/main" id="{621921F4-F3FE-F14F-A546-CF545E642EBF}"/>
              </a:ext>
              <a:ext uri="{C183D7F6-B498-43B3-948B-1728B52AA6E4}">
                <adec:decorative xmlns:adec="http://schemas.microsoft.com/office/drawing/2017/decorative" val="1"/>
              </a:ext>
            </a:extLst>
          </p:cNvPr>
          <p:cNvSpPr/>
          <p:nvPr/>
        </p:nvSpPr>
        <p:spPr>
          <a:xfrm>
            <a:off x="8352881" y="1555676"/>
            <a:ext cx="2921965" cy="329608"/>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5BE5837D-A2D1-80FD-F598-B2F2833B2829}"/>
              </a:ext>
            </a:extLst>
          </p:cNvPr>
          <p:cNvSpPr txBox="1"/>
          <p:nvPr/>
        </p:nvSpPr>
        <p:spPr>
          <a:xfrm>
            <a:off x="8594652" y="1523854"/>
            <a:ext cx="2511498" cy="369332"/>
          </a:xfrm>
          <a:prstGeom prst="rect">
            <a:avLst/>
          </a:prstGeom>
          <a:noFill/>
        </p:spPr>
        <p:txBody>
          <a:bodyPr wrap="square">
            <a:spAutoFit/>
          </a:bodyPr>
          <a:lstStyle/>
          <a:p>
            <a:pPr algn="ctr"/>
            <a:r>
              <a:rPr lang="en-US" b="1" dirty="0">
                <a:solidFill>
                  <a:schemeClr val="bg1"/>
                </a:solidFill>
                <a:latin typeface="Lub Dub Bold" panose="020B0803030403020204" pitchFamily="34" charset="0"/>
              </a:rPr>
              <a:t>National Initiatives</a:t>
            </a:r>
          </a:p>
        </p:txBody>
      </p:sp>
      <p:pic>
        <p:nvPicPr>
          <p:cNvPr id="56" name="Picture 55" descr="PAD National Action Plan">
            <a:extLst>
              <a:ext uri="{FF2B5EF4-FFF2-40B4-BE49-F238E27FC236}">
                <a16:creationId xmlns:a16="http://schemas.microsoft.com/office/drawing/2014/main" id="{073B26DD-A812-DAC2-A500-210818912E2B}"/>
              </a:ext>
            </a:extLst>
          </p:cNvPr>
          <p:cNvPicPr>
            <a:picLocks noChangeAspect="1"/>
          </p:cNvPicPr>
          <p:nvPr/>
        </p:nvPicPr>
        <p:blipFill>
          <a:blip r:embed="rId2"/>
          <a:stretch>
            <a:fillRect/>
          </a:stretch>
        </p:blipFill>
        <p:spPr>
          <a:xfrm>
            <a:off x="9019104" y="2960660"/>
            <a:ext cx="1343669" cy="1053858"/>
          </a:xfrm>
          <a:prstGeom prst="rect">
            <a:avLst/>
          </a:prstGeom>
        </p:spPr>
      </p:pic>
      <p:pic>
        <p:nvPicPr>
          <p:cNvPr id="57" name="Picture 2" descr="Get With The Guidelines | American Heart Association">
            <a:extLst>
              <a:ext uri="{FF2B5EF4-FFF2-40B4-BE49-F238E27FC236}">
                <a16:creationId xmlns:a16="http://schemas.microsoft.com/office/drawing/2014/main" id="{35FEC79A-2FD6-CD71-A4D0-225AA4541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6326" y="4444542"/>
            <a:ext cx="2888149" cy="534006"/>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0D574D2E-DC90-6AAC-D10F-6A4C835FEF1A}"/>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1328" y="4574625"/>
            <a:ext cx="492868" cy="539807"/>
          </a:xfrm>
          <a:prstGeom prst="rect">
            <a:avLst/>
          </a:prstGeom>
        </p:spPr>
      </p:pic>
      <p:pic>
        <p:nvPicPr>
          <p:cNvPr id="8" name="Graphic 7">
            <a:extLst>
              <a:ext uri="{FF2B5EF4-FFF2-40B4-BE49-F238E27FC236}">
                <a16:creationId xmlns:a16="http://schemas.microsoft.com/office/drawing/2014/main" id="{D8C74151-2CDA-846B-8ABD-C6BE3DCE4611}"/>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8377" y="1957096"/>
            <a:ext cx="555088" cy="605551"/>
          </a:xfrm>
          <a:prstGeom prst="rect">
            <a:avLst/>
          </a:prstGeom>
        </p:spPr>
      </p:pic>
      <p:pic>
        <p:nvPicPr>
          <p:cNvPr id="13" name="Graphic 12">
            <a:extLst>
              <a:ext uri="{FF2B5EF4-FFF2-40B4-BE49-F238E27FC236}">
                <a16:creationId xmlns:a16="http://schemas.microsoft.com/office/drawing/2014/main" id="{776D2A3A-863A-B9AC-A57E-79394E5EC24A}"/>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2743" y="3649728"/>
            <a:ext cx="482787" cy="583667"/>
          </a:xfrm>
          <a:prstGeom prst="rect">
            <a:avLst/>
          </a:prstGeom>
        </p:spPr>
      </p:pic>
      <p:pic>
        <p:nvPicPr>
          <p:cNvPr id="17" name="Graphic 16">
            <a:extLst>
              <a:ext uri="{FF2B5EF4-FFF2-40B4-BE49-F238E27FC236}">
                <a16:creationId xmlns:a16="http://schemas.microsoft.com/office/drawing/2014/main" id="{A32D9784-89D1-BA5F-9D05-DCC91B6E4674}"/>
              </a:ext>
              <a:ext uri="{C183D7F6-B498-43B3-948B-1728B52AA6E4}">
                <adec:decorative xmlns:adec="http://schemas.microsoft.com/office/drawing/2017/decorative" val="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53910" y="2838500"/>
            <a:ext cx="626546" cy="533763"/>
          </a:xfrm>
          <a:prstGeom prst="rect">
            <a:avLst/>
          </a:prstGeom>
        </p:spPr>
      </p:pic>
      <p:pic>
        <p:nvPicPr>
          <p:cNvPr id="19" name="Graphic 18">
            <a:extLst>
              <a:ext uri="{FF2B5EF4-FFF2-40B4-BE49-F238E27FC236}">
                <a16:creationId xmlns:a16="http://schemas.microsoft.com/office/drawing/2014/main" id="{41403742-9EA0-B4B2-DAA9-506B19F82984}"/>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76508" y="2014732"/>
            <a:ext cx="532611" cy="579179"/>
          </a:xfrm>
          <a:prstGeom prst="rect">
            <a:avLst/>
          </a:prstGeom>
        </p:spPr>
      </p:pic>
      <p:pic>
        <p:nvPicPr>
          <p:cNvPr id="21" name="Graphic 20">
            <a:extLst>
              <a:ext uri="{FF2B5EF4-FFF2-40B4-BE49-F238E27FC236}">
                <a16:creationId xmlns:a16="http://schemas.microsoft.com/office/drawing/2014/main" id="{7EEBF49D-E33B-C324-A27C-3390D03937BD}"/>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15847" y="3064523"/>
            <a:ext cx="705239" cy="498705"/>
          </a:xfrm>
          <a:prstGeom prst="rect">
            <a:avLst/>
          </a:prstGeom>
        </p:spPr>
      </p:pic>
      <p:sp>
        <p:nvSpPr>
          <p:cNvPr id="5" name="Text Placeholder 4">
            <a:extLst>
              <a:ext uri="{FF2B5EF4-FFF2-40B4-BE49-F238E27FC236}">
                <a16:creationId xmlns:a16="http://schemas.microsoft.com/office/drawing/2014/main" id="{0B63863C-3BB5-2E1B-73FE-4EC36B629567}"/>
              </a:ext>
              <a:ext uri="{C183D7F6-B498-43B3-948B-1728B52AA6E4}">
                <adec:decorative xmlns:adec="http://schemas.microsoft.com/office/drawing/2017/decorative" val="0"/>
              </a:ext>
            </a:extLst>
          </p:cNvPr>
          <p:cNvSpPr>
            <a:spLocks noGrp="1"/>
          </p:cNvSpPr>
          <p:nvPr>
            <p:ph type="body" sz="quarter" idx="13"/>
          </p:nvPr>
        </p:nvSpPr>
        <p:spPr>
          <a:xfrm>
            <a:off x="1957388" y="6038850"/>
            <a:ext cx="8277225" cy="190500"/>
          </a:xfrm>
        </p:spPr>
        <p:txBody>
          <a:bodyPr/>
          <a:lstStyle/>
          <a:p>
            <a:pPr marL="0" indent="0" algn="ctr"/>
            <a:r>
              <a:rPr lang="en-US" sz="1200" b="1"/>
              <a:t>Abbreviations: </a:t>
            </a:r>
            <a:r>
              <a:rPr lang="en-US" sz="1200"/>
              <a:t>PAD indicates peripheral artery disease.</a:t>
            </a:r>
            <a:endParaRPr lang="en-US" sz="1200" dirty="0"/>
          </a:p>
        </p:txBody>
      </p:sp>
      <p:sp>
        <p:nvSpPr>
          <p:cNvPr id="4" name="Slide Number Placeholder 3">
            <a:extLst>
              <a:ext uri="{FF2B5EF4-FFF2-40B4-BE49-F238E27FC236}">
                <a16:creationId xmlns:a16="http://schemas.microsoft.com/office/drawing/2014/main" id="{D725646B-168A-BFA3-693C-190FA5689D58}"/>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35</a:t>
            </a:fld>
            <a:endParaRPr lang="en-US" sz="900" dirty="0"/>
          </a:p>
        </p:txBody>
      </p:sp>
      <p:sp>
        <p:nvSpPr>
          <p:cNvPr id="3" name="Arrow: Down 2">
            <a:extLst>
              <a:ext uri="{FF2B5EF4-FFF2-40B4-BE49-F238E27FC236}">
                <a16:creationId xmlns:a16="http://schemas.microsoft.com/office/drawing/2014/main" id="{ACEE2D26-1A6A-9273-D8F0-8E3080145903}"/>
              </a:ext>
            </a:extLst>
          </p:cNvPr>
          <p:cNvSpPr/>
          <p:nvPr/>
        </p:nvSpPr>
        <p:spPr>
          <a:xfrm>
            <a:off x="8428714" y="2141513"/>
            <a:ext cx="484632" cy="542790"/>
          </a:xfrm>
          <a:prstGeom prst="downArrow">
            <a:avLst>
              <a:gd name="adj1" fmla="val 60386"/>
              <a:gd name="adj2"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E1B5ED0-2A39-F449-B062-DE5C709DB825}"/>
              </a:ext>
            </a:extLst>
          </p:cNvPr>
          <p:cNvSpPr txBox="1"/>
          <p:nvPr/>
        </p:nvSpPr>
        <p:spPr>
          <a:xfrm>
            <a:off x="8913346" y="2070691"/>
            <a:ext cx="2642533" cy="523220"/>
          </a:xfrm>
          <a:prstGeom prst="rect">
            <a:avLst/>
          </a:prstGeom>
          <a:noFill/>
        </p:spPr>
        <p:txBody>
          <a:bodyPr wrap="square" rtlCol="0">
            <a:spAutoFit/>
          </a:bodyPr>
          <a:lstStyle/>
          <a:p>
            <a:r>
              <a:rPr lang="en-US" sz="1400" dirty="0">
                <a:latin typeface="Lub Dub Condensed" panose="020B0506030403020204" pitchFamily="34" charset="0"/>
              </a:rPr>
              <a:t>20% reduction in non-traumatic </a:t>
            </a:r>
          </a:p>
          <a:p>
            <a:r>
              <a:rPr lang="en-US" sz="1400" dirty="0">
                <a:latin typeface="Lub Dub Condensed" panose="020B0506030403020204" pitchFamily="34" charset="0"/>
              </a:rPr>
              <a:t>amputations by 2030</a:t>
            </a:r>
          </a:p>
        </p:txBody>
      </p:sp>
    </p:spTree>
    <p:extLst>
      <p:ext uri="{BB962C8B-B14F-4D97-AF65-F5344CB8AC3E}">
        <p14:creationId xmlns:p14="http://schemas.microsoft.com/office/powerpoint/2010/main" val="28242539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48E2F6-410F-3C90-3FB7-7F719D017F9D}"/>
              </a:ext>
            </a:extLst>
          </p:cNvPr>
          <p:cNvSpPr>
            <a:spLocks noGrp="1"/>
          </p:cNvSpPr>
          <p:nvPr>
            <p:ph type="title"/>
          </p:nvPr>
        </p:nvSpPr>
        <p:spPr/>
        <p:txBody>
          <a:bodyPr/>
          <a:lstStyle/>
          <a:p>
            <a:r>
              <a:rPr lang="en-US" dirty="0"/>
              <a:t>Acknowledgments</a:t>
            </a:r>
          </a:p>
        </p:txBody>
      </p:sp>
      <p:sp>
        <p:nvSpPr>
          <p:cNvPr id="6" name="Content Placeholder 5">
            <a:extLst>
              <a:ext uri="{FF2B5EF4-FFF2-40B4-BE49-F238E27FC236}">
                <a16:creationId xmlns:a16="http://schemas.microsoft.com/office/drawing/2014/main" id="{98371956-81F8-49E7-CCD2-C49A7A8DB4BB}"/>
              </a:ext>
            </a:extLst>
          </p:cNvPr>
          <p:cNvSpPr>
            <a:spLocks noGrp="1"/>
          </p:cNvSpPr>
          <p:nvPr>
            <p:ph idx="1"/>
          </p:nvPr>
        </p:nvSpPr>
        <p:spPr>
          <a:xfrm>
            <a:off x="765772" y="1086193"/>
            <a:ext cx="9908263" cy="3835357"/>
          </a:xfrm>
        </p:spPr>
        <p:txBody>
          <a:bodyPr>
            <a:normAutofit/>
          </a:bodyPr>
          <a:lstStyle/>
          <a:p>
            <a:pPr marL="0" indent="0">
              <a:lnSpc>
                <a:spcPct val="100000"/>
              </a:lnSpc>
              <a:buNone/>
            </a:pPr>
            <a:r>
              <a:rPr lang="en-US" sz="2000" dirty="0"/>
              <a:t>Many thanks to our Guideline Ambassadors who were guided by Dr. Elliott Antman in developing this translational learning product in support of the 2024 AHA/ACC Guideline on the Management of Lower Extremity Peripheral Artery Disease.</a:t>
            </a:r>
          </a:p>
          <a:p>
            <a:pPr marL="0" indent="0">
              <a:lnSpc>
                <a:spcPct val="100000"/>
              </a:lnSpc>
              <a:buNone/>
            </a:pPr>
            <a:endParaRPr lang="en-US" sz="2000" dirty="0"/>
          </a:p>
        </p:txBody>
      </p:sp>
      <p:sp>
        <p:nvSpPr>
          <p:cNvPr id="8" name="TextBox 7">
            <a:extLst>
              <a:ext uri="{FF2B5EF4-FFF2-40B4-BE49-F238E27FC236}">
                <a16:creationId xmlns:a16="http://schemas.microsoft.com/office/drawing/2014/main" id="{C809FE08-8957-56B3-622C-633C17B75F70}"/>
              </a:ext>
            </a:extLst>
          </p:cNvPr>
          <p:cNvSpPr txBox="1"/>
          <p:nvPr/>
        </p:nvSpPr>
        <p:spPr>
          <a:xfrm>
            <a:off x="887128" y="2589899"/>
            <a:ext cx="9245600" cy="1298769"/>
          </a:xfrm>
          <a:prstGeom prst="rect">
            <a:avLst/>
          </a:prstGeom>
          <a:noFill/>
        </p:spPr>
        <p:txBody>
          <a:bodyPr wrap="square" numCol="2" spcCol="18288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Nicholas Brownell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Trevor Cline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Xing Dai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a:t>
            </a:r>
            <a:r>
              <a:rPr kumimoji="0" lang="en-US" sz="2000" i="0" u="none" strike="noStrike" kern="1200" cap="none" spc="0" normalizeH="0" baseline="0" noProof="0" dirty="0" err="1">
                <a:ln>
                  <a:noFill/>
                </a:ln>
                <a:solidFill>
                  <a:prstClr val="black"/>
                </a:solidFill>
                <a:effectLst/>
                <a:uLnTx/>
                <a:uFillTx/>
                <a:latin typeface="Lub Dub Bold" panose="020B0803030403020204" pitchFamily="34" charset="0"/>
              </a:rPr>
              <a:t>Eson</a:t>
            </a: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 </a:t>
            </a:r>
            <a:r>
              <a:rPr kumimoji="0" lang="en-US" sz="2000" i="0" u="none" strike="noStrike" kern="1200" cap="none" spc="0" normalizeH="0" baseline="0" noProof="0" dirty="0" err="1">
                <a:ln>
                  <a:noFill/>
                </a:ln>
                <a:solidFill>
                  <a:prstClr val="black"/>
                </a:solidFill>
                <a:effectLst/>
                <a:uLnTx/>
                <a:uFillTx/>
                <a:latin typeface="Lub Dub Bold" panose="020B0803030403020204" pitchFamily="34" charset="0"/>
              </a:rPr>
              <a:t>Ekpo</a:t>
            </a:r>
            <a:endParaRPr kumimoji="0" lang="en-US" sz="2000" i="0" u="none" strike="noStrike" kern="1200" cap="none" spc="0" normalizeH="0" baseline="0" noProof="0" dirty="0">
              <a:ln>
                <a:noFill/>
              </a:ln>
              <a:solidFill>
                <a:prstClr val="black"/>
              </a:solidFill>
              <a:effectLst/>
              <a:uLnTx/>
              <a:uFillTx/>
              <a:latin typeface="Lub Dub Bold" panose="020B0803030403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Prerna Gupta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Joyce Han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Usman Hasnie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Jake Mayfield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Dr. </a:t>
            </a:r>
            <a:r>
              <a:rPr kumimoji="0" lang="en-US" sz="2000" i="0" u="none" strike="noStrike" kern="1200" cap="none" spc="0" normalizeH="0" baseline="0" noProof="0" dirty="0" err="1">
                <a:ln>
                  <a:noFill/>
                </a:ln>
                <a:solidFill>
                  <a:prstClr val="black"/>
                </a:solidFill>
                <a:effectLst/>
                <a:uLnTx/>
                <a:uFillTx/>
                <a:latin typeface="Lub Dub Bold" panose="020B0803030403020204" pitchFamily="34" charset="0"/>
              </a:rPr>
              <a:t>Eman</a:t>
            </a:r>
            <a:r>
              <a:rPr kumimoji="0" lang="en-US" sz="2000" i="0" u="none" strike="noStrike" kern="1200" cap="none" spc="0" normalizeH="0" baseline="0" noProof="0" dirty="0">
                <a:ln>
                  <a:noFill/>
                </a:ln>
                <a:solidFill>
                  <a:prstClr val="black"/>
                </a:solidFill>
                <a:effectLst/>
                <a:uLnTx/>
                <a:uFillTx/>
                <a:latin typeface="Lub Dub Bold" panose="020B0803030403020204" pitchFamily="34" charset="0"/>
              </a:rPr>
              <a:t> Rashed</a:t>
            </a:r>
          </a:p>
        </p:txBody>
      </p:sp>
      <p:sp>
        <p:nvSpPr>
          <p:cNvPr id="9" name="Text Placeholder 4">
            <a:extLst>
              <a:ext uri="{FF2B5EF4-FFF2-40B4-BE49-F238E27FC236}">
                <a16:creationId xmlns:a16="http://schemas.microsoft.com/office/drawing/2014/main" id="{8EDF807D-F0E6-DF23-E1F1-77343594D6F0}"/>
              </a:ext>
              <a:ext uri="{C183D7F6-B498-43B3-948B-1728B52AA6E4}">
                <adec:decorative xmlns:adec="http://schemas.microsoft.com/office/drawing/2017/decorative" val="0"/>
              </a:ext>
            </a:extLst>
          </p:cNvPr>
          <p:cNvSpPr txBox="1">
            <a:spLocks/>
          </p:cNvSpPr>
          <p:nvPr/>
        </p:nvSpPr>
        <p:spPr>
          <a:xfrm>
            <a:off x="838200" y="4481733"/>
            <a:ext cx="9648825" cy="1452341"/>
          </a:xfrm>
          <a:prstGeom prst="rect">
            <a:avLst/>
          </a:prstGeom>
        </p:spPr>
        <p:txBody>
          <a:bodyPr lIns="0"/>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The American Heart Association requests this electronic slide deck be cited as follows: </a:t>
            </a:r>
          </a:p>
          <a:p>
            <a:pPr marL="0" indent="0">
              <a:lnSpc>
                <a:spcPct val="100000"/>
              </a:lnSpc>
              <a:spcBef>
                <a:spcPts val="0"/>
              </a:spcBef>
              <a:buNone/>
              <a:defRPr/>
            </a:pP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Brownell, N., Cline, T., Dai, X., </a:t>
            </a:r>
            <a:r>
              <a:rPr kumimoji="0" lang="en-US" sz="1800" b="0" i="0" u="none" strike="noStrike" kern="1200" cap="none" spc="0" normalizeH="0" baseline="0" noProof="0" dirty="0" err="1">
                <a:ln>
                  <a:noFill/>
                </a:ln>
                <a:solidFill>
                  <a:prstClr val="black"/>
                </a:solidFill>
                <a:effectLst/>
                <a:uLnTx/>
                <a:uFillTx/>
                <a:latin typeface="Lub Dub Condensed" panose="020B0506030403020204" pitchFamily="34" charset="0"/>
                <a:ea typeface="+mn-ea"/>
                <a:cs typeface="+mn-cs"/>
              </a:rPr>
              <a:t>Ekpo</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E., Gupta, P., Han, J., Hasnie, U., Mayfield, J., Rashed, E., Reyna, G., Bezanson, J. L., &amp; Antman, E. M. (2024).  AHA Clinical Update; Adapted from: [PowerPoint slides]. Retrieved from the 2024 AHA/ACC Guideline on the Management of Lower Extremity Peripheral Artery Disease. </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hlinkClick r:id="rId3"/>
              </a:rPr>
              <a:t>https://professional.heart.org/en/science-news</a:t>
            </a:r>
            <a:r>
              <a:rPr kumimoji="0" lang="en-US" sz="1800" b="0" i="0" u="none" strike="noStrike" kern="1200" cap="none" spc="0" normalizeH="0" baseline="0" noProof="0" dirty="0">
                <a:ln>
                  <a:noFill/>
                </a:ln>
                <a:solidFill>
                  <a:prstClr val="black"/>
                </a:solidFill>
                <a:effectLst/>
                <a:uLnTx/>
                <a:uFillTx/>
                <a:latin typeface="Lub Dub Condensed" panose="020B0506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black"/>
              </a:solidFill>
              <a:effectLst/>
              <a:uLnTx/>
              <a:uFillTx/>
              <a:latin typeface="Lub Dub Bold" panose="020B0803030403020204" pitchFamily="34" charset="0"/>
              <a:ea typeface="+mn-ea"/>
              <a:cs typeface="+mn-cs"/>
            </a:endParaRPr>
          </a:p>
        </p:txBody>
      </p:sp>
      <p:sp>
        <p:nvSpPr>
          <p:cNvPr id="2" name="Slide Number Placeholder 1">
            <a:extLst>
              <a:ext uri="{FF2B5EF4-FFF2-40B4-BE49-F238E27FC236}">
                <a16:creationId xmlns:a16="http://schemas.microsoft.com/office/drawing/2014/main" id="{0F8604CC-9C8B-DBCA-EE33-DA994C5514CA}"/>
              </a:ext>
              <a:ext uri="{C183D7F6-B498-43B3-948B-1728B52AA6E4}">
                <adec:decorative xmlns:adec="http://schemas.microsoft.com/office/drawing/2017/decorative" val="1"/>
              </a:ext>
            </a:extLst>
          </p:cNvPr>
          <p:cNvSpPr>
            <a:spLocks noGrp="1"/>
          </p:cNvSpPr>
          <p:nvPr>
            <p:ph type="sldNum" sz="quarter" idx="12"/>
          </p:nvPr>
        </p:nvSpPr>
        <p:spPr/>
        <p:txBody>
          <a:bodyPr/>
          <a:lstStyle/>
          <a:p>
            <a:fld id="{FDAF4333-7328-E84F-9F6D-15A5075E3AB3}" type="slidenum">
              <a:rPr lang="en-US" smtClean="0"/>
              <a:pPr/>
              <a:t>36</a:t>
            </a:fld>
            <a:endParaRPr lang="en-US" sz="900" dirty="0"/>
          </a:p>
        </p:txBody>
      </p:sp>
    </p:spTree>
    <p:extLst>
      <p:ext uri="{BB962C8B-B14F-4D97-AF65-F5344CB8AC3E}">
        <p14:creationId xmlns:p14="http://schemas.microsoft.com/office/powerpoint/2010/main" val="67588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Recognizing Clinical Subsets of PAD</a:t>
            </a:r>
          </a:p>
        </p:txBody>
      </p:sp>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6075870"/>
            <a:ext cx="9159004" cy="271939"/>
          </a:xfrm>
        </p:spPr>
        <p:txBody>
          <a:bodyPr/>
          <a:lstStyle/>
          <a:p>
            <a:pPr algn="ctr"/>
            <a:r>
              <a:rPr lang="en-US" sz="1050" b="1" dirty="0"/>
              <a:t>Abbreviations</a:t>
            </a:r>
            <a:r>
              <a:rPr lang="en-US" sz="1050" dirty="0"/>
              <a:t>: ALI indicates acute limb ischemia; CLTI, chronic limb-threatening ischemia; and PAD, peripheral artery disease.</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4</a:t>
            </a:fld>
            <a:endParaRPr lang="en-US" dirty="0"/>
          </a:p>
        </p:txBody>
      </p:sp>
      <p:pic>
        <p:nvPicPr>
          <p:cNvPr id="1026" name="Picture 2">
            <a:extLst>
              <a:ext uri="{FF2B5EF4-FFF2-40B4-BE49-F238E27FC236}">
                <a16:creationId xmlns:a16="http://schemas.microsoft.com/office/drawing/2014/main" id="{5B8D0327-E238-C38D-9C77-6100034DE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518" y="935906"/>
            <a:ext cx="7280175" cy="516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History and Physical Exam for PAD</a:t>
            </a:r>
          </a:p>
        </p:txBody>
      </p:sp>
      <p:sp>
        <p:nvSpPr>
          <p:cNvPr id="5" name="Rectangle 4">
            <a:extLst>
              <a:ext uri="{FF2B5EF4-FFF2-40B4-BE49-F238E27FC236}">
                <a16:creationId xmlns:a16="http://schemas.microsoft.com/office/drawing/2014/main" id="{C311A832-3123-7C2B-1D52-5E9CB48ABD78}"/>
              </a:ext>
              <a:ext uri="{C183D7F6-B498-43B3-948B-1728B52AA6E4}">
                <adec:decorative xmlns:adec="http://schemas.microsoft.com/office/drawing/2017/decorative" val="1"/>
              </a:ext>
            </a:extLst>
          </p:cNvPr>
          <p:cNvSpPr/>
          <p:nvPr/>
        </p:nvSpPr>
        <p:spPr>
          <a:xfrm>
            <a:off x="731209" y="1570960"/>
            <a:ext cx="5126666" cy="41535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1B3971B-4250-8569-F425-61C021779A13}"/>
              </a:ext>
              <a:ext uri="{C183D7F6-B498-43B3-948B-1728B52AA6E4}">
                <adec:decorative xmlns:adec="http://schemas.microsoft.com/office/drawing/2017/decorative" val="1"/>
              </a:ext>
            </a:extLst>
          </p:cNvPr>
          <p:cNvSpPr/>
          <p:nvPr/>
        </p:nvSpPr>
        <p:spPr>
          <a:xfrm>
            <a:off x="732881" y="1174675"/>
            <a:ext cx="5129331" cy="4159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8">
            <a:extLst>
              <a:ext uri="{FF2B5EF4-FFF2-40B4-BE49-F238E27FC236}">
                <a16:creationId xmlns:a16="http://schemas.microsoft.com/office/drawing/2014/main" id="{B988B785-5532-13AE-F1C8-CAB3E0827659}"/>
              </a:ext>
            </a:extLst>
          </p:cNvPr>
          <p:cNvSpPr>
            <a:spLocks noGrp="1"/>
          </p:cNvSpPr>
          <p:nvPr>
            <p:ph idx="1"/>
          </p:nvPr>
        </p:nvSpPr>
        <p:spPr>
          <a:xfrm>
            <a:off x="771525" y="1167245"/>
            <a:ext cx="5018554" cy="4910165"/>
          </a:xfrm>
        </p:spPr>
        <p:txBody>
          <a:bodyPr>
            <a:noAutofit/>
          </a:bodyPr>
          <a:lstStyle/>
          <a:p>
            <a:pPr marL="0" indent="0" algn="ctr">
              <a:buNone/>
            </a:pPr>
            <a:r>
              <a:rPr lang="en-US" dirty="0">
                <a:solidFill>
                  <a:schemeClr val="bg1"/>
                </a:solidFill>
                <a:latin typeface="Lub Dub Bold" panose="020B0803030403020204" pitchFamily="34" charset="0"/>
              </a:rPr>
              <a:t>HISTORY</a:t>
            </a:r>
            <a:endParaRPr lang="en-US" sz="1800" dirty="0">
              <a:solidFill>
                <a:schemeClr val="bg1"/>
              </a:solidFill>
              <a:latin typeface="Lub Dub Bold" panose="020B0803030403020204" pitchFamily="34" charset="0"/>
            </a:endParaRPr>
          </a:p>
          <a:p>
            <a:pPr>
              <a:buClr>
                <a:srgbClr val="CF2429"/>
              </a:buClr>
            </a:pPr>
            <a:r>
              <a:rPr lang="en-US" sz="1400" dirty="0">
                <a:latin typeface="Lub Dub Bold" panose="020B0803030403020204" pitchFamily="34" charset="0"/>
              </a:rPr>
              <a:t>Claudication</a:t>
            </a:r>
            <a:r>
              <a:rPr lang="en-US" sz="1400" dirty="0"/>
              <a:t> </a:t>
            </a:r>
          </a:p>
          <a:p>
            <a:pPr lvl="1">
              <a:buFont typeface="Lub Dub Medium" panose="020B0603030403020204" pitchFamily="34" charset="0"/>
              <a:buChar char="–"/>
            </a:pPr>
            <a:r>
              <a:rPr lang="en-US" sz="1200" b="1" dirty="0">
                <a:latin typeface="Lub Dub Condensed" panose="020B0506030403020204" pitchFamily="34" charset="0"/>
              </a:rPr>
              <a:t>Pain type: </a:t>
            </a:r>
            <a:r>
              <a:rPr lang="en-US" sz="1200" dirty="0">
                <a:latin typeface="Lub Dub Condensed" panose="020B0506030403020204" pitchFamily="34" charset="0"/>
              </a:rPr>
              <a:t>Aching, burning, cramping, discomfort, or fatigue</a:t>
            </a:r>
          </a:p>
          <a:p>
            <a:pPr lvl="1">
              <a:buFont typeface="Lub Dub Medium" panose="020B0603030403020204" pitchFamily="34" charset="0"/>
              <a:buChar char="–"/>
            </a:pPr>
            <a:r>
              <a:rPr lang="en-US" sz="1200" b="1" dirty="0">
                <a:latin typeface="Lub Dub Condensed" panose="020B0506030403020204" pitchFamily="34" charset="0"/>
              </a:rPr>
              <a:t>Location: </a:t>
            </a:r>
            <a:r>
              <a:rPr lang="en-US" sz="1200" dirty="0">
                <a:latin typeface="Lub Dub Condensed" panose="020B0506030403020204" pitchFamily="34" charset="0"/>
              </a:rPr>
              <a:t>Buttock, thigh, calf, or ankle</a:t>
            </a:r>
          </a:p>
          <a:p>
            <a:pPr lvl="1">
              <a:buFont typeface="Lub Dub Medium" panose="020B0603030403020204" pitchFamily="34" charset="0"/>
              <a:buChar char="–"/>
            </a:pPr>
            <a:r>
              <a:rPr lang="en-US" sz="1200" b="1" dirty="0">
                <a:latin typeface="Lub Dub Condensed" panose="020B0506030403020204" pitchFamily="34" charset="0"/>
              </a:rPr>
              <a:t>Onset/offset: </a:t>
            </a:r>
            <a:r>
              <a:rPr lang="en-US" sz="1200" dirty="0">
                <a:latin typeface="Lub Dub Condensed" panose="020B0506030403020204" pitchFamily="34" charset="0"/>
              </a:rPr>
              <a:t>Distance, exercise, uphill, how long for relief after rest (typically &lt;10 min for typical claudication)</a:t>
            </a:r>
          </a:p>
          <a:p>
            <a:pPr>
              <a:buClr>
                <a:srgbClr val="CF2429"/>
              </a:buClr>
            </a:pPr>
            <a:r>
              <a:rPr lang="en-US" sz="1400" dirty="0">
                <a:latin typeface="Lub Dub Bold" panose="020B0803030403020204" pitchFamily="34" charset="0"/>
              </a:rPr>
              <a:t>Other non-joint-related exertional lower extremity symptoms (not typical of claudication) or symptoms of impaired walking function</a:t>
            </a:r>
          </a:p>
          <a:p>
            <a:pPr lvl="1">
              <a:buFont typeface="Lub Dub Medium" panose="020B0603030403020204" pitchFamily="34" charset="0"/>
              <a:buChar char="–"/>
            </a:pPr>
            <a:r>
              <a:rPr lang="en-US" sz="1200" dirty="0">
                <a:latin typeface="Lub Dub Condensed" panose="020B0506030403020204" pitchFamily="34" charset="0"/>
              </a:rPr>
              <a:t>Lower extremity muscular discomfort associated with walking that requires &gt;10 min rest to resolve</a:t>
            </a:r>
          </a:p>
          <a:p>
            <a:pPr lvl="1">
              <a:buFont typeface="Lub Dub Medium" panose="020B0603030403020204" pitchFamily="34" charset="0"/>
              <a:buChar char="–"/>
            </a:pPr>
            <a:r>
              <a:rPr lang="en-US" sz="1200" dirty="0">
                <a:latin typeface="Lub Dub Condensed" panose="020B0506030403020204" pitchFamily="34" charset="0"/>
              </a:rPr>
              <a:t>Leg weakness, numbness, or fatigue during walking without pain</a:t>
            </a:r>
          </a:p>
          <a:p>
            <a:pPr>
              <a:buClr>
                <a:srgbClr val="CF2429"/>
              </a:buClr>
            </a:pPr>
            <a:r>
              <a:rPr lang="en-US" sz="1400" dirty="0">
                <a:latin typeface="Lub Dub Bold" panose="020B0803030403020204" pitchFamily="34" charset="0"/>
              </a:rPr>
              <a:t>Ischemic rest pain</a:t>
            </a:r>
          </a:p>
          <a:p>
            <a:pPr>
              <a:buClr>
                <a:srgbClr val="CF2429"/>
              </a:buClr>
            </a:pPr>
            <a:r>
              <a:rPr lang="en-US" sz="1400" dirty="0">
                <a:latin typeface="Lub Dub Bold" panose="020B0803030403020204" pitchFamily="34" charset="0"/>
              </a:rPr>
              <a:t>History of nonhealing </a:t>
            </a:r>
            <a:br>
              <a:rPr lang="en-US" sz="1400" dirty="0">
                <a:latin typeface="Lub Dub Bold" panose="020B0803030403020204" pitchFamily="34" charset="0"/>
              </a:rPr>
            </a:br>
            <a:r>
              <a:rPr lang="en-US" sz="1400" dirty="0">
                <a:latin typeface="Lub Dub Bold" panose="020B0803030403020204" pitchFamily="34" charset="0"/>
              </a:rPr>
              <a:t>or slow-healing lower </a:t>
            </a:r>
            <a:br>
              <a:rPr lang="en-US" sz="1400" dirty="0">
                <a:latin typeface="Lub Dub Bold" panose="020B0803030403020204" pitchFamily="34" charset="0"/>
              </a:rPr>
            </a:br>
            <a:r>
              <a:rPr lang="en-US" sz="1400" dirty="0">
                <a:latin typeface="Lub Dub Bold" panose="020B0803030403020204" pitchFamily="34" charset="0"/>
              </a:rPr>
              <a:t>extremity wound </a:t>
            </a:r>
          </a:p>
          <a:p>
            <a:pPr>
              <a:buClr>
                <a:srgbClr val="CF2429"/>
              </a:buClr>
            </a:pPr>
            <a:r>
              <a:rPr lang="en-US" sz="1400" dirty="0">
                <a:latin typeface="Lub Dub Bold" panose="020B0803030403020204" pitchFamily="34" charset="0"/>
              </a:rPr>
              <a:t>Erectile dysfunction</a:t>
            </a:r>
          </a:p>
        </p:txBody>
      </p:sp>
      <p:sp>
        <p:nvSpPr>
          <p:cNvPr id="13" name="Rectangle 12">
            <a:extLst>
              <a:ext uri="{FF2B5EF4-FFF2-40B4-BE49-F238E27FC236}">
                <a16:creationId xmlns:a16="http://schemas.microsoft.com/office/drawing/2014/main" id="{BC4FBD7D-123D-4331-ECA3-59F5CB81AAF7}"/>
              </a:ext>
              <a:ext uri="{C183D7F6-B498-43B3-948B-1728B52AA6E4}">
                <adec:decorative xmlns:adec="http://schemas.microsoft.com/office/drawing/2017/decorative" val="1"/>
              </a:ext>
            </a:extLst>
          </p:cNvPr>
          <p:cNvSpPr/>
          <p:nvPr/>
        </p:nvSpPr>
        <p:spPr>
          <a:xfrm>
            <a:off x="6284284" y="1570960"/>
            <a:ext cx="5126666" cy="415356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15998A0-1078-C1A6-4464-BF9899B8A19F}"/>
              </a:ext>
              <a:ext uri="{C183D7F6-B498-43B3-948B-1728B52AA6E4}">
                <adec:decorative xmlns:adec="http://schemas.microsoft.com/office/drawing/2017/decorative" val="1"/>
              </a:ext>
            </a:extLst>
          </p:cNvPr>
          <p:cNvSpPr/>
          <p:nvPr/>
        </p:nvSpPr>
        <p:spPr>
          <a:xfrm>
            <a:off x="6285956" y="1174675"/>
            <a:ext cx="5129331" cy="4159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Content Placeholder 8">
            <a:extLst>
              <a:ext uri="{FF2B5EF4-FFF2-40B4-BE49-F238E27FC236}">
                <a16:creationId xmlns:a16="http://schemas.microsoft.com/office/drawing/2014/main" id="{B95D5FAF-F83D-AA74-E4BF-FE49831911CF}"/>
              </a:ext>
            </a:extLst>
          </p:cNvPr>
          <p:cNvSpPr txBox="1">
            <a:spLocks/>
          </p:cNvSpPr>
          <p:nvPr/>
        </p:nvSpPr>
        <p:spPr>
          <a:xfrm>
            <a:off x="6324600" y="1167245"/>
            <a:ext cx="5048250" cy="49101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bg1"/>
                </a:solidFill>
                <a:latin typeface="Lub Dub Bold" panose="020B0803030403020204" pitchFamily="34" charset="0"/>
              </a:rPr>
              <a:t>PHYSICAL EXAM</a:t>
            </a:r>
            <a:endParaRPr lang="en-US" sz="1800" dirty="0">
              <a:solidFill>
                <a:schemeClr val="bg1"/>
              </a:solidFill>
              <a:latin typeface="Lub Dub Bold" panose="020B0803030403020204" pitchFamily="34" charset="0"/>
            </a:endParaRPr>
          </a:p>
          <a:p>
            <a:pPr>
              <a:buClr>
                <a:srgbClr val="CF2429"/>
              </a:buClr>
            </a:pPr>
            <a:r>
              <a:rPr lang="en-US" sz="1400" dirty="0"/>
              <a:t>Abnormal lower extremity pulse palpation (femoral, popliteal, dorsalis pedis, or posterior tibial arteries)</a:t>
            </a:r>
          </a:p>
          <a:p>
            <a:pPr>
              <a:buClr>
                <a:srgbClr val="CF2429"/>
              </a:buClr>
            </a:pPr>
            <a:r>
              <a:rPr lang="en-US" sz="1400" dirty="0"/>
              <a:t>Vascular bruit </a:t>
            </a:r>
          </a:p>
          <a:p>
            <a:pPr>
              <a:buClr>
                <a:srgbClr val="CF2429"/>
              </a:buClr>
            </a:pPr>
            <a:r>
              <a:rPr lang="en-US" sz="1400" dirty="0"/>
              <a:t>Nonhealing lower extremity wound</a:t>
            </a:r>
          </a:p>
          <a:p>
            <a:pPr>
              <a:buClr>
                <a:srgbClr val="CF2429"/>
              </a:buClr>
            </a:pPr>
            <a:r>
              <a:rPr lang="en-US" sz="1400" dirty="0"/>
              <a:t>Lower extremity gangrene</a:t>
            </a:r>
          </a:p>
          <a:p>
            <a:pPr>
              <a:buClr>
                <a:srgbClr val="CF2429"/>
              </a:buClr>
            </a:pPr>
            <a:r>
              <a:rPr lang="en-US" sz="1400" dirty="0"/>
              <a:t>Other physical findings suggestive of ischemia like asymmetric hair growth, nail bed changes, calf muscle atrophy, or elevation pallor/dependent </a:t>
            </a:r>
            <a:r>
              <a:rPr lang="en-US" sz="1400" dirty="0" err="1"/>
              <a:t>rubor</a:t>
            </a:r>
            <a:r>
              <a:rPr lang="en-US" sz="1400" dirty="0"/>
              <a:t>.</a:t>
            </a:r>
          </a:p>
        </p:txBody>
      </p:sp>
      <p:pic>
        <p:nvPicPr>
          <p:cNvPr id="16" name="Picture 6">
            <a:extLst>
              <a:ext uri="{FF2B5EF4-FFF2-40B4-BE49-F238E27FC236}">
                <a16:creationId xmlns:a16="http://schemas.microsoft.com/office/drawing/2014/main" id="{5CF60D8D-DEE3-8572-6FAD-54550170600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031" y="4126332"/>
            <a:ext cx="2630340" cy="175356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AE2444FC-6C27-1D1D-DF2A-A4664D0778C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634" y="3857625"/>
            <a:ext cx="3047087" cy="202143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6075870"/>
            <a:ext cx="9159004" cy="271939"/>
          </a:xfrm>
        </p:spPr>
        <p:txBody>
          <a:bodyPr/>
          <a:lstStyle/>
          <a:p>
            <a:pPr algn="ctr"/>
            <a:r>
              <a:rPr lang="en-US" sz="1050" b="1" dirty="0"/>
              <a:t>Abbreviations: </a:t>
            </a:r>
            <a:r>
              <a:rPr lang="en-US" sz="1050" dirty="0"/>
              <a:t>PAD indicates peripheral artery disease; and min, minute</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5</a:t>
            </a:fld>
            <a:endParaRPr lang="en-US" dirty="0"/>
          </a:p>
        </p:txBody>
      </p:sp>
    </p:spTree>
    <p:extLst>
      <p:ext uri="{BB962C8B-B14F-4D97-AF65-F5344CB8AC3E}">
        <p14:creationId xmlns:p14="http://schemas.microsoft.com/office/powerpoint/2010/main" val="1375484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Resting ABI </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6</a:t>
            </a:fld>
            <a:endParaRPr lang="en-US" dirty="0"/>
          </a:p>
        </p:txBody>
      </p:sp>
      <p:pic>
        <p:nvPicPr>
          <p:cNvPr id="11" name="Picture 10">
            <a:extLst>
              <a:ext uri="{FF2B5EF4-FFF2-40B4-BE49-F238E27FC236}">
                <a16:creationId xmlns:a16="http://schemas.microsoft.com/office/drawing/2014/main" id="{CAF8ADEC-0AA7-C1E7-69AA-1E500E7A14C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59503" y="1356559"/>
            <a:ext cx="3351123" cy="4367147"/>
          </a:xfrm>
          <a:prstGeom prst="rect">
            <a:avLst/>
          </a:prstGeom>
        </p:spPr>
      </p:pic>
      <p:sp>
        <p:nvSpPr>
          <p:cNvPr id="19" name="TextBox 18">
            <a:extLst>
              <a:ext uri="{FF2B5EF4-FFF2-40B4-BE49-F238E27FC236}">
                <a16:creationId xmlns:a16="http://schemas.microsoft.com/office/drawing/2014/main" id="{C956967E-0797-30AE-40DF-8E49E27FF6E6}"/>
              </a:ext>
              <a:ext uri="{C183D7F6-B498-43B3-948B-1728B52AA6E4}">
                <adec:decorative xmlns:adec="http://schemas.microsoft.com/office/drawing/2017/decorative" val="1"/>
              </a:ext>
            </a:extLst>
          </p:cNvPr>
          <p:cNvSpPr txBox="1"/>
          <p:nvPr/>
        </p:nvSpPr>
        <p:spPr>
          <a:xfrm>
            <a:off x="3714277" y="1244906"/>
            <a:ext cx="2036364" cy="941832"/>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History or physical examination findings suggestive of PAD </a:t>
            </a:r>
          </a:p>
        </p:txBody>
      </p:sp>
      <p:sp>
        <p:nvSpPr>
          <p:cNvPr id="20" name="Round Same Side Corner Rectangle 60">
            <a:extLst>
              <a:ext uri="{FF2B5EF4-FFF2-40B4-BE49-F238E27FC236}">
                <a16:creationId xmlns:a16="http://schemas.microsoft.com/office/drawing/2014/main" id="{25D13591-15CE-4A3A-3891-B13AE15864DD}"/>
              </a:ext>
              <a:ext uri="{C183D7F6-B498-43B3-948B-1728B52AA6E4}">
                <adec:decorative xmlns:adec="http://schemas.microsoft.com/office/drawing/2017/decorative" val="1"/>
              </a:ext>
            </a:extLst>
          </p:cNvPr>
          <p:cNvSpPr/>
          <p:nvPr/>
        </p:nvSpPr>
        <p:spPr>
          <a:xfrm>
            <a:off x="3714843" y="2476611"/>
            <a:ext cx="2035961" cy="786217"/>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Resting ABI with or without ankle PVR and/or Doppler waveforms</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1)</a:t>
            </a:r>
          </a:p>
        </p:txBody>
      </p:sp>
      <p:cxnSp>
        <p:nvCxnSpPr>
          <p:cNvPr id="21" name="Straight Arrow Connector 20">
            <a:extLst>
              <a:ext uri="{FF2B5EF4-FFF2-40B4-BE49-F238E27FC236}">
                <a16:creationId xmlns:a16="http://schemas.microsoft.com/office/drawing/2014/main" id="{BC511A4C-9DAA-07A9-905B-31496FDE8A1D}"/>
              </a:ext>
              <a:ext uri="{C183D7F6-B498-43B3-948B-1728B52AA6E4}">
                <adec:decorative xmlns:adec="http://schemas.microsoft.com/office/drawing/2017/decorative" val="1"/>
              </a:ext>
            </a:extLst>
          </p:cNvPr>
          <p:cNvCxnSpPr>
            <a:cxnSpLocks/>
            <a:stCxn id="19" idx="2"/>
            <a:endCxn id="20" idx="0"/>
          </p:cNvCxnSpPr>
          <p:nvPr/>
        </p:nvCxnSpPr>
        <p:spPr>
          <a:xfrm>
            <a:off x="4732459" y="2186738"/>
            <a:ext cx="365" cy="2898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609767E-7087-04A8-1A7A-48BB39DEF8F4}"/>
              </a:ext>
              <a:ext uri="{C183D7F6-B498-43B3-948B-1728B52AA6E4}">
                <adec:decorative xmlns:adec="http://schemas.microsoft.com/office/drawing/2017/decorative" val="1"/>
              </a:ext>
            </a:extLst>
          </p:cNvPr>
          <p:cNvSpPr txBox="1"/>
          <p:nvPr/>
        </p:nvSpPr>
        <p:spPr>
          <a:xfrm>
            <a:off x="6367505" y="1244906"/>
            <a:ext cx="2159410" cy="941832"/>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Patients at increased risk of PAD </a:t>
            </a:r>
          </a:p>
        </p:txBody>
      </p:sp>
      <p:sp>
        <p:nvSpPr>
          <p:cNvPr id="29" name="Round Same Side Corner Rectangle 60">
            <a:extLst>
              <a:ext uri="{FF2B5EF4-FFF2-40B4-BE49-F238E27FC236}">
                <a16:creationId xmlns:a16="http://schemas.microsoft.com/office/drawing/2014/main" id="{AA446ED8-2EB1-67EE-20D1-D8E58FF2D3AF}"/>
              </a:ext>
              <a:ext uri="{C183D7F6-B498-43B3-948B-1728B52AA6E4}">
                <adec:decorative xmlns:adec="http://schemas.microsoft.com/office/drawing/2017/decorative" val="1"/>
              </a:ext>
            </a:extLst>
          </p:cNvPr>
          <p:cNvSpPr/>
          <p:nvPr/>
        </p:nvSpPr>
        <p:spPr>
          <a:xfrm>
            <a:off x="6368071" y="2474775"/>
            <a:ext cx="2158983" cy="786217"/>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Screening for PAD with resting ABI with or without ankle PVR and/or Doppler waveforms is reasonable. (Class 2a)</a:t>
            </a:r>
          </a:p>
        </p:txBody>
      </p:sp>
      <p:cxnSp>
        <p:nvCxnSpPr>
          <p:cNvPr id="30" name="Straight Arrow Connector 29">
            <a:extLst>
              <a:ext uri="{FF2B5EF4-FFF2-40B4-BE49-F238E27FC236}">
                <a16:creationId xmlns:a16="http://schemas.microsoft.com/office/drawing/2014/main" id="{DC7E0B36-F104-6DE0-17D9-0103F8745196}"/>
              </a:ext>
              <a:ext uri="{C183D7F6-B498-43B3-948B-1728B52AA6E4}">
                <adec:decorative xmlns:adec="http://schemas.microsoft.com/office/drawing/2017/decorative" val="1"/>
              </a:ext>
            </a:extLst>
          </p:cNvPr>
          <p:cNvCxnSpPr>
            <a:cxnSpLocks/>
            <a:stCxn id="28" idx="2"/>
            <a:endCxn id="29" idx="0"/>
          </p:cNvCxnSpPr>
          <p:nvPr/>
        </p:nvCxnSpPr>
        <p:spPr>
          <a:xfrm>
            <a:off x="7447210" y="2186738"/>
            <a:ext cx="353" cy="28803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B1FDB5E-15C8-1D69-5280-365420412420}"/>
              </a:ext>
              <a:ext uri="{C183D7F6-B498-43B3-948B-1728B52AA6E4}">
                <adec:decorative xmlns:adec="http://schemas.microsoft.com/office/drawing/2017/decorative" val="1"/>
              </a:ext>
            </a:extLst>
          </p:cNvPr>
          <p:cNvSpPr txBox="1"/>
          <p:nvPr/>
        </p:nvSpPr>
        <p:spPr>
          <a:xfrm>
            <a:off x="9132739" y="1244906"/>
            <a:ext cx="2313676" cy="945615"/>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Patients not at increased risk of PAD  and without history or physical examination findings suggestive of PAD </a:t>
            </a:r>
          </a:p>
        </p:txBody>
      </p:sp>
      <p:sp>
        <p:nvSpPr>
          <p:cNvPr id="35" name="Round Same Side Corner Rectangle 60">
            <a:extLst>
              <a:ext uri="{FF2B5EF4-FFF2-40B4-BE49-F238E27FC236}">
                <a16:creationId xmlns:a16="http://schemas.microsoft.com/office/drawing/2014/main" id="{7E1C8384-8002-BBB2-062E-D3FAA7599D96}"/>
              </a:ext>
              <a:ext uri="{C183D7F6-B498-43B3-948B-1728B52AA6E4}">
                <adec:decorative xmlns:adec="http://schemas.microsoft.com/office/drawing/2017/decorative" val="1"/>
              </a:ext>
            </a:extLst>
          </p:cNvPr>
          <p:cNvSpPr/>
          <p:nvPr/>
        </p:nvSpPr>
        <p:spPr>
          <a:xfrm>
            <a:off x="9133305" y="2474775"/>
            <a:ext cx="2313219" cy="786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Screening for PAD with the </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ABI is not recommended.</a:t>
            </a:r>
          </a:p>
          <a:p>
            <a:pPr algn="ctr"/>
            <a:r>
              <a:rPr lang="en-US" sz="1200" b="1" dirty="0">
                <a:solidFill>
                  <a:schemeClr val="tx1"/>
                </a:solidFill>
                <a:latin typeface="Lub Dub Condensed" panose="020B0506030403020204"/>
              </a:rPr>
              <a:t> (Class 3: No Benefit)</a:t>
            </a:r>
          </a:p>
        </p:txBody>
      </p:sp>
      <p:cxnSp>
        <p:nvCxnSpPr>
          <p:cNvPr id="36" name="Straight Arrow Connector 35">
            <a:extLst>
              <a:ext uri="{FF2B5EF4-FFF2-40B4-BE49-F238E27FC236}">
                <a16:creationId xmlns:a16="http://schemas.microsoft.com/office/drawing/2014/main" id="{6C9102AF-7CF5-BCBD-CC4D-7116A27A0100}"/>
              </a:ext>
              <a:ext uri="{C183D7F6-B498-43B3-948B-1728B52AA6E4}">
                <adec:decorative xmlns:adec="http://schemas.microsoft.com/office/drawing/2017/decorative" val="1"/>
              </a:ext>
            </a:extLst>
          </p:cNvPr>
          <p:cNvCxnSpPr>
            <a:cxnSpLocks/>
            <a:stCxn id="34" idx="2"/>
            <a:endCxn id="35" idx="0"/>
          </p:cNvCxnSpPr>
          <p:nvPr/>
        </p:nvCxnSpPr>
        <p:spPr>
          <a:xfrm>
            <a:off x="10289577" y="2190521"/>
            <a:ext cx="338" cy="284254"/>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ound Same Side Corner Rectangle 60">
            <a:extLst>
              <a:ext uri="{FF2B5EF4-FFF2-40B4-BE49-F238E27FC236}">
                <a16:creationId xmlns:a16="http://schemas.microsoft.com/office/drawing/2014/main" id="{55DEF7EC-1FB3-F345-3943-2FFB61623319}"/>
              </a:ext>
              <a:ext uri="{C183D7F6-B498-43B3-948B-1728B52AA6E4}">
                <adec:decorative xmlns:adec="http://schemas.microsoft.com/office/drawing/2017/decorative" val="1"/>
              </a:ext>
            </a:extLst>
          </p:cNvPr>
          <p:cNvSpPr/>
          <p:nvPr/>
        </p:nvSpPr>
        <p:spPr>
          <a:xfrm>
            <a:off x="4495204" y="3995102"/>
            <a:ext cx="5959803" cy="488763"/>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Lub Dub Condensed" panose="020B0506030403020204"/>
              </a:rPr>
              <a:t>Resting ABI should be reported as abnormal, </a:t>
            </a:r>
            <a:br>
              <a:rPr lang="en-US" sz="1400" b="1" dirty="0">
                <a:solidFill>
                  <a:schemeClr val="tx1"/>
                </a:solidFill>
                <a:latin typeface="Lub Dub Condensed" panose="020B0506030403020204"/>
              </a:rPr>
            </a:br>
            <a:r>
              <a:rPr lang="en-US" sz="1400" b="1" dirty="0">
                <a:solidFill>
                  <a:schemeClr val="tx1"/>
                </a:solidFill>
                <a:latin typeface="Lub Dub Condensed" panose="020B0506030403020204"/>
              </a:rPr>
              <a:t>borderline, normal, or non-compressible (Class 1)</a:t>
            </a:r>
          </a:p>
        </p:txBody>
      </p:sp>
      <p:cxnSp>
        <p:nvCxnSpPr>
          <p:cNvPr id="46" name="Elbow Connector 82">
            <a:extLst>
              <a:ext uri="{FF2B5EF4-FFF2-40B4-BE49-F238E27FC236}">
                <a16:creationId xmlns:a16="http://schemas.microsoft.com/office/drawing/2014/main" id="{79E07475-AAE1-8416-1A92-3E6FF79C8C2E}"/>
              </a:ext>
              <a:ext uri="{C183D7F6-B498-43B3-948B-1728B52AA6E4}">
                <adec:decorative xmlns:adec="http://schemas.microsoft.com/office/drawing/2017/decorative" val="1"/>
              </a:ext>
            </a:extLst>
          </p:cNvPr>
          <p:cNvCxnSpPr>
            <a:cxnSpLocks/>
            <a:stCxn id="44" idx="2"/>
            <a:endCxn id="47" idx="0"/>
          </p:cNvCxnSpPr>
          <p:nvPr/>
        </p:nvCxnSpPr>
        <p:spPr>
          <a:xfrm rot="5400000">
            <a:off x="5989524" y="3348985"/>
            <a:ext cx="350703" cy="262046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D2C29F8-B903-465E-90D2-489D0AC8387D}"/>
              </a:ext>
              <a:ext uri="{C183D7F6-B498-43B3-948B-1728B52AA6E4}">
                <adec:decorative xmlns:adec="http://schemas.microsoft.com/office/drawing/2017/decorative" val="1"/>
              </a:ext>
            </a:extLst>
          </p:cNvPr>
          <p:cNvSpPr txBox="1"/>
          <p:nvPr/>
        </p:nvSpPr>
        <p:spPr>
          <a:xfrm>
            <a:off x="4142098" y="4834568"/>
            <a:ext cx="1425090" cy="453528"/>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ln w="0"/>
                <a:solidFill>
                  <a:prstClr val="black"/>
                </a:solidFill>
              </a:rPr>
              <a:t>Abnormal: </a:t>
            </a:r>
            <a:br>
              <a:rPr lang="en-US" sz="1200" dirty="0">
                <a:ln w="0"/>
                <a:solidFill>
                  <a:prstClr val="black"/>
                </a:solidFill>
              </a:rPr>
            </a:br>
            <a:r>
              <a:rPr lang="en-US" sz="1200" b="0" dirty="0">
                <a:ln w="0"/>
                <a:solidFill>
                  <a:prstClr val="black"/>
                </a:solidFill>
              </a:rPr>
              <a:t>ABI ≤0.90</a:t>
            </a:r>
          </a:p>
        </p:txBody>
      </p:sp>
      <p:sp>
        <p:nvSpPr>
          <p:cNvPr id="48" name="TextBox 47">
            <a:extLst>
              <a:ext uri="{FF2B5EF4-FFF2-40B4-BE49-F238E27FC236}">
                <a16:creationId xmlns:a16="http://schemas.microsoft.com/office/drawing/2014/main" id="{72586CF2-AD59-C632-309C-A74B1B187772}"/>
              </a:ext>
              <a:ext uri="{C183D7F6-B498-43B3-948B-1728B52AA6E4}">
                <adec:decorative xmlns:adec="http://schemas.microsoft.com/office/drawing/2017/decorative" val="1"/>
              </a:ext>
            </a:extLst>
          </p:cNvPr>
          <p:cNvSpPr txBox="1"/>
          <p:nvPr/>
        </p:nvSpPr>
        <p:spPr>
          <a:xfrm>
            <a:off x="5892556" y="4834568"/>
            <a:ext cx="1425090" cy="453528"/>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ln w="0"/>
                <a:solidFill>
                  <a:prstClr val="black"/>
                </a:solidFill>
              </a:rPr>
              <a:t>Borderline: </a:t>
            </a:r>
            <a:br>
              <a:rPr lang="en-US" sz="1200" dirty="0">
                <a:ln w="0"/>
                <a:solidFill>
                  <a:prstClr val="black"/>
                </a:solidFill>
              </a:rPr>
            </a:br>
            <a:r>
              <a:rPr lang="en-US" sz="1200" b="0" dirty="0">
                <a:ln w="0"/>
                <a:solidFill>
                  <a:prstClr val="black"/>
                </a:solidFill>
              </a:rPr>
              <a:t>ABI 0.91–0.99</a:t>
            </a:r>
          </a:p>
        </p:txBody>
      </p:sp>
      <p:sp>
        <p:nvSpPr>
          <p:cNvPr id="49" name="TextBox 48">
            <a:extLst>
              <a:ext uri="{FF2B5EF4-FFF2-40B4-BE49-F238E27FC236}">
                <a16:creationId xmlns:a16="http://schemas.microsoft.com/office/drawing/2014/main" id="{E97E61FE-0375-6BDE-0937-5EA5430625B1}"/>
              </a:ext>
              <a:ext uri="{C183D7F6-B498-43B3-948B-1728B52AA6E4}">
                <adec:decorative xmlns:adec="http://schemas.microsoft.com/office/drawing/2017/decorative" val="1"/>
              </a:ext>
            </a:extLst>
          </p:cNvPr>
          <p:cNvSpPr txBox="1"/>
          <p:nvPr/>
        </p:nvSpPr>
        <p:spPr>
          <a:xfrm>
            <a:off x="7643014" y="4834568"/>
            <a:ext cx="1425090" cy="453528"/>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ln w="0"/>
                <a:solidFill>
                  <a:prstClr val="black"/>
                </a:solidFill>
              </a:rPr>
              <a:t>Normal: </a:t>
            </a:r>
            <a:br>
              <a:rPr lang="en-US" sz="1200" dirty="0">
                <a:ln w="0"/>
                <a:solidFill>
                  <a:prstClr val="black"/>
                </a:solidFill>
              </a:rPr>
            </a:br>
            <a:r>
              <a:rPr lang="en-US" sz="1200" b="0" dirty="0">
                <a:ln w="0"/>
                <a:solidFill>
                  <a:prstClr val="black"/>
                </a:solidFill>
              </a:rPr>
              <a:t>ABI 1.00–1.40</a:t>
            </a:r>
          </a:p>
        </p:txBody>
      </p:sp>
      <p:sp>
        <p:nvSpPr>
          <p:cNvPr id="50" name="TextBox 49">
            <a:extLst>
              <a:ext uri="{FF2B5EF4-FFF2-40B4-BE49-F238E27FC236}">
                <a16:creationId xmlns:a16="http://schemas.microsoft.com/office/drawing/2014/main" id="{438B0C7D-8601-33D8-D4B9-C1FE080C4A17}"/>
              </a:ext>
              <a:ext uri="{C183D7F6-B498-43B3-948B-1728B52AA6E4}">
                <adec:decorative xmlns:adec="http://schemas.microsoft.com/office/drawing/2017/decorative" val="1"/>
              </a:ext>
            </a:extLst>
          </p:cNvPr>
          <p:cNvSpPr txBox="1"/>
          <p:nvPr/>
        </p:nvSpPr>
        <p:spPr>
          <a:xfrm>
            <a:off x="9393473" y="4834568"/>
            <a:ext cx="1425090" cy="453528"/>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dirty="0">
                <a:ln w="0"/>
                <a:solidFill>
                  <a:prstClr val="black"/>
                </a:solidFill>
              </a:rPr>
              <a:t>Non-compressible:</a:t>
            </a:r>
            <a:br>
              <a:rPr lang="en-US" sz="1200" dirty="0">
                <a:ln w="0"/>
                <a:solidFill>
                  <a:prstClr val="black"/>
                </a:solidFill>
              </a:rPr>
            </a:br>
            <a:r>
              <a:rPr lang="en-US" sz="1200" b="0" dirty="0">
                <a:ln w="0"/>
                <a:solidFill>
                  <a:prstClr val="black"/>
                </a:solidFill>
              </a:rPr>
              <a:t> ABI &gt;1.40</a:t>
            </a:r>
          </a:p>
        </p:txBody>
      </p:sp>
      <p:cxnSp>
        <p:nvCxnSpPr>
          <p:cNvPr id="53" name="Elbow Connector 82">
            <a:extLst>
              <a:ext uri="{FF2B5EF4-FFF2-40B4-BE49-F238E27FC236}">
                <a16:creationId xmlns:a16="http://schemas.microsoft.com/office/drawing/2014/main" id="{B927DAE8-6A62-8326-D55D-EB2699C7F4FB}"/>
              </a:ext>
              <a:ext uri="{C183D7F6-B498-43B3-948B-1728B52AA6E4}">
                <adec:decorative xmlns:adec="http://schemas.microsoft.com/office/drawing/2017/decorative" val="1"/>
              </a:ext>
            </a:extLst>
          </p:cNvPr>
          <p:cNvCxnSpPr>
            <a:cxnSpLocks/>
            <a:stCxn id="44" idx="2"/>
            <a:endCxn id="48" idx="0"/>
          </p:cNvCxnSpPr>
          <p:nvPr/>
        </p:nvCxnSpPr>
        <p:spPr>
          <a:xfrm rot="5400000">
            <a:off x="6864753" y="4224214"/>
            <a:ext cx="350703" cy="870005"/>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Elbow Connector 82">
            <a:extLst>
              <a:ext uri="{FF2B5EF4-FFF2-40B4-BE49-F238E27FC236}">
                <a16:creationId xmlns:a16="http://schemas.microsoft.com/office/drawing/2014/main" id="{834F64D7-5DBF-1DAD-837A-A3A7CD17BA34}"/>
              </a:ext>
              <a:ext uri="{C183D7F6-B498-43B3-948B-1728B52AA6E4}">
                <adec:decorative xmlns:adec="http://schemas.microsoft.com/office/drawing/2017/decorative" val="1"/>
              </a:ext>
            </a:extLst>
          </p:cNvPr>
          <p:cNvCxnSpPr>
            <a:cxnSpLocks/>
            <a:stCxn id="44" idx="2"/>
            <a:endCxn id="49" idx="0"/>
          </p:cNvCxnSpPr>
          <p:nvPr/>
        </p:nvCxnSpPr>
        <p:spPr>
          <a:xfrm rot="16200000" flipH="1">
            <a:off x="7739981" y="4218989"/>
            <a:ext cx="350703" cy="880453"/>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Elbow Connector 82">
            <a:extLst>
              <a:ext uri="{FF2B5EF4-FFF2-40B4-BE49-F238E27FC236}">
                <a16:creationId xmlns:a16="http://schemas.microsoft.com/office/drawing/2014/main" id="{D705D480-A25F-13F3-E92D-19968A741CF0}"/>
              </a:ext>
              <a:ext uri="{C183D7F6-B498-43B3-948B-1728B52AA6E4}">
                <adec:decorative xmlns:adec="http://schemas.microsoft.com/office/drawing/2017/decorative" val="1"/>
              </a:ext>
            </a:extLst>
          </p:cNvPr>
          <p:cNvCxnSpPr>
            <a:cxnSpLocks/>
            <a:stCxn id="44" idx="2"/>
            <a:endCxn id="50" idx="0"/>
          </p:cNvCxnSpPr>
          <p:nvPr/>
        </p:nvCxnSpPr>
        <p:spPr>
          <a:xfrm rot="16200000" flipH="1">
            <a:off x="8615211" y="3343760"/>
            <a:ext cx="350703" cy="2630912"/>
          </a:xfrm>
          <a:prstGeom prst="bent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2" name="Rectangle 61" descr="After the history and physical examination identify patients at risk for PAD and with history of physical examination symptoms or signs of PAD, diagnostic testing to establish the diagnosis of PAD is performed with a resting ABI. ABI should be reported as abnormal, Borderline, Normal, or Non-compressible. In patients without increased risk of PAD and negative History and Physical ABI is not recommended.">
            <a:extLst>
              <a:ext uri="{FF2B5EF4-FFF2-40B4-BE49-F238E27FC236}">
                <a16:creationId xmlns:a16="http://schemas.microsoft.com/office/drawing/2014/main" id="{646678FB-55BA-17A5-92CE-BC88E58EBC32}"/>
              </a:ext>
            </a:extLst>
          </p:cNvPr>
          <p:cNvSpPr/>
          <p:nvPr/>
        </p:nvSpPr>
        <p:spPr>
          <a:xfrm>
            <a:off x="3602516" y="936434"/>
            <a:ext cx="8163498" cy="460505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6000750"/>
            <a:ext cx="9159004" cy="347059"/>
          </a:xfrm>
        </p:spPr>
        <p:txBody>
          <a:bodyPr/>
          <a:lstStyle/>
          <a:p>
            <a:pPr algn="ctr"/>
            <a:r>
              <a:rPr lang="en-US" sz="1050" b="1" dirty="0"/>
              <a:t>Abbreviations: </a:t>
            </a:r>
            <a:r>
              <a:rPr lang="en-US" sz="1050" dirty="0"/>
              <a:t>ABI indicates ankle-brachial index; CLTI, chronic limb-threatening ischemia;  PAD, peripheral artery disease; PVR, pulse volume recordings; </a:t>
            </a:r>
            <a:br>
              <a:rPr lang="en-US" sz="1050" dirty="0"/>
            </a:br>
            <a:r>
              <a:rPr lang="en-US" sz="1050" dirty="0"/>
              <a:t>SPP, skin perfusion pressure; TBI, toe-brachial index; and TcPO2,  transcutaneous oxygen pressure.</a:t>
            </a:r>
          </a:p>
        </p:txBody>
      </p:sp>
    </p:spTree>
    <p:extLst>
      <p:ext uri="{BB962C8B-B14F-4D97-AF65-F5344CB8AC3E}">
        <p14:creationId xmlns:p14="http://schemas.microsoft.com/office/powerpoint/2010/main" val="61746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up)">
                                      <p:cBhvr>
                                        <p:cTn id="24" dur="500"/>
                                        <p:tgtEl>
                                          <p:spTgt spid="30"/>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500"/>
                                        <p:tgtEl>
                                          <p:spTgt spid="36"/>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fade">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fade">
                                      <p:cBhvr>
                                        <p:cTn id="46" dur="500"/>
                                        <p:tgtEl>
                                          <p:spTgt spid="44"/>
                                        </p:tgtEl>
                                      </p:cBhvr>
                                    </p:animEffect>
                                  </p:childTnLst>
                                </p:cTn>
                              </p:par>
                            </p:childTnLst>
                          </p:cTn>
                        </p:par>
                        <p:par>
                          <p:cTn id="47" fill="hold">
                            <p:stCondLst>
                              <p:cond delay="500"/>
                            </p:stCondLst>
                            <p:childTnLst>
                              <p:par>
                                <p:cTn id="48" presetID="22" presetClass="entr" presetSubtype="2" fill="hold" nodeType="after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right)">
                                      <p:cBhvr>
                                        <p:cTn id="50" dur="500"/>
                                        <p:tgtEl>
                                          <p:spTgt spid="46"/>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1500"/>
                            </p:stCondLst>
                            <p:childTnLst>
                              <p:par>
                                <p:cTn id="56" presetID="22" presetClass="entr" presetSubtype="2" fill="hold"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right)">
                                      <p:cBhvr>
                                        <p:cTn id="58" dur="500"/>
                                        <p:tgtEl>
                                          <p:spTgt spid="53"/>
                                        </p:tgtEl>
                                      </p:cBhvr>
                                    </p:animEffect>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par>
                          <p:cTn id="63" fill="hold">
                            <p:stCondLst>
                              <p:cond delay="2500"/>
                            </p:stCondLst>
                            <p:childTnLst>
                              <p:par>
                                <p:cTn id="64" presetID="22" presetClass="entr" presetSubtype="8" fill="hold" nodeType="after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wipe(left)">
                                      <p:cBhvr>
                                        <p:cTn id="66" dur="500"/>
                                        <p:tgtEl>
                                          <p:spTgt spid="56"/>
                                        </p:tgtEl>
                                      </p:cBhvr>
                                    </p:animEffect>
                                  </p:childTnLst>
                                </p:cTn>
                              </p:par>
                            </p:childTnLst>
                          </p:cTn>
                        </p:par>
                        <p:par>
                          <p:cTn id="67" fill="hold">
                            <p:stCondLst>
                              <p:cond delay="3000"/>
                            </p:stCondLst>
                            <p:childTnLst>
                              <p:par>
                                <p:cTn id="68" presetID="10" presetClass="entr" presetSubtype="0" fill="hold" grpId="0" nodeType="after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par>
                          <p:cTn id="71" fill="hold">
                            <p:stCondLst>
                              <p:cond delay="3500"/>
                            </p:stCondLst>
                            <p:childTnLst>
                              <p:par>
                                <p:cTn id="72" presetID="22" presetClass="entr" presetSubtype="8" fill="hold" nodeType="after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left)">
                                      <p:cBhvr>
                                        <p:cTn id="74" dur="500"/>
                                        <p:tgtEl>
                                          <p:spTgt spid="59"/>
                                        </p:tgtEl>
                                      </p:cBhvr>
                                    </p:animEffec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50"/>
                                        </p:tgtEl>
                                        <p:attrNameLst>
                                          <p:attrName>style.visibility</p:attrName>
                                        </p:attrNameLst>
                                      </p:cBhvr>
                                      <p:to>
                                        <p:strVal val="visible"/>
                                      </p:to>
                                    </p:set>
                                    <p:animEffect transition="in" filter="fade">
                                      <p:cBhvr>
                                        <p:cTn id="7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8" grpId="0" animBg="1"/>
      <p:bldP spid="29" grpId="0" animBg="1"/>
      <p:bldP spid="34" grpId="0" animBg="1"/>
      <p:bldP spid="35" grpId="0" animBg="1"/>
      <p:bldP spid="44" grpId="0" animBg="1"/>
      <p:bldP spid="47" grpId="0" animBg="1"/>
      <p:bldP spid="48" grpId="0" animBg="1"/>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Exercise ABI and Additional Physiological Testing</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7</a:t>
            </a:fld>
            <a:endParaRPr lang="en-US" dirty="0"/>
          </a:p>
        </p:txBody>
      </p:sp>
      <p:sp>
        <p:nvSpPr>
          <p:cNvPr id="84" name="Rectangle 83" descr="This is an algorithm to determine what type of exercise ABI or additional physiological testing is needed once the resting ABI is completed. Recommendations are depended on resting ABI results and clinical presentation of the patient. ">
            <a:extLst>
              <a:ext uri="{FF2B5EF4-FFF2-40B4-BE49-F238E27FC236}">
                <a16:creationId xmlns:a16="http://schemas.microsoft.com/office/drawing/2014/main" id="{47BE406E-29A0-5E86-403A-6EB39D129B2F}"/>
              </a:ext>
            </a:extLst>
          </p:cNvPr>
          <p:cNvSpPr/>
          <p:nvPr/>
        </p:nvSpPr>
        <p:spPr>
          <a:xfrm>
            <a:off x="253387" y="1388125"/>
            <a:ext cx="11854149" cy="376777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6000750"/>
            <a:ext cx="9159004" cy="347059"/>
          </a:xfrm>
        </p:spPr>
        <p:txBody>
          <a:bodyPr/>
          <a:lstStyle/>
          <a:p>
            <a:pPr algn="ctr"/>
            <a:r>
              <a:rPr lang="en-US" sz="1050" b="1" dirty="0"/>
              <a:t>Abbreviations: </a:t>
            </a:r>
            <a:r>
              <a:rPr lang="en-US" sz="1050" dirty="0"/>
              <a:t>ABI indicates ankle-brachial index; CLTI, chronic. limb-threatening ischemia;  PAD, peripheral artery disease; PVR, pulse volume recordings; </a:t>
            </a:r>
            <a:br>
              <a:rPr lang="en-US" sz="1050" dirty="0"/>
            </a:br>
            <a:r>
              <a:rPr lang="en-US" sz="1050" dirty="0"/>
              <a:t>SPP, skin perfusion pressure; TBI, toe-brachial index; and TcPO2,  transcutaneous oxygen pressure.</a:t>
            </a:r>
          </a:p>
        </p:txBody>
      </p:sp>
      <p:sp>
        <p:nvSpPr>
          <p:cNvPr id="11" name="TextBox 10">
            <a:extLst>
              <a:ext uri="{FF2B5EF4-FFF2-40B4-BE49-F238E27FC236}">
                <a16:creationId xmlns:a16="http://schemas.microsoft.com/office/drawing/2014/main" id="{BD72B38B-9E6C-B421-6191-2E80E2264F56}"/>
              </a:ext>
              <a:ext uri="{C183D7F6-B498-43B3-948B-1728B52AA6E4}">
                <adec:decorative xmlns:adec="http://schemas.microsoft.com/office/drawing/2017/decorative" val="1"/>
              </a:ext>
            </a:extLst>
          </p:cNvPr>
          <p:cNvSpPr txBox="1"/>
          <p:nvPr/>
        </p:nvSpPr>
        <p:spPr>
          <a:xfrm>
            <a:off x="441502" y="1610299"/>
            <a:ext cx="1320126" cy="66651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Patients with suspected PAD </a:t>
            </a:r>
          </a:p>
        </p:txBody>
      </p:sp>
      <p:sp>
        <p:nvSpPr>
          <p:cNvPr id="19" name="Round Same Side Corner Rectangle 60">
            <a:extLst>
              <a:ext uri="{FF2B5EF4-FFF2-40B4-BE49-F238E27FC236}">
                <a16:creationId xmlns:a16="http://schemas.microsoft.com/office/drawing/2014/main" id="{11C9F683-13BA-3F3B-CBFD-B6E35A07A87C}"/>
              </a:ext>
              <a:ext uri="{C183D7F6-B498-43B3-948B-1728B52AA6E4}">
                <adec:decorative xmlns:adec="http://schemas.microsoft.com/office/drawing/2017/decorative" val="1"/>
              </a:ext>
            </a:extLst>
          </p:cNvPr>
          <p:cNvSpPr/>
          <p:nvPr/>
        </p:nvSpPr>
        <p:spPr>
          <a:xfrm>
            <a:off x="441633" y="3862900"/>
            <a:ext cx="1319864" cy="688902"/>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 TBI with waveforms</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1)</a:t>
            </a:r>
          </a:p>
        </p:txBody>
      </p:sp>
      <p:cxnSp>
        <p:nvCxnSpPr>
          <p:cNvPr id="20" name="Straight Arrow Connector 19">
            <a:extLst>
              <a:ext uri="{FF2B5EF4-FFF2-40B4-BE49-F238E27FC236}">
                <a16:creationId xmlns:a16="http://schemas.microsoft.com/office/drawing/2014/main" id="{91D5D2BF-9D21-BC6D-368E-CE22A1A332C6}"/>
              </a:ext>
              <a:ext uri="{C183D7F6-B498-43B3-948B-1728B52AA6E4}">
                <adec:decorative xmlns:adec="http://schemas.microsoft.com/office/drawing/2017/decorative" val="1"/>
              </a:ext>
            </a:extLst>
          </p:cNvPr>
          <p:cNvCxnSpPr>
            <a:cxnSpLocks/>
            <a:stCxn id="11" idx="2"/>
            <a:endCxn id="21" idx="0"/>
          </p:cNvCxnSpPr>
          <p:nvPr/>
        </p:nvCxnSpPr>
        <p:spPr>
          <a:xfrm>
            <a:off x="1101565" y="2276818"/>
            <a:ext cx="0" cy="462707"/>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BA453E5-5005-5BA5-3194-14D45F01AFAF}"/>
              </a:ext>
              <a:ext uri="{C183D7F6-B498-43B3-948B-1728B52AA6E4}">
                <adec:decorative xmlns:adec="http://schemas.microsoft.com/office/drawing/2017/decorative" val="1"/>
              </a:ext>
            </a:extLst>
          </p:cNvPr>
          <p:cNvSpPr txBox="1"/>
          <p:nvPr/>
        </p:nvSpPr>
        <p:spPr>
          <a:xfrm>
            <a:off x="440854" y="2739525"/>
            <a:ext cx="1321422" cy="640816"/>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b="0" dirty="0">
                <a:ln w="0"/>
                <a:solidFill>
                  <a:prstClr val="black"/>
                </a:solidFill>
              </a:rPr>
              <a:t>Non-compressible Resting ABI</a:t>
            </a:r>
          </a:p>
        </p:txBody>
      </p:sp>
      <p:cxnSp>
        <p:nvCxnSpPr>
          <p:cNvPr id="26" name="Straight Arrow Connector 25">
            <a:extLst>
              <a:ext uri="{FF2B5EF4-FFF2-40B4-BE49-F238E27FC236}">
                <a16:creationId xmlns:a16="http://schemas.microsoft.com/office/drawing/2014/main" id="{4ABFD111-5AC6-238A-4643-43E2DE3800CF}"/>
              </a:ext>
              <a:ext uri="{C183D7F6-B498-43B3-948B-1728B52AA6E4}">
                <adec:decorative xmlns:adec="http://schemas.microsoft.com/office/drawing/2017/decorative" val="1"/>
              </a:ext>
            </a:extLst>
          </p:cNvPr>
          <p:cNvCxnSpPr>
            <a:cxnSpLocks/>
            <a:stCxn id="21" idx="2"/>
            <a:endCxn id="19" idx="0"/>
          </p:cNvCxnSpPr>
          <p:nvPr/>
        </p:nvCxnSpPr>
        <p:spPr>
          <a:xfrm>
            <a:off x="1101565" y="3380341"/>
            <a:ext cx="0" cy="4825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FED1C40-3E4D-55DC-CC1D-9E2CDDEAE290}"/>
              </a:ext>
              <a:ext uri="{C183D7F6-B498-43B3-948B-1728B52AA6E4}">
                <adec:decorative xmlns:adec="http://schemas.microsoft.com/office/drawing/2017/decorative" val="1"/>
              </a:ext>
            </a:extLst>
          </p:cNvPr>
          <p:cNvSpPr txBox="1"/>
          <p:nvPr/>
        </p:nvSpPr>
        <p:spPr>
          <a:xfrm>
            <a:off x="2184730" y="1610299"/>
            <a:ext cx="1564382" cy="66651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Patients with suspected chronic symptomatic PAD</a:t>
            </a:r>
          </a:p>
        </p:txBody>
      </p:sp>
      <p:sp>
        <p:nvSpPr>
          <p:cNvPr id="38" name="Round Same Side Corner Rectangle 60">
            <a:extLst>
              <a:ext uri="{FF2B5EF4-FFF2-40B4-BE49-F238E27FC236}">
                <a16:creationId xmlns:a16="http://schemas.microsoft.com/office/drawing/2014/main" id="{83507508-F66B-C03C-F21E-A5F2634A6B69}"/>
              </a:ext>
              <a:ext uri="{C183D7F6-B498-43B3-948B-1728B52AA6E4}">
                <adec:decorative xmlns:adec="http://schemas.microsoft.com/office/drawing/2017/decorative" val="1"/>
              </a:ext>
            </a:extLst>
          </p:cNvPr>
          <p:cNvSpPr/>
          <p:nvPr/>
        </p:nvSpPr>
        <p:spPr>
          <a:xfrm>
            <a:off x="2184885" y="3861064"/>
            <a:ext cx="1564072" cy="688902"/>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Exercise treadmill ABI testing to evaluate for PAD (Class 1)</a:t>
            </a:r>
          </a:p>
        </p:txBody>
      </p:sp>
      <p:sp>
        <p:nvSpPr>
          <p:cNvPr id="39" name="TextBox 38">
            <a:extLst>
              <a:ext uri="{FF2B5EF4-FFF2-40B4-BE49-F238E27FC236}">
                <a16:creationId xmlns:a16="http://schemas.microsoft.com/office/drawing/2014/main" id="{E25DCB71-56DB-6582-5F2D-E5EF74F126CF}"/>
              </a:ext>
              <a:ext uri="{C183D7F6-B498-43B3-948B-1728B52AA6E4}">
                <adec:decorative xmlns:adec="http://schemas.microsoft.com/office/drawing/2017/decorative" val="1"/>
              </a:ext>
            </a:extLst>
          </p:cNvPr>
          <p:cNvSpPr txBox="1"/>
          <p:nvPr/>
        </p:nvSpPr>
        <p:spPr>
          <a:xfrm>
            <a:off x="2183962" y="2737689"/>
            <a:ext cx="1565919" cy="640816"/>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b="0" dirty="0">
                <a:ln w="0"/>
                <a:solidFill>
                  <a:prstClr val="black"/>
                </a:solidFill>
              </a:rPr>
              <a:t>Normal </a:t>
            </a:r>
            <a:r>
              <a:rPr lang="en-US" sz="1200" dirty="0">
                <a:ln w="0"/>
                <a:solidFill>
                  <a:prstClr val="black"/>
                </a:solidFill>
              </a:rPr>
              <a:t>or</a:t>
            </a:r>
            <a:r>
              <a:rPr lang="en-US" sz="1200" b="0" dirty="0">
                <a:ln w="0"/>
                <a:solidFill>
                  <a:prstClr val="black"/>
                </a:solidFill>
              </a:rPr>
              <a:t> </a:t>
            </a:r>
            <a:br>
              <a:rPr lang="en-US" sz="1200" b="0" dirty="0">
                <a:ln w="0"/>
                <a:solidFill>
                  <a:prstClr val="black"/>
                </a:solidFill>
              </a:rPr>
            </a:br>
            <a:r>
              <a:rPr lang="en-US" sz="1200" b="0" dirty="0">
                <a:ln w="0"/>
                <a:solidFill>
                  <a:prstClr val="black"/>
                </a:solidFill>
              </a:rPr>
              <a:t>Borderline Resting ABI</a:t>
            </a:r>
          </a:p>
        </p:txBody>
      </p:sp>
      <p:cxnSp>
        <p:nvCxnSpPr>
          <p:cNvPr id="42" name="Straight Arrow Connector 41">
            <a:extLst>
              <a:ext uri="{FF2B5EF4-FFF2-40B4-BE49-F238E27FC236}">
                <a16:creationId xmlns:a16="http://schemas.microsoft.com/office/drawing/2014/main" id="{611C1BBF-8ACF-77A3-A1AE-4D6A118FE1DC}"/>
              </a:ext>
              <a:ext uri="{C183D7F6-B498-43B3-948B-1728B52AA6E4}">
                <adec:decorative xmlns:adec="http://schemas.microsoft.com/office/drawing/2017/decorative" val="1"/>
              </a:ext>
            </a:extLst>
          </p:cNvPr>
          <p:cNvCxnSpPr>
            <a:cxnSpLocks/>
          </p:cNvCxnSpPr>
          <p:nvPr/>
        </p:nvCxnSpPr>
        <p:spPr>
          <a:xfrm>
            <a:off x="2966320" y="3378505"/>
            <a:ext cx="1202" cy="482559"/>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6731078-FFD8-52C5-BD76-17387846BD9C}"/>
              </a:ext>
              <a:ext uri="{C183D7F6-B498-43B3-948B-1728B52AA6E4}">
                <adec:decorative xmlns:adec="http://schemas.microsoft.com/office/drawing/2017/decorative" val="1"/>
              </a:ext>
            </a:extLst>
          </p:cNvPr>
          <p:cNvCxnSpPr>
            <a:cxnSpLocks/>
          </p:cNvCxnSpPr>
          <p:nvPr/>
        </p:nvCxnSpPr>
        <p:spPr>
          <a:xfrm flipH="1">
            <a:off x="2966782" y="2276818"/>
            <a:ext cx="278" cy="46087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11D00C9D-4A8A-ED3B-AC6F-1668A51884E0}"/>
              </a:ext>
              <a:ext uri="{C183D7F6-B498-43B3-948B-1728B52AA6E4}">
                <adec:decorative xmlns:adec="http://schemas.microsoft.com/office/drawing/2017/decorative" val="1"/>
              </a:ext>
            </a:extLst>
          </p:cNvPr>
          <p:cNvSpPr txBox="1"/>
          <p:nvPr/>
        </p:nvSpPr>
        <p:spPr>
          <a:xfrm>
            <a:off x="4171366" y="1610299"/>
            <a:ext cx="1401684" cy="66651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Patients with PAD</a:t>
            </a:r>
          </a:p>
        </p:txBody>
      </p:sp>
      <p:sp>
        <p:nvSpPr>
          <p:cNvPr id="51" name="Round Same Side Corner Rectangle 60">
            <a:extLst>
              <a:ext uri="{FF2B5EF4-FFF2-40B4-BE49-F238E27FC236}">
                <a16:creationId xmlns:a16="http://schemas.microsoft.com/office/drawing/2014/main" id="{9A508CA9-F14E-64B6-A319-1753941B63FE}"/>
              </a:ext>
              <a:ext uri="{C183D7F6-B498-43B3-948B-1728B52AA6E4}">
                <adec:decorative xmlns:adec="http://schemas.microsoft.com/office/drawing/2017/decorative" val="1"/>
              </a:ext>
            </a:extLst>
          </p:cNvPr>
          <p:cNvSpPr/>
          <p:nvPr/>
        </p:nvSpPr>
        <p:spPr>
          <a:xfrm>
            <a:off x="4171505" y="3870244"/>
            <a:ext cx="1401406" cy="1263615"/>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Exercise treadmill ABI testing to assess functional status and walking performance</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2a)</a:t>
            </a:r>
          </a:p>
        </p:txBody>
      </p:sp>
      <p:sp>
        <p:nvSpPr>
          <p:cNvPr id="52" name="TextBox 51">
            <a:extLst>
              <a:ext uri="{FF2B5EF4-FFF2-40B4-BE49-F238E27FC236}">
                <a16:creationId xmlns:a16="http://schemas.microsoft.com/office/drawing/2014/main" id="{5A528529-127D-0945-222E-5A2270576985}"/>
              </a:ext>
              <a:ext uri="{C183D7F6-B498-43B3-948B-1728B52AA6E4}">
                <adec:decorative xmlns:adec="http://schemas.microsoft.com/office/drawing/2017/decorative" val="1"/>
              </a:ext>
            </a:extLst>
          </p:cNvPr>
          <p:cNvSpPr txBox="1"/>
          <p:nvPr/>
        </p:nvSpPr>
        <p:spPr>
          <a:xfrm>
            <a:off x="4170678" y="2746870"/>
            <a:ext cx="1403061" cy="640816"/>
          </a:xfrm>
          <a:prstGeom prst="rect">
            <a:avLst/>
          </a:prstGeom>
          <a:solidFill>
            <a:schemeClr val="bg1">
              <a:lumMod val="8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sz="1200" b="0" dirty="0">
                <a:ln w="0"/>
                <a:solidFill>
                  <a:prstClr val="black"/>
                </a:solidFill>
              </a:rPr>
              <a:t>Abnormal Resting ABI</a:t>
            </a:r>
          </a:p>
        </p:txBody>
      </p:sp>
      <p:cxnSp>
        <p:nvCxnSpPr>
          <p:cNvPr id="53" name="Straight Arrow Connector 52">
            <a:extLst>
              <a:ext uri="{FF2B5EF4-FFF2-40B4-BE49-F238E27FC236}">
                <a16:creationId xmlns:a16="http://schemas.microsoft.com/office/drawing/2014/main" id="{A9DB4846-019B-AC3A-7204-71C1A4256847}"/>
              </a:ext>
              <a:ext uri="{C183D7F6-B498-43B3-948B-1728B52AA6E4}">
                <adec:decorative xmlns:adec="http://schemas.microsoft.com/office/drawing/2017/decorative" val="1"/>
              </a:ext>
            </a:extLst>
          </p:cNvPr>
          <p:cNvCxnSpPr>
            <a:cxnSpLocks/>
          </p:cNvCxnSpPr>
          <p:nvPr/>
        </p:nvCxnSpPr>
        <p:spPr>
          <a:xfrm flipH="1">
            <a:off x="4872208" y="3387686"/>
            <a:ext cx="1" cy="48255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19A6226D-A448-AECA-4410-4DD158450BDA}"/>
              </a:ext>
              <a:ext uri="{C183D7F6-B498-43B3-948B-1728B52AA6E4}">
                <adec:decorative xmlns:adec="http://schemas.microsoft.com/office/drawing/2017/decorative" val="1"/>
              </a:ext>
            </a:extLst>
          </p:cNvPr>
          <p:cNvCxnSpPr>
            <a:cxnSpLocks/>
          </p:cNvCxnSpPr>
          <p:nvPr/>
        </p:nvCxnSpPr>
        <p:spPr>
          <a:xfrm>
            <a:off x="4872208" y="2285999"/>
            <a:ext cx="1" cy="46087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F0AA6AA7-FDD1-65E2-F0E5-847DFD1623A8}"/>
              </a:ext>
              <a:ext uri="{C183D7F6-B498-43B3-948B-1728B52AA6E4}">
                <adec:decorative xmlns:adec="http://schemas.microsoft.com/office/drawing/2017/decorative" val="1"/>
              </a:ext>
            </a:extLst>
          </p:cNvPr>
          <p:cNvSpPr txBox="1"/>
          <p:nvPr/>
        </p:nvSpPr>
        <p:spPr>
          <a:xfrm>
            <a:off x="5994696" y="1610299"/>
            <a:ext cx="1700284" cy="66651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Patients with chronic symptomatic PAD</a:t>
            </a:r>
          </a:p>
        </p:txBody>
      </p:sp>
      <p:sp>
        <p:nvSpPr>
          <p:cNvPr id="57" name="Round Same Side Corner Rectangle 60">
            <a:extLst>
              <a:ext uri="{FF2B5EF4-FFF2-40B4-BE49-F238E27FC236}">
                <a16:creationId xmlns:a16="http://schemas.microsoft.com/office/drawing/2014/main" id="{07496AF5-E56B-F8DA-1528-4E68DD930E96}"/>
              </a:ext>
              <a:ext uri="{C183D7F6-B498-43B3-948B-1728B52AA6E4}">
                <adec:decorative xmlns:adec="http://schemas.microsoft.com/office/drawing/2017/decorative" val="1"/>
              </a:ext>
            </a:extLst>
          </p:cNvPr>
          <p:cNvSpPr/>
          <p:nvPr/>
        </p:nvSpPr>
        <p:spPr>
          <a:xfrm>
            <a:off x="5994696" y="2746869"/>
            <a:ext cx="1699947" cy="1836147"/>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Segmental leg pressures with PVR and/or Doppler waveforms is reasonable to perform in addition to resting ABI to help delineate anatomic level of PAD</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2a)</a:t>
            </a:r>
          </a:p>
        </p:txBody>
      </p:sp>
      <p:cxnSp>
        <p:nvCxnSpPr>
          <p:cNvPr id="60" name="Straight Arrow Connector 59">
            <a:extLst>
              <a:ext uri="{FF2B5EF4-FFF2-40B4-BE49-F238E27FC236}">
                <a16:creationId xmlns:a16="http://schemas.microsoft.com/office/drawing/2014/main" id="{0975C6A5-99BF-4AB9-FE05-B06A6C1F3630}"/>
              </a:ext>
              <a:ext uri="{C183D7F6-B498-43B3-948B-1728B52AA6E4}">
                <adec:decorative xmlns:adec="http://schemas.microsoft.com/office/drawing/2017/decorative" val="1"/>
              </a:ext>
            </a:extLst>
          </p:cNvPr>
          <p:cNvCxnSpPr>
            <a:cxnSpLocks/>
            <a:stCxn id="56" idx="2"/>
            <a:endCxn id="57" idx="0"/>
          </p:cNvCxnSpPr>
          <p:nvPr/>
        </p:nvCxnSpPr>
        <p:spPr>
          <a:xfrm flipH="1">
            <a:off x="6844670" y="2276818"/>
            <a:ext cx="168" cy="47005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44996C9-949A-E5F7-362F-60611BFD0728}"/>
              </a:ext>
              <a:ext uri="{C183D7F6-B498-43B3-948B-1728B52AA6E4}">
                <adec:decorative xmlns:adec="http://schemas.microsoft.com/office/drawing/2017/decorative" val="1"/>
              </a:ext>
            </a:extLst>
          </p:cNvPr>
          <p:cNvSpPr txBox="1"/>
          <p:nvPr/>
        </p:nvSpPr>
        <p:spPr>
          <a:xfrm>
            <a:off x="8117314" y="1610299"/>
            <a:ext cx="1700284" cy="66651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Suspected CLTI</a:t>
            </a:r>
          </a:p>
        </p:txBody>
      </p:sp>
      <p:sp>
        <p:nvSpPr>
          <p:cNvPr id="77" name="Round Same Side Corner Rectangle 60">
            <a:extLst>
              <a:ext uri="{FF2B5EF4-FFF2-40B4-BE49-F238E27FC236}">
                <a16:creationId xmlns:a16="http://schemas.microsoft.com/office/drawing/2014/main" id="{720AAB9E-294D-C787-58D8-EBAFF424D0F8}"/>
              </a:ext>
              <a:ext uri="{C183D7F6-B498-43B3-948B-1728B52AA6E4}">
                <adec:decorative xmlns:adec="http://schemas.microsoft.com/office/drawing/2017/decorative" val="1"/>
              </a:ext>
            </a:extLst>
          </p:cNvPr>
          <p:cNvSpPr/>
          <p:nvPr/>
        </p:nvSpPr>
        <p:spPr>
          <a:xfrm>
            <a:off x="8117314" y="2746869"/>
            <a:ext cx="1699947" cy="1836147"/>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Toe pressure/TBI with waveforms, TcPO2, and/or SPP is reasonable to perform in addition to resting ABI to establish the diagnosis of CLTI</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2a)</a:t>
            </a:r>
          </a:p>
        </p:txBody>
      </p:sp>
      <p:cxnSp>
        <p:nvCxnSpPr>
          <p:cNvPr id="78" name="Straight Arrow Connector 77">
            <a:extLst>
              <a:ext uri="{FF2B5EF4-FFF2-40B4-BE49-F238E27FC236}">
                <a16:creationId xmlns:a16="http://schemas.microsoft.com/office/drawing/2014/main" id="{F2C41549-3B89-BF67-4E8B-3E8A1C2270AD}"/>
              </a:ext>
              <a:ext uri="{C183D7F6-B498-43B3-948B-1728B52AA6E4}">
                <adec:decorative xmlns:adec="http://schemas.microsoft.com/office/drawing/2017/decorative" val="1"/>
              </a:ext>
            </a:extLst>
          </p:cNvPr>
          <p:cNvCxnSpPr>
            <a:cxnSpLocks/>
            <a:stCxn id="76" idx="2"/>
            <a:endCxn id="77" idx="0"/>
          </p:cNvCxnSpPr>
          <p:nvPr/>
        </p:nvCxnSpPr>
        <p:spPr>
          <a:xfrm flipH="1">
            <a:off x="8967288" y="2276818"/>
            <a:ext cx="168" cy="47005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A40A433D-F919-28B3-8288-69CEF6369CC4}"/>
              </a:ext>
              <a:ext uri="{C183D7F6-B498-43B3-948B-1728B52AA6E4}">
                <adec:decorative xmlns:adec="http://schemas.microsoft.com/office/drawing/2017/decorative" val="1"/>
              </a:ext>
            </a:extLst>
          </p:cNvPr>
          <p:cNvSpPr txBox="1"/>
          <p:nvPr/>
        </p:nvSpPr>
        <p:spPr>
          <a:xfrm>
            <a:off x="10239934" y="1610299"/>
            <a:ext cx="1700284" cy="66651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CLTI with nonhealing wounds or gangrene</a:t>
            </a:r>
          </a:p>
        </p:txBody>
      </p:sp>
      <p:sp>
        <p:nvSpPr>
          <p:cNvPr id="80" name="Round Same Side Corner Rectangle 60">
            <a:extLst>
              <a:ext uri="{FF2B5EF4-FFF2-40B4-BE49-F238E27FC236}">
                <a16:creationId xmlns:a16="http://schemas.microsoft.com/office/drawing/2014/main" id="{718680C9-D97B-A007-4244-55190C6FE331}"/>
              </a:ext>
              <a:ext uri="{C183D7F6-B498-43B3-948B-1728B52AA6E4}">
                <adec:decorative xmlns:adec="http://schemas.microsoft.com/office/drawing/2017/decorative" val="1"/>
              </a:ext>
            </a:extLst>
          </p:cNvPr>
          <p:cNvSpPr/>
          <p:nvPr/>
        </p:nvSpPr>
        <p:spPr>
          <a:xfrm>
            <a:off x="10240501" y="2746869"/>
            <a:ext cx="1699947" cy="1836147"/>
          </a:xfrm>
          <a:prstGeom prst="rect">
            <a:avLst/>
          </a:prstGeom>
          <a:solidFill>
            <a:srgbClr val="F0D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Toe pressure/TBI with waveforms, TcPO2, SPP, and/or other local perfusion measures to determine likelihood of wound healing without or after revascularization</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2a)</a:t>
            </a:r>
          </a:p>
        </p:txBody>
      </p:sp>
      <p:cxnSp>
        <p:nvCxnSpPr>
          <p:cNvPr id="81" name="Straight Arrow Connector 80">
            <a:extLst>
              <a:ext uri="{FF2B5EF4-FFF2-40B4-BE49-F238E27FC236}">
                <a16:creationId xmlns:a16="http://schemas.microsoft.com/office/drawing/2014/main" id="{6B882534-A596-CAFF-5EE7-91FF845F4428}"/>
              </a:ext>
              <a:ext uri="{C183D7F6-B498-43B3-948B-1728B52AA6E4}">
                <adec:decorative xmlns:adec="http://schemas.microsoft.com/office/drawing/2017/decorative" val="1"/>
              </a:ext>
            </a:extLst>
          </p:cNvPr>
          <p:cNvCxnSpPr>
            <a:cxnSpLocks/>
            <a:stCxn id="79" idx="2"/>
            <a:endCxn id="80" idx="0"/>
          </p:cNvCxnSpPr>
          <p:nvPr/>
        </p:nvCxnSpPr>
        <p:spPr>
          <a:xfrm>
            <a:off x="11090076" y="2276818"/>
            <a:ext cx="399" cy="47005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59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up)">
                                      <p:cBhvr>
                                        <p:cTn id="19" dur="500"/>
                                        <p:tgtEl>
                                          <p:spTgt spid="2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up)">
                                      <p:cBhvr>
                                        <p:cTn id="32" dur="500"/>
                                        <p:tgtEl>
                                          <p:spTgt spid="45"/>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1500"/>
                            </p:stCondLst>
                            <p:childTnLst>
                              <p:par>
                                <p:cTn id="38" presetID="22" presetClass="entr" presetSubtype="1" fill="hold"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fade">
                                      <p:cBhvr>
                                        <p:cTn id="49" dur="500"/>
                                        <p:tgtEl>
                                          <p:spTgt spid="50"/>
                                        </p:tgtEl>
                                      </p:cBhvr>
                                    </p:animEffect>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up)">
                                      <p:cBhvr>
                                        <p:cTn id="53" dur="500"/>
                                        <p:tgtEl>
                                          <p:spTgt spid="54"/>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par>
                          <p:cTn id="58" fill="hold">
                            <p:stCondLst>
                              <p:cond delay="1500"/>
                            </p:stCondLst>
                            <p:childTnLst>
                              <p:par>
                                <p:cTn id="59" presetID="22" presetClass="entr" presetSubtype="1"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wipe(up)">
                                      <p:cBhvr>
                                        <p:cTn id="61" dur="500"/>
                                        <p:tgtEl>
                                          <p:spTgt spid="53"/>
                                        </p:tgtEl>
                                      </p:cBhvr>
                                    </p:animEffect>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fade">
                                      <p:cBhvr>
                                        <p:cTn id="70" dur="500"/>
                                        <p:tgtEl>
                                          <p:spTgt spid="56"/>
                                        </p:tgtEl>
                                      </p:cBhvr>
                                    </p:animEffect>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60"/>
                                        </p:tgtEl>
                                        <p:attrNameLst>
                                          <p:attrName>style.visibility</p:attrName>
                                        </p:attrNameLst>
                                      </p:cBhvr>
                                      <p:to>
                                        <p:strVal val="visible"/>
                                      </p:to>
                                    </p:set>
                                    <p:animEffect transition="in" filter="wipe(up)">
                                      <p:cBhvr>
                                        <p:cTn id="74" dur="500"/>
                                        <p:tgtEl>
                                          <p:spTgt spid="60"/>
                                        </p:tgtEl>
                                      </p:cBhvr>
                                    </p:animEffec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57"/>
                                        </p:tgtEl>
                                        <p:attrNameLst>
                                          <p:attrName>style.visibility</p:attrName>
                                        </p:attrNameLst>
                                      </p:cBhvr>
                                      <p:to>
                                        <p:strVal val="visible"/>
                                      </p:to>
                                    </p:set>
                                    <p:animEffect transition="in" filter="fade">
                                      <p:cBhvr>
                                        <p:cTn id="78" dur="500"/>
                                        <p:tgtEl>
                                          <p:spTgt spid="57"/>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animEffect transition="in" filter="fade">
                                      <p:cBhvr>
                                        <p:cTn id="83" dur="500"/>
                                        <p:tgtEl>
                                          <p:spTgt spid="76"/>
                                        </p:tgtEl>
                                      </p:cBhvr>
                                    </p:animEffect>
                                  </p:childTnLst>
                                </p:cTn>
                              </p:par>
                            </p:childTnLst>
                          </p:cTn>
                        </p:par>
                        <p:par>
                          <p:cTn id="84" fill="hold">
                            <p:stCondLst>
                              <p:cond delay="500"/>
                            </p:stCondLst>
                            <p:childTnLst>
                              <p:par>
                                <p:cTn id="85" presetID="22" presetClass="entr" presetSubtype="1" fill="hold" nodeType="afterEffect">
                                  <p:stCondLst>
                                    <p:cond delay="0"/>
                                  </p:stCondLst>
                                  <p:childTnLst>
                                    <p:set>
                                      <p:cBhvr>
                                        <p:cTn id="86" dur="1" fill="hold">
                                          <p:stCondLst>
                                            <p:cond delay="0"/>
                                          </p:stCondLst>
                                        </p:cTn>
                                        <p:tgtEl>
                                          <p:spTgt spid="78"/>
                                        </p:tgtEl>
                                        <p:attrNameLst>
                                          <p:attrName>style.visibility</p:attrName>
                                        </p:attrNameLst>
                                      </p:cBhvr>
                                      <p:to>
                                        <p:strVal val="visible"/>
                                      </p:to>
                                    </p:set>
                                    <p:animEffect transition="in" filter="wipe(up)">
                                      <p:cBhvr>
                                        <p:cTn id="87" dur="500"/>
                                        <p:tgtEl>
                                          <p:spTgt spid="78"/>
                                        </p:tgtEl>
                                      </p:cBhvr>
                                    </p:animEffec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77"/>
                                        </p:tgtEl>
                                        <p:attrNameLst>
                                          <p:attrName>style.visibility</p:attrName>
                                        </p:attrNameLst>
                                      </p:cBhvr>
                                      <p:to>
                                        <p:strVal val="visible"/>
                                      </p:to>
                                    </p:set>
                                    <p:animEffect transition="in" filter="fade">
                                      <p:cBhvr>
                                        <p:cTn id="91" dur="500"/>
                                        <p:tgtEl>
                                          <p:spTgt spid="77"/>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9"/>
                                        </p:tgtEl>
                                        <p:attrNameLst>
                                          <p:attrName>style.visibility</p:attrName>
                                        </p:attrNameLst>
                                      </p:cBhvr>
                                      <p:to>
                                        <p:strVal val="visible"/>
                                      </p:to>
                                    </p:set>
                                    <p:animEffect transition="in" filter="fade">
                                      <p:cBhvr>
                                        <p:cTn id="96" dur="500"/>
                                        <p:tgtEl>
                                          <p:spTgt spid="79"/>
                                        </p:tgtEl>
                                      </p:cBhvr>
                                    </p:animEffect>
                                  </p:childTnLst>
                                </p:cTn>
                              </p:par>
                            </p:childTnLst>
                          </p:cTn>
                        </p:par>
                        <p:par>
                          <p:cTn id="97" fill="hold">
                            <p:stCondLst>
                              <p:cond delay="500"/>
                            </p:stCondLst>
                            <p:childTnLst>
                              <p:par>
                                <p:cTn id="98" presetID="22" presetClass="entr" presetSubtype="1" fill="hold" nodeType="after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wipe(up)">
                                      <p:cBhvr>
                                        <p:cTn id="100" dur="500"/>
                                        <p:tgtEl>
                                          <p:spTgt spid="81"/>
                                        </p:tgtEl>
                                      </p:cBhvr>
                                    </p:animEffec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fade">
                                      <p:cBhvr>
                                        <p:cTn id="104"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1" grpId="0" animBg="1"/>
      <p:bldP spid="37" grpId="0" animBg="1"/>
      <p:bldP spid="38" grpId="0" animBg="1"/>
      <p:bldP spid="39" grpId="0" animBg="1"/>
      <p:bldP spid="50" grpId="0" animBg="1"/>
      <p:bldP spid="51" grpId="0" animBg="1"/>
      <p:bldP spid="52" grpId="0" animBg="1"/>
      <p:bldP spid="56" grpId="0" animBg="1"/>
      <p:bldP spid="57" grpId="0" animBg="1"/>
      <p:bldP spid="76" grpId="0" animBg="1"/>
      <p:bldP spid="77" grpId="0" animBg="1"/>
      <p:bldP spid="79" grpId="0" animBg="1"/>
      <p:bldP spid="8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515600" cy="660111"/>
          </a:xfrm>
        </p:spPr>
        <p:txBody>
          <a:bodyPr/>
          <a:lstStyle/>
          <a:p>
            <a:r>
              <a:rPr lang="en-US" dirty="0"/>
              <a:t>Imaging for PAD </a:t>
            </a:r>
          </a:p>
        </p:txBody>
      </p:sp>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8</a:t>
            </a:fld>
            <a:endParaRPr lang="en-US" dirty="0"/>
          </a:p>
        </p:txBody>
      </p:sp>
      <p:sp>
        <p:nvSpPr>
          <p:cNvPr id="47" name="Rectangle 46" descr="This is an algorithm for the recommended imaging for PAD dependent on the results of the ABI or physiological testing and plans for revascularization.">
            <a:extLst>
              <a:ext uri="{FF2B5EF4-FFF2-40B4-BE49-F238E27FC236}">
                <a16:creationId xmlns:a16="http://schemas.microsoft.com/office/drawing/2014/main" id="{96512061-357A-8B5C-1306-514FEF5D556F}"/>
              </a:ext>
            </a:extLst>
          </p:cNvPr>
          <p:cNvSpPr/>
          <p:nvPr/>
        </p:nvSpPr>
        <p:spPr>
          <a:xfrm>
            <a:off x="1211855" y="1178805"/>
            <a:ext cx="6797408" cy="4395730"/>
          </a:xfrm>
          <a:prstGeom prst="rect">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6000750"/>
            <a:ext cx="9159004" cy="347059"/>
          </a:xfrm>
        </p:spPr>
        <p:txBody>
          <a:bodyPr/>
          <a:lstStyle/>
          <a:p>
            <a:pPr algn="ctr"/>
            <a:r>
              <a:rPr lang="en-US" sz="1050" b="1" dirty="0"/>
              <a:t>Abbreviations: </a:t>
            </a:r>
            <a:r>
              <a:rPr lang="en-US" sz="1050" dirty="0"/>
              <a:t>CLTI indicates chronic. limb-threatening ischemia; CTA, computed tomography angiography; GDMT, guideline-directed medical therapy; </a:t>
            </a:r>
            <a:br>
              <a:rPr lang="en-US" sz="1050" dirty="0"/>
            </a:br>
            <a:r>
              <a:rPr lang="en-US" sz="1050" dirty="0"/>
              <a:t>MRA, magnetic resonance angiography; and PAD, peripheral artery disease.</a:t>
            </a:r>
          </a:p>
        </p:txBody>
      </p:sp>
      <p:pic>
        <p:nvPicPr>
          <p:cNvPr id="11" name="Picture 10">
            <a:extLst>
              <a:ext uri="{FF2B5EF4-FFF2-40B4-BE49-F238E27FC236}">
                <a16:creationId xmlns:a16="http://schemas.microsoft.com/office/drawing/2014/main" id="{8B22FBC3-3AC9-FC39-47B7-D5260EFD2FB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148351" y="1476578"/>
            <a:ext cx="3043649" cy="3898006"/>
          </a:xfrm>
          <a:prstGeom prst="rect">
            <a:avLst/>
          </a:prstGeom>
          <a:noFill/>
          <a:effectLst>
            <a:outerShdw blurRad="63500" sx="102000" sy="102000" algn="ctr" rotWithShape="0">
              <a:prstClr val="black">
                <a:alpha val="40000"/>
              </a:prstClr>
            </a:outerShdw>
          </a:effectLst>
        </p:spPr>
      </p:pic>
      <p:sp>
        <p:nvSpPr>
          <p:cNvPr id="19" name="TextBox 18">
            <a:extLst>
              <a:ext uri="{FF2B5EF4-FFF2-40B4-BE49-F238E27FC236}">
                <a16:creationId xmlns:a16="http://schemas.microsoft.com/office/drawing/2014/main" id="{86E1F986-2CA6-319D-EE2A-07B70553A766}"/>
              </a:ext>
              <a:ext uri="{C183D7F6-B498-43B3-948B-1728B52AA6E4}">
                <adec:decorative xmlns:adec="http://schemas.microsoft.com/office/drawing/2017/decorative" val="1"/>
              </a:ext>
            </a:extLst>
          </p:cNvPr>
          <p:cNvSpPr txBox="1"/>
          <p:nvPr/>
        </p:nvSpPr>
        <p:spPr>
          <a:xfrm>
            <a:off x="1394839" y="1271133"/>
            <a:ext cx="2364791" cy="1470279"/>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Functional limiting claudication despite GDMT</a:t>
            </a:r>
            <a:br>
              <a:rPr lang="en-US" dirty="0"/>
            </a:br>
            <a:r>
              <a:rPr lang="en-US" dirty="0"/>
              <a:t>Revascularization planning</a:t>
            </a:r>
            <a:br>
              <a:rPr lang="en-US" dirty="0"/>
            </a:br>
            <a:r>
              <a:rPr lang="en-US" dirty="0"/>
              <a:t>Patients with CLTI</a:t>
            </a:r>
          </a:p>
        </p:txBody>
      </p:sp>
      <p:sp>
        <p:nvSpPr>
          <p:cNvPr id="20" name="Round Same Side Corner Rectangle 60">
            <a:extLst>
              <a:ext uri="{FF2B5EF4-FFF2-40B4-BE49-F238E27FC236}">
                <a16:creationId xmlns:a16="http://schemas.microsoft.com/office/drawing/2014/main" id="{614BA02B-84E6-3209-5E84-69EB7E0C2360}"/>
              </a:ext>
              <a:ext uri="{C183D7F6-B498-43B3-948B-1728B52AA6E4}">
                <adec:decorative xmlns:adec="http://schemas.microsoft.com/office/drawing/2017/decorative" val="1"/>
              </a:ext>
            </a:extLst>
          </p:cNvPr>
          <p:cNvSpPr/>
          <p:nvPr/>
        </p:nvSpPr>
        <p:spPr>
          <a:xfrm>
            <a:off x="5209465" y="1178806"/>
            <a:ext cx="2601493" cy="1662970"/>
          </a:xfrm>
          <a:prstGeom prst="rect">
            <a:avLst/>
          </a:prstGeom>
          <a:solidFill>
            <a:srgbClr val="82D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Anatomic Assessment </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1)</a:t>
            </a:r>
          </a:p>
          <a:p>
            <a:pPr marL="573088" indent="-171450">
              <a:buFont typeface="Arial" panose="020B0604020202020204" pitchFamily="34" charset="0"/>
              <a:buChar char="•"/>
            </a:pPr>
            <a:r>
              <a:rPr lang="en-US" sz="1200" dirty="0">
                <a:solidFill>
                  <a:schemeClr val="tx1"/>
                </a:solidFill>
                <a:latin typeface="Lub Dub Condensed" panose="020B0506030403020204"/>
              </a:rPr>
              <a:t>Duplex ultrasound</a:t>
            </a:r>
          </a:p>
          <a:p>
            <a:pPr marL="573088" indent="-171450">
              <a:buFont typeface="Arial" panose="020B0604020202020204" pitchFamily="34" charset="0"/>
              <a:buChar char="•"/>
            </a:pPr>
            <a:r>
              <a:rPr lang="en-US" sz="1200" dirty="0">
                <a:solidFill>
                  <a:schemeClr val="tx1"/>
                </a:solidFill>
                <a:latin typeface="Lub Dub Condensed" panose="020B0506030403020204"/>
              </a:rPr>
              <a:t>Computed tomography angiography</a:t>
            </a:r>
          </a:p>
          <a:p>
            <a:pPr marL="573088" indent="-171450">
              <a:buFont typeface="Arial" panose="020B0604020202020204" pitchFamily="34" charset="0"/>
              <a:buChar char="•"/>
            </a:pPr>
            <a:r>
              <a:rPr lang="en-US" sz="1200" dirty="0">
                <a:solidFill>
                  <a:schemeClr val="tx1"/>
                </a:solidFill>
                <a:latin typeface="Lub Dub Condensed" panose="020B0506030403020204"/>
              </a:rPr>
              <a:t>Magnetic resonance angiography</a:t>
            </a:r>
          </a:p>
          <a:p>
            <a:pPr marL="573088" indent="-171450">
              <a:buFont typeface="Arial" panose="020B0604020202020204" pitchFamily="34" charset="0"/>
              <a:buChar char="•"/>
            </a:pPr>
            <a:r>
              <a:rPr lang="en-US" sz="1200" dirty="0">
                <a:solidFill>
                  <a:schemeClr val="tx1"/>
                </a:solidFill>
                <a:latin typeface="Lub Dub Condensed" panose="020B0506030403020204"/>
              </a:rPr>
              <a:t>Catheter angiography </a:t>
            </a:r>
          </a:p>
          <a:p>
            <a:br>
              <a:rPr lang="en-US" sz="400" dirty="0">
                <a:solidFill>
                  <a:schemeClr val="tx1"/>
                </a:solidFill>
                <a:latin typeface="Lub Dub Condensed" panose="020B0506030403020204"/>
              </a:rPr>
            </a:br>
            <a:r>
              <a:rPr lang="en-US" sz="1200" i="1" dirty="0">
                <a:solidFill>
                  <a:schemeClr val="tx1"/>
                </a:solidFill>
                <a:latin typeface="Lub Dub Condensed" panose="020B0506030403020204"/>
              </a:rPr>
              <a:t>To determine revascularization strategy</a:t>
            </a:r>
          </a:p>
        </p:txBody>
      </p:sp>
      <p:cxnSp>
        <p:nvCxnSpPr>
          <p:cNvPr id="21" name="Straight Arrow Connector 20">
            <a:extLst>
              <a:ext uri="{FF2B5EF4-FFF2-40B4-BE49-F238E27FC236}">
                <a16:creationId xmlns:a16="http://schemas.microsoft.com/office/drawing/2014/main" id="{FA574DF5-67DE-BFA7-2706-EFA6D65FA201}"/>
              </a:ext>
              <a:ext uri="{C183D7F6-B498-43B3-948B-1728B52AA6E4}">
                <adec:decorative xmlns:adec="http://schemas.microsoft.com/office/drawing/2017/decorative" val="1"/>
              </a:ext>
            </a:extLst>
          </p:cNvPr>
          <p:cNvCxnSpPr>
            <a:cxnSpLocks/>
            <a:endCxn id="20" idx="1"/>
          </p:cNvCxnSpPr>
          <p:nvPr/>
        </p:nvCxnSpPr>
        <p:spPr>
          <a:xfrm>
            <a:off x="3716323" y="2010291"/>
            <a:ext cx="1493142"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F4E180A-37C0-C6C6-78AE-10EAA19BD9C6}"/>
              </a:ext>
              <a:ext uri="{C183D7F6-B498-43B3-948B-1728B52AA6E4}">
                <adec:decorative xmlns:adec="http://schemas.microsoft.com/office/drawing/2017/decorative" val="1"/>
              </a:ext>
            </a:extLst>
          </p:cNvPr>
          <p:cNvSpPr txBox="1"/>
          <p:nvPr/>
        </p:nvSpPr>
        <p:spPr>
          <a:xfrm>
            <a:off x="1454225" y="3192340"/>
            <a:ext cx="2364791" cy="964357"/>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Suspected PAD with inconclusive ABI and physiological testing</a:t>
            </a:r>
          </a:p>
        </p:txBody>
      </p:sp>
      <p:sp>
        <p:nvSpPr>
          <p:cNvPr id="32" name="Round Same Side Corner Rectangle 60">
            <a:extLst>
              <a:ext uri="{FF2B5EF4-FFF2-40B4-BE49-F238E27FC236}">
                <a16:creationId xmlns:a16="http://schemas.microsoft.com/office/drawing/2014/main" id="{96BD06ED-E85F-6435-FBDA-9FF3ABA2B4F8}"/>
              </a:ext>
              <a:ext uri="{C183D7F6-B498-43B3-948B-1728B52AA6E4}">
                <adec:decorative xmlns:adec="http://schemas.microsoft.com/office/drawing/2017/decorative" val="1"/>
              </a:ext>
            </a:extLst>
          </p:cNvPr>
          <p:cNvSpPr/>
          <p:nvPr/>
        </p:nvSpPr>
        <p:spPr>
          <a:xfrm>
            <a:off x="5207629" y="2956782"/>
            <a:ext cx="2601493" cy="1435474"/>
          </a:xfrm>
          <a:prstGeom prst="rect">
            <a:avLst/>
          </a:prstGeom>
          <a:solidFill>
            <a:srgbClr val="F99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Imaging to establish diagnosis </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(Class 2b)</a:t>
            </a:r>
          </a:p>
          <a:p>
            <a:pPr marL="573088" indent="-171450">
              <a:buFont typeface="Arial" panose="020B0604020202020204" pitchFamily="34" charset="0"/>
              <a:buChar char="•"/>
            </a:pPr>
            <a:r>
              <a:rPr lang="en-US" sz="1200" dirty="0">
                <a:solidFill>
                  <a:schemeClr val="tx1"/>
                </a:solidFill>
                <a:latin typeface="Lub Dub Condensed" panose="020B0506030403020204"/>
              </a:rPr>
              <a:t>Duplex ultrasound</a:t>
            </a:r>
          </a:p>
          <a:p>
            <a:pPr marL="573088" indent="-171450">
              <a:buFont typeface="Arial" panose="020B0604020202020204" pitchFamily="34" charset="0"/>
              <a:buChar char="•"/>
            </a:pPr>
            <a:r>
              <a:rPr lang="en-US" sz="1200" dirty="0">
                <a:solidFill>
                  <a:schemeClr val="tx1"/>
                </a:solidFill>
                <a:latin typeface="Lub Dub Condensed" panose="020B0506030403020204"/>
              </a:rPr>
              <a:t>Computed tomography angiography</a:t>
            </a:r>
          </a:p>
          <a:p>
            <a:pPr marL="573088" indent="-171450">
              <a:buFont typeface="Arial" panose="020B0604020202020204" pitchFamily="34" charset="0"/>
              <a:buChar char="•"/>
            </a:pPr>
            <a:r>
              <a:rPr lang="en-US" sz="1200" dirty="0">
                <a:solidFill>
                  <a:schemeClr val="tx1"/>
                </a:solidFill>
                <a:latin typeface="Lub Dub Condensed" panose="020B0506030403020204"/>
              </a:rPr>
              <a:t>Magnetic resonance angiography</a:t>
            </a:r>
          </a:p>
        </p:txBody>
      </p:sp>
      <p:cxnSp>
        <p:nvCxnSpPr>
          <p:cNvPr id="33" name="Straight Arrow Connector 32">
            <a:extLst>
              <a:ext uri="{FF2B5EF4-FFF2-40B4-BE49-F238E27FC236}">
                <a16:creationId xmlns:a16="http://schemas.microsoft.com/office/drawing/2014/main" id="{481B436C-8DCE-4B3B-BB7C-FDC913850F99}"/>
              </a:ext>
              <a:ext uri="{C183D7F6-B498-43B3-948B-1728B52AA6E4}">
                <adec:decorative xmlns:adec="http://schemas.microsoft.com/office/drawing/2017/decorative" val="1"/>
              </a:ext>
            </a:extLst>
          </p:cNvPr>
          <p:cNvCxnSpPr>
            <a:cxnSpLocks/>
            <a:stCxn id="31" idx="3"/>
            <a:endCxn id="32" idx="1"/>
          </p:cNvCxnSpPr>
          <p:nvPr/>
        </p:nvCxnSpPr>
        <p:spPr>
          <a:xfrm>
            <a:off x="3819016" y="3674519"/>
            <a:ext cx="1388613" cy="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FDEAC3E-FB00-BE4F-E38C-FABAD99536FB}"/>
              </a:ext>
              <a:ext uri="{C183D7F6-B498-43B3-948B-1728B52AA6E4}">
                <adec:decorative xmlns:adec="http://schemas.microsoft.com/office/drawing/2017/decorative" val="1"/>
              </a:ext>
            </a:extLst>
          </p:cNvPr>
          <p:cNvSpPr txBox="1"/>
          <p:nvPr/>
        </p:nvSpPr>
        <p:spPr>
          <a:xfrm>
            <a:off x="1454226" y="4645445"/>
            <a:ext cx="2364791" cy="833738"/>
          </a:xfrm>
          <a:prstGeom prst="rect">
            <a:avLst/>
          </a:prstGeom>
          <a:solidFill>
            <a:schemeClr val="tx1">
              <a:lumMod val="65000"/>
              <a:lumOff val="35000"/>
            </a:schemeClr>
          </a:solidFill>
          <a:ln w="12700">
            <a:noFill/>
          </a:ln>
        </p:spPr>
        <p:txBody>
          <a:bodyPr wrap="square" rtlCol="0" anchor="ctr">
            <a:no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chemeClr val="bg1"/>
                </a:solidFill>
                <a:effectLst/>
                <a:uLnTx/>
                <a:uFillTx/>
                <a:latin typeface="Lub Dub Condensed" panose="020B0506030403020204" pitchFamily="34" charset="0"/>
              </a:defRPr>
            </a:lvl1pPr>
          </a:lstStyle>
          <a:p>
            <a:r>
              <a:rPr lang="en-US" dirty="0"/>
              <a:t>Confirmed diagnosis of PAD in whom revascularization is not being considered</a:t>
            </a:r>
          </a:p>
        </p:txBody>
      </p:sp>
      <p:sp>
        <p:nvSpPr>
          <p:cNvPr id="37" name="Round Same Side Corner Rectangle 60">
            <a:extLst>
              <a:ext uri="{FF2B5EF4-FFF2-40B4-BE49-F238E27FC236}">
                <a16:creationId xmlns:a16="http://schemas.microsoft.com/office/drawing/2014/main" id="{98445E48-525C-E5BC-D1AE-3B0032ED184B}"/>
              </a:ext>
              <a:ext uri="{C183D7F6-B498-43B3-948B-1728B52AA6E4}">
                <adec:decorative xmlns:adec="http://schemas.microsoft.com/office/drawing/2017/decorative" val="1"/>
              </a:ext>
            </a:extLst>
          </p:cNvPr>
          <p:cNvSpPr/>
          <p:nvPr/>
        </p:nvSpPr>
        <p:spPr>
          <a:xfrm>
            <a:off x="5209465" y="4643262"/>
            <a:ext cx="2597821" cy="832121"/>
          </a:xfrm>
          <a:prstGeom prst="rect">
            <a:avLst/>
          </a:prstGeom>
          <a:solidFill>
            <a:srgbClr val="CF2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Lub Dub Condensed" panose="020B0506030403020204"/>
              </a:rPr>
              <a:t>Invasive or noninvasive</a:t>
            </a:r>
            <a:br>
              <a:rPr lang="en-US" sz="1200" b="1" dirty="0">
                <a:solidFill>
                  <a:schemeClr val="tx1"/>
                </a:solidFill>
                <a:latin typeface="Lub Dub Condensed" panose="020B0506030403020204"/>
              </a:rPr>
            </a:br>
            <a:r>
              <a:rPr lang="en-US" sz="1200" b="1" dirty="0">
                <a:solidFill>
                  <a:schemeClr val="tx1"/>
                </a:solidFill>
                <a:latin typeface="Lub Dub Condensed" panose="020B0506030403020204"/>
              </a:rPr>
              <a:t> imaging should not be performed solely for anatomic assessment</a:t>
            </a:r>
          </a:p>
          <a:p>
            <a:pPr algn="ctr"/>
            <a:r>
              <a:rPr lang="en-US" sz="1200" b="1" dirty="0">
                <a:solidFill>
                  <a:schemeClr val="tx1"/>
                </a:solidFill>
                <a:latin typeface="Lub Dub Condensed" panose="020B0506030403020204"/>
              </a:rPr>
              <a:t>(Class 3: Harm)</a:t>
            </a:r>
          </a:p>
        </p:txBody>
      </p:sp>
      <p:cxnSp>
        <p:nvCxnSpPr>
          <p:cNvPr id="38" name="Straight Arrow Connector 37">
            <a:extLst>
              <a:ext uri="{FF2B5EF4-FFF2-40B4-BE49-F238E27FC236}">
                <a16:creationId xmlns:a16="http://schemas.microsoft.com/office/drawing/2014/main" id="{A4694820-A0E7-FB98-5DFE-A6C9E3199315}"/>
              </a:ext>
              <a:ext uri="{C183D7F6-B498-43B3-948B-1728B52AA6E4}">
                <adec:decorative xmlns:adec="http://schemas.microsoft.com/office/drawing/2017/decorative" val="1"/>
              </a:ext>
            </a:extLst>
          </p:cNvPr>
          <p:cNvCxnSpPr>
            <a:cxnSpLocks/>
            <a:stCxn id="36" idx="3"/>
            <a:endCxn id="37" idx="1"/>
          </p:cNvCxnSpPr>
          <p:nvPr/>
        </p:nvCxnSpPr>
        <p:spPr>
          <a:xfrm flipV="1">
            <a:off x="3819017" y="5059323"/>
            <a:ext cx="1390448" cy="2991"/>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53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left)">
                                      <p:cBhvr>
                                        <p:cTn id="23" dur="500"/>
                                        <p:tgtEl>
                                          <p:spTgt spid="3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1" grpId="0" animBg="1"/>
      <p:bldP spid="32"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58AF9A-3E53-09E1-4391-BBFF876286E2}"/>
              </a:ext>
              <a:ext uri="{C183D7F6-B498-43B3-948B-1728B52AA6E4}">
                <adec:decorative xmlns:adec="http://schemas.microsoft.com/office/drawing/2017/decorative" val="1"/>
              </a:ext>
            </a:extLst>
          </p:cNvPr>
          <p:cNvSpPr/>
          <p:nvPr/>
        </p:nvSpPr>
        <p:spPr>
          <a:xfrm>
            <a:off x="947451" y="1840873"/>
            <a:ext cx="4109292" cy="30634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474ACE-9A37-E4D0-D694-D75308583C9A}"/>
              </a:ext>
              <a:ext uri="{C183D7F6-B498-43B3-948B-1728B52AA6E4}">
                <adec:decorative xmlns:adec="http://schemas.microsoft.com/office/drawing/2017/decorative" val="1"/>
              </a:ext>
            </a:extLst>
          </p:cNvPr>
          <p:cNvSpPr/>
          <p:nvPr/>
        </p:nvSpPr>
        <p:spPr>
          <a:xfrm>
            <a:off x="944694" y="1444587"/>
            <a:ext cx="4113684" cy="4159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E3E1D4-7AB9-8539-ABDE-1FF6FA92FB8A}"/>
              </a:ext>
            </a:extLst>
          </p:cNvPr>
          <p:cNvSpPr>
            <a:spLocks noGrp="1"/>
          </p:cNvSpPr>
          <p:nvPr>
            <p:ph type="title"/>
          </p:nvPr>
        </p:nvSpPr>
        <p:spPr>
          <a:xfrm>
            <a:off x="838200" y="365125"/>
            <a:ext cx="10399005" cy="660111"/>
          </a:xfrm>
        </p:spPr>
        <p:txBody>
          <a:bodyPr/>
          <a:lstStyle/>
          <a:p>
            <a:r>
              <a:rPr lang="en-US" dirty="0"/>
              <a:t>PAD-Related Risk Amplifiers and Health Disparities Increase Risk of MACE and MALE</a:t>
            </a:r>
          </a:p>
        </p:txBody>
      </p:sp>
      <p:sp>
        <p:nvSpPr>
          <p:cNvPr id="8" name="Content Placeholder 8">
            <a:extLst>
              <a:ext uri="{FF2B5EF4-FFF2-40B4-BE49-F238E27FC236}">
                <a16:creationId xmlns:a16="http://schemas.microsoft.com/office/drawing/2014/main" id="{57862E6D-75F9-D24F-0628-1AF0E790CD7B}"/>
              </a:ext>
            </a:extLst>
          </p:cNvPr>
          <p:cNvSpPr>
            <a:spLocks noGrp="1"/>
          </p:cNvSpPr>
          <p:nvPr>
            <p:ph idx="1"/>
          </p:nvPr>
        </p:nvSpPr>
        <p:spPr>
          <a:xfrm>
            <a:off x="958812" y="1499814"/>
            <a:ext cx="4064879" cy="3340262"/>
          </a:xfrm>
        </p:spPr>
        <p:txBody>
          <a:bodyPr>
            <a:noAutofit/>
          </a:bodyPr>
          <a:lstStyle/>
          <a:p>
            <a:pPr marL="0" indent="0" algn="ctr">
              <a:spcAft>
                <a:spcPts val="1200"/>
              </a:spcAft>
              <a:buClr>
                <a:srgbClr val="CF2429"/>
              </a:buClr>
              <a:buNone/>
            </a:pPr>
            <a:r>
              <a:rPr lang="en-US" sz="2000" dirty="0">
                <a:solidFill>
                  <a:schemeClr val="bg1"/>
                </a:solidFill>
                <a:latin typeface="Lub Dub Bold" panose="020B0803030403020204" pitchFamily="34" charset="0"/>
              </a:rPr>
              <a:t>PAD Risk Amplifiers</a:t>
            </a:r>
          </a:p>
          <a:p>
            <a:pPr>
              <a:spcBef>
                <a:spcPts val="600"/>
              </a:spcBef>
              <a:buClr>
                <a:srgbClr val="CF2429"/>
              </a:buClr>
            </a:pPr>
            <a:r>
              <a:rPr lang="en-US" sz="1400" dirty="0"/>
              <a:t>Older Age </a:t>
            </a:r>
            <a:r>
              <a:rPr lang="en-US" sz="1400" dirty="0">
                <a:latin typeface="Lub Dub Condensed" panose="020B0506030403020204" pitchFamily="34" charset="0"/>
              </a:rPr>
              <a:t>(e.g., &gt; 75 years) </a:t>
            </a:r>
            <a:r>
              <a:rPr lang="en-US" sz="1400" dirty="0"/>
              <a:t>and Geriatric Syndromes </a:t>
            </a:r>
            <a:r>
              <a:rPr lang="en-US" sz="1400" dirty="0">
                <a:latin typeface="Lub Dub Condensed" panose="020B0506030403020204" pitchFamily="34" charset="0"/>
              </a:rPr>
              <a:t>(e.g., frailty, mobility impairment)</a:t>
            </a:r>
          </a:p>
          <a:p>
            <a:pPr>
              <a:spcBef>
                <a:spcPts val="600"/>
              </a:spcBef>
              <a:buClr>
                <a:srgbClr val="CF2429"/>
              </a:buClr>
            </a:pPr>
            <a:r>
              <a:rPr lang="en-US" sz="1400" dirty="0"/>
              <a:t>Diabetes </a:t>
            </a:r>
          </a:p>
          <a:p>
            <a:pPr>
              <a:spcBef>
                <a:spcPts val="600"/>
              </a:spcBef>
              <a:buClr>
                <a:srgbClr val="CF2429"/>
              </a:buClr>
            </a:pPr>
            <a:r>
              <a:rPr lang="en-US" sz="1400" dirty="0"/>
              <a:t>Ongoing Smoking and Other Tobacco Use</a:t>
            </a:r>
          </a:p>
          <a:p>
            <a:pPr>
              <a:spcBef>
                <a:spcPts val="600"/>
              </a:spcBef>
              <a:buClr>
                <a:srgbClr val="CF2429"/>
              </a:buClr>
            </a:pPr>
            <a:r>
              <a:rPr lang="en-US" sz="1400" dirty="0"/>
              <a:t>Chronic Kidney Disease and End-Stage Kidney Disease</a:t>
            </a:r>
          </a:p>
          <a:p>
            <a:pPr>
              <a:spcBef>
                <a:spcPts val="600"/>
              </a:spcBef>
              <a:buClr>
                <a:srgbClr val="CF2429"/>
              </a:buClr>
            </a:pPr>
            <a:r>
              <a:rPr lang="en-US" sz="1400" dirty="0" err="1"/>
              <a:t>Polyvascular</a:t>
            </a:r>
            <a:r>
              <a:rPr lang="en-US" sz="1400" dirty="0"/>
              <a:t> Disease </a:t>
            </a:r>
            <a:r>
              <a:rPr lang="en-US" sz="1400" dirty="0">
                <a:latin typeface="Lub Dub Condensed" panose="020B0506030403020204" pitchFamily="34" charset="0"/>
              </a:rPr>
              <a:t>(i.e., coexisting atherosclerotic heart-brain-leg cardiovascular disease)</a:t>
            </a:r>
          </a:p>
          <a:p>
            <a:pPr>
              <a:spcBef>
                <a:spcPts val="600"/>
              </a:spcBef>
              <a:buClr>
                <a:srgbClr val="CF2429"/>
              </a:buClr>
            </a:pPr>
            <a:r>
              <a:rPr lang="en-US" sz="1400" dirty="0"/>
              <a:t>Microvascular Disease </a:t>
            </a:r>
            <a:r>
              <a:rPr lang="en-US" sz="1400" dirty="0">
                <a:latin typeface="Lub Dub Condensed" panose="020B0506030403020204" pitchFamily="34" charset="0"/>
              </a:rPr>
              <a:t>(retinopathy, neuropathy, nephropathy)</a:t>
            </a:r>
          </a:p>
          <a:p>
            <a:pPr>
              <a:spcBef>
                <a:spcPts val="600"/>
              </a:spcBef>
              <a:buClr>
                <a:srgbClr val="CF2429"/>
              </a:buClr>
            </a:pPr>
            <a:r>
              <a:rPr lang="en-US" sz="1400" dirty="0"/>
              <a:t>Depression</a:t>
            </a:r>
          </a:p>
        </p:txBody>
      </p:sp>
      <p:sp>
        <p:nvSpPr>
          <p:cNvPr id="21" name="Rectangle 20">
            <a:extLst>
              <a:ext uri="{FF2B5EF4-FFF2-40B4-BE49-F238E27FC236}">
                <a16:creationId xmlns:a16="http://schemas.microsoft.com/office/drawing/2014/main" id="{001C0905-E2F4-F7BC-759E-08B69DEB5755}"/>
              </a:ext>
              <a:ext uri="{C183D7F6-B498-43B3-948B-1728B52AA6E4}">
                <adec:decorative xmlns:adec="http://schemas.microsoft.com/office/drawing/2017/decorative" val="1"/>
              </a:ext>
            </a:extLst>
          </p:cNvPr>
          <p:cNvSpPr/>
          <p:nvPr/>
        </p:nvSpPr>
        <p:spPr>
          <a:xfrm>
            <a:off x="6916757" y="1839037"/>
            <a:ext cx="4109292" cy="306347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3441902-CA29-64C3-736F-7AD59325C408}"/>
              </a:ext>
              <a:ext uri="{C183D7F6-B498-43B3-948B-1728B52AA6E4}">
                <adec:decorative xmlns:adec="http://schemas.microsoft.com/office/drawing/2017/decorative" val="1"/>
              </a:ext>
            </a:extLst>
          </p:cNvPr>
          <p:cNvSpPr/>
          <p:nvPr/>
        </p:nvSpPr>
        <p:spPr>
          <a:xfrm>
            <a:off x="6914000" y="1442751"/>
            <a:ext cx="4113684" cy="41599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ontent Placeholder 8">
            <a:extLst>
              <a:ext uri="{FF2B5EF4-FFF2-40B4-BE49-F238E27FC236}">
                <a16:creationId xmlns:a16="http://schemas.microsoft.com/office/drawing/2014/main" id="{08133370-A347-E5C2-EC27-FEF00ADB23F4}"/>
              </a:ext>
              <a:ext uri="{C183D7F6-B498-43B3-948B-1728B52AA6E4}">
                <adec:decorative xmlns:adec="http://schemas.microsoft.com/office/drawing/2017/decorative" val="0"/>
              </a:ext>
            </a:extLst>
          </p:cNvPr>
          <p:cNvSpPr txBox="1">
            <a:spLocks/>
          </p:cNvSpPr>
          <p:nvPr/>
        </p:nvSpPr>
        <p:spPr>
          <a:xfrm>
            <a:off x="6940627" y="1499814"/>
            <a:ext cx="4087258" cy="206414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1200"/>
              </a:spcAft>
              <a:buClr>
                <a:srgbClr val="CF2429"/>
              </a:buClr>
              <a:buFont typeface="Arial" panose="020B0604020202020204" pitchFamily="34" charset="0"/>
              <a:buNone/>
            </a:pPr>
            <a:r>
              <a:rPr lang="en-US" sz="2000" dirty="0">
                <a:solidFill>
                  <a:schemeClr val="bg1"/>
                </a:solidFill>
                <a:latin typeface="Lub Dub Bold" panose="020B0803030403020204" pitchFamily="34" charset="0"/>
              </a:rPr>
              <a:t>Health Disparities Contributors</a:t>
            </a:r>
          </a:p>
          <a:p>
            <a:pPr>
              <a:spcBef>
                <a:spcPts val="600"/>
              </a:spcBef>
              <a:buClr>
                <a:srgbClr val="CF2429"/>
              </a:buClr>
            </a:pPr>
            <a:r>
              <a:rPr lang="en-US" sz="1400" dirty="0"/>
              <a:t>Geography </a:t>
            </a:r>
            <a:r>
              <a:rPr lang="en-US" sz="1400" dirty="0">
                <a:latin typeface="Lub Dub Condensed" panose="020B0506030403020204" pitchFamily="34" charset="0"/>
              </a:rPr>
              <a:t>(i.e., rural location with less access to health care)</a:t>
            </a:r>
          </a:p>
          <a:p>
            <a:pPr>
              <a:spcBef>
                <a:spcPts val="600"/>
              </a:spcBef>
              <a:buClr>
                <a:srgbClr val="CF2429"/>
              </a:buClr>
            </a:pPr>
            <a:r>
              <a:rPr lang="en-US" sz="1400" dirty="0"/>
              <a:t>Race and Ethnicity </a:t>
            </a:r>
            <a:r>
              <a:rPr lang="en-US" sz="1400" dirty="0">
                <a:latin typeface="Lub Dub Condensed" panose="020B0506030403020204" pitchFamily="34" charset="0"/>
              </a:rPr>
              <a:t>(especially Black, Hispanic, American Indian individuals)</a:t>
            </a:r>
          </a:p>
          <a:p>
            <a:pPr>
              <a:spcBef>
                <a:spcPts val="600"/>
              </a:spcBef>
              <a:buClr>
                <a:srgbClr val="CF2429"/>
              </a:buClr>
            </a:pPr>
            <a:r>
              <a:rPr lang="en-US" sz="1400" dirty="0"/>
              <a:t>Structural Racism and Implicit Bias</a:t>
            </a:r>
          </a:p>
          <a:p>
            <a:pPr>
              <a:spcBef>
                <a:spcPts val="600"/>
              </a:spcBef>
              <a:buClr>
                <a:srgbClr val="CF2429"/>
              </a:buClr>
            </a:pPr>
            <a:r>
              <a:rPr lang="en-US" sz="1400" dirty="0"/>
              <a:t>Social Determinants of Health</a:t>
            </a:r>
          </a:p>
          <a:p>
            <a:pPr marL="461963">
              <a:buClr>
                <a:srgbClr val="CF2429"/>
              </a:buClr>
            </a:pPr>
            <a:endParaRPr lang="en-US" sz="1400" dirty="0"/>
          </a:p>
        </p:txBody>
      </p:sp>
      <p:sp>
        <p:nvSpPr>
          <p:cNvPr id="24" name="Rectangle 23">
            <a:extLst>
              <a:ext uri="{FF2B5EF4-FFF2-40B4-BE49-F238E27FC236}">
                <a16:creationId xmlns:a16="http://schemas.microsoft.com/office/drawing/2014/main" id="{6F2D747F-FAB2-CEF1-3E43-5A25E0A84970}"/>
              </a:ext>
              <a:ext uri="{C183D7F6-B498-43B3-948B-1728B52AA6E4}">
                <adec:decorative xmlns:adec="http://schemas.microsoft.com/office/drawing/2017/decorative" val="1"/>
              </a:ext>
            </a:extLst>
          </p:cNvPr>
          <p:cNvSpPr/>
          <p:nvPr/>
        </p:nvSpPr>
        <p:spPr>
          <a:xfrm>
            <a:off x="947451" y="5122843"/>
            <a:ext cx="10080433" cy="903383"/>
          </a:xfrm>
          <a:prstGeom prst="rect">
            <a:avLst/>
          </a:prstGeom>
          <a:solidFill>
            <a:srgbClr val="AC1A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DA27C25-6015-EE07-B834-6FEBDEBFED36}"/>
              </a:ext>
            </a:extLst>
          </p:cNvPr>
          <p:cNvSpPr txBox="1"/>
          <p:nvPr/>
        </p:nvSpPr>
        <p:spPr>
          <a:xfrm>
            <a:off x="1333041" y="5285207"/>
            <a:ext cx="2610997" cy="646331"/>
          </a:xfrm>
          <a:prstGeom prst="rect">
            <a:avLst/>
          </a:prstGeom>
          <a:noFill/>
        </p:spPr>
        <p:txBody>
          <a:bodyPr wrap="square">
            <a:spAutoFit/>
          </a:bodyPr>
          <a:lstStyle/>
          <a:p>
            <a:pPr marL="0" indent="0" algn="ctr">
              <a:spcAft>
                <a:spcPts val="1200"/>
              </a:spcAft>
              <a:buClr>
                <a:srgbClr val="CF2429"/>
              </a:buClr>
              <a:buNone/>
            </a:pPr>
            <a:r>
              <a:rPr lang="en-US" sz="1800" dirty="0">
                <a:latin typeface="Lub Dub Bold" panose="020B0803030403020204" pitchFamily="34" charset="0"/>
              </a:rPr>
              <a:t>Social Determinants of Health</a:t>
            </a:r>
          </a:p>
        </p:txBody>
      </p:sp>
      <p:sp>
        <p:nvSpPr>
          <p:cNvPr id="27" name="Content Placeholder 8">
            <a:extLst>
              <a:ext uri="{FF2B5EF4-FFF2-40B4-BE49-F238E27FC236}">
                <a16:creationId xmlns:a16="http://schemas.microsoft.com/office/drawing/2014/main" id="{216A93F6-5C92-F888-10D8-15BE4E5DA577}"/>
              </a:ext>
            </a:extLst>
          </p:cNvPr>
          <p:cNvSpPr txBox="1">
            <a:spLocks/>
          </p:cNvSpPr>
          <p:nvPr/>
        </p:nvSpPr>
        <p:spPr>
          <a:xfrm>
            <a:off x="4263528" y="5132783"/>
            <a:ext cx="7282149" cy="904459"/>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Lub Dub Medium" panose="020B06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b Dub Medium" panose="020B06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b Dub Medium" panose="020B06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ub Dub Medium" panose="020B06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buClr>
                <a:schemeClr val="bg1"/>
              </a:buClr>
            </a:pPr>
            <a:r>
              <a:rPr lang="en-US" sz="1200" dirty="0">
                <a:latin typeface="Lub Dub Condensed" panose="020B0506030403020204" pitchFamily="34" charset="0"/>
              </a:rPr>
              <a:t>Chronic Stress</a:t>
            </a:r>
          </a:p>
          <a:p>
            <a:pPr>
              <a:spcBef>
                <a:spcPts val="300"/>
              </a:spcBef>
              <a:buClr>
                <a:schemeClr val="bg1"/>
              </a:buClr>
            </a:pPr>
            <a:r>
              <a:rPr lang="en-US" sz="1200" dirty="0">
                <a:latin typeface="Lub Dub Condensed" panose="020B0506030403020204" pitchFamily="34" charset="0"/>
              </a:rPr>
              <a:t>Lower Quality Education and Poor Health Literacy</a:t>
            </a:r>
          </a:p>
          <a:p>
            <a:pPr>
              <a:spcBef>
                <a:spcPts val="300"/>
              </a:spcBef>
              <a:buClr>
                <a:schemeClr val="bg1"/>
              </a:buClr>
            </a:pPr>
            <a:r>
              <a:rPr lang="en-US" sz="1200" dirty="0">
                <a:latin typeface="Lub Dub Condensed" panose="020B0506030403020204" pitchFamily="34" charset="0"/>
              </a:rPr>
              <a:t>Lower Income and Less Access to Quality Housing</a:t>
            </a:r>
          </a:p>
          <a:p>
            <a:pPr>
              <a:spcBef>
                <a:spcPts val="300"/>
              </a:spcBef>
              <a:buClr>
                <a:schemeClr val="bg1"/>
              </a:buClr>
            </a:pPr>
            <a:r>
              <a:rPr lang="en-US" sz="1200" dirty="0">
                <a:latin typeface="Lub Dub Condensed" panose="020B0506030403020204" pitchFamily="34" charset="0"/>
              </a:rPr>
              <a:t>Limited Access to Quality Food and Exercise</a:t>
            </a:r>
          </a:p>
          <a:p>
            <a:pPr>
              <a:spcBef>
                <a:spcPts val="300"/>
              </a:spcBef>
              <a:buClr>
                <a:schemeClr val="bg1"/>
              </a:buClr>
            </a:pPr>
            <a:r>
              <a:rPr lang="en-US" sz="1200" dirty="0">
                <a:latin typeface="Lub Dub Condensed" panose="020B0506030403020204" pitchFamily="34" charset="0"/>
              </a:rPr>
              <a:t>Inadequate Health Insurance</a:t>
            </a:r>
          </a:p>
          <a:p>
            <a:pPr>
              <a:spcBef>
                <a:spcPts val="300"/>
              </a:spcBef>
              <a:buClr>
                <a:schemeClr val="bg1"/>
              </a:buClr>
            </a:pPr>
            <a:r>
              <a:rPr lang="en-US" sz="1200" dirty="0">
                <a:latin typeface="Lub Dub Condensed" panose="020B0506030403020204" pitchFamily="34" charset="0"/>
              </a:rPr>
              <a:t>Poor Access to Health Care (preventative care, diagnosis, treatment, revascularizations)</a:t>
            </a:r>
          </a:p>
          <a:p>
            <a:pPr>
              <a:spcBef>
                <a:spcPts val="300"/>
              </a:spcBef>
              <a:buClr>
                <a:schemeClr val="bg1"/>
              </a:buClr>
            </a:pPr>
            <a:r>
              <a:rPr lang="en-US" sz="1200" dirty="0">
                <a:latin typeface="Lub Dub Condensed" panose="020B0506030403020204" pitchFamily="34" charset="0"/>
              </a:rPr>
              <a:t>Impact of Health on Jobs/Workplace</a:t>
            </a:r>
          </a:p>
        </p:txBody>
      </p:sp>
      <p:sp>
        <p:nvSpPr>
          <p:cNvPr id="10" name="Text Placeholder 9">
            <a:extLst>
              <a:ext uri="{FF2B5EF4-FFF2-40B4-BE49-F238E27FC236}">
                <a16:creationId xmlns:a16="http://schemas.microsoft.com/office/drawing/2014/main" id="{E6ADCDAF-8FF4-122C-702F-FADF6BFB2015}"/>
              </a:ext>
            </a:extLst>
          </p:cNvPr>
          <p:cNvSpPr>
            <a:spLocks noGrp="1"/>
          </p:cNvSpPr>
          <p:nvPr>
            <p:ph type="body" sz="quarter" idx="13"/>
          </p:nvPr>
        </p:nvSpPr>
        <p:spPr>
          <a:xfrm>
            <a:off x="1516498" y="6134100"/>
            <a:ext cx="9159004" cy="213709"/>
          </a:xfrm>
        </p:spPr>
        <p:txBody>
          <a:bodyPr/>
          <a:lstStyle/>
          <a:p>
            <a:pPr algn="ctr"/>
            <a:r>
              <a:rPr lang="en-US" sz="1050" b="1"/>
              <a:t>Abbreviations: </a:t>
            </a:r>
            <a:r>
              <a:rPr lang="en-US" sz="1050"/>
              <a:t>PAD indicates peripheral artery disease; MACE, major adverse cardiovascular events; and MALE, major adverse limb events.</a:t>
            </a:r>
            <a:endParaRPr lang="en-US" sz="1050" dirty="0"/>
          </a:p>
        </p:txBody>
      </p:sp>
      <p:pic>
        <p:nvPicPr>
          <p:cNvPr id="28" name="Content Placeholder 3">
            <a:extLst>
              <a:ext uri="{FF2B5EF4-FFF2-40B4-BE49-F238E27FC236}">
                <a16:creationId xmlns:a16="http://schemas.microsoft.com/office/drawing/2014/main" id="{2020719F-1E49-5820-C9A1-586AF8B7F482}"/>
              </a:ext>
              <a:ext uri="{C183D7F6-B498-43B3-948B-1728B52AA6E4}">
                <adec:decorative xmlns:adec="http://schemas.microsoft.com/office/drawing/2017/decorative" val="1"/>
              </a:ext>
            </a:extLst>
          </p:cNvPr>
          <p:cNvPicPr>
            <a:picLocks noChangeAspect="1"/>
          </p:cNvPicPr>
          <p:nvPr/>
        </p:nvPicPr>
        <p:blipFill rotWithShape="1">
          <a:blip r:embed="rId2">
            <a:clrChange>
              <a:clrFrom>
                <a:srgbClr val="E3F1F6"/>
              </a:clrFrom>
              <a:clrTo>
                <a:srgbClr val="E3F1F6">
                  <a:alpha val="0"/>
                </a:srgbClr>
              </a:clrTo>
            </a:clrChange>
          </a:blip>
          <a:srcRect l="32613" t="11312" r="33759" b="23222"/>
          <a:stretch/>
        </p:blipFill>
        <p:spPr>
          <a:xfrm>
            <a:off x="4791563" y="850424"/>
            <a:ext cx="2325333" cy="4519042"/>
          </a:xfrm>
          <a:prstGeom prst="rect">
            <a:avLst/>
          </a:prstGeom>
        </p:spPr>
      </p:pic>
      <p:sp>
        <p:nvSpPr>
          <p:cNvPr id="4" name="Slide Number Placeholder 3">
            <a:extLst>
              <a:ext uri="{FF2B5EF4-FFF2-40B4-BE49-F238E27FC236}">
                <a16:creationId xmlns:a16="http://schemas.microsoft.com/office/drawing/2014/main" id="{C6E9555B-7BCE-54A3-0BD8-DACC0C93A0CF}"/>
              </a:ext>
              <a:ext uri="{C183D7F6-B498-43B3-948B-1728B52AA6E4}">
                <adec:decorative xmlns:adec="http://schemas.microsoft.com/office/drawing/2017/decorative" val="1"/>
              </a:ext>
            </a:extLst>
          </p:cNvPr>
          <p:cNvSpPr>
            <a:spLocks noGrp="1"/>
          </p:cNvSpPr>
          <p:nvPr>
            <p:ph type="sldNum" sz="quarter" idx="12"/>
          </p:nvPr>
        </p:nvSpPr>
        <p:spPr>
          <a:xfrm>
            <a:off x="11353800" y="6355866"/>
            <a:ext cx="382656" cy="233776"/>
          </a:xfrm>
        </p:spPr>
        <p:txBody>
          <a:bodyPr/>
          <a:lstStyle/>
          <a:p>
            <a:fld id="{FDAF4333-7328-E84F-9F6D-15A5075E3AB3}" type="slidenum">
              <a:rPr lang="en-US" smtClean="0"/>
              <a:pPr/>
              <a:t>9</a:t>
            </a:fld>
            <a:endParaRPr lang="en-US" dirty="0"/>
          </a:p>
        </p:txBody>
      </p:sp>
    </p:spTree>
    <p:extLst>
      <p:ext uri="{BB962C8B-B14F-4D97-AF65-F5344CB8AC3E}">
        <p14:creationId xmlns:p14="http://schemas.microsoft.com/office/powerpoint/2010/main" val="1097361313"/>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0E433B9E103C4492A93F37BAB6E962" ma:contentTypeVersion="7" ma:contentTypeDescription="Create a new document." ma:contentTypeScope="" ma:versionID="bfb9c436a5ceb9e7c3aa8c095b435c28">
  <xsd:schema xmlns:xsd="http://www.w3.org/2001/XMLSchema" xmlns:xs="http://www.w3.org/2001/XMLSchema" xmlns:p="http://schemas.microsoft.com/office/2006/metadata/properties" xmlns:ns3="292e6601-2771-43db-a7cc-8f168ee05178" targetNamespace="http://schemas.microsoft.com/office/2006/metadata/properties" ma:root="true" ma:fieldsID="bd37d2f694029b663802a6450382577b" ns3:_="">
    <xsd:import namespace="292e6601-2771-43db-a7cc-8f168ee0517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e6601-2771-43db-a7cc-8f168ee05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791034C-CD83-40A7-8A0E-85EF59FF4023}">
  <ds:schemaRefs>
    <ds:schemaRef ds:uri="http://schemas.microsoft.com/sharepoint/v3/contenttype/forms"/>
  </ds:schemaRefs>
</ds:datastoreItem>
</file>

<file path=customXml/itemProps2.xml><?xml version="1.0" encoding="utf-8"?>
<ds:datastoreItem xmlns:ds="http://schemas.openxmlformats.org/officeDocument/2006/customXml" ds:itemID="{7E0A0DAB-25DB-4D86-A0F2-CD6D97CD76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e6601-2771-43db-a7cc-8f168ee051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055DA03-3874-4E63-AD72-36EA0429E26E}">
  <ds:schemaRefs>
    <ds:schemaRef ds:uri="http://purl.org/dc/terms/"/>
    <ds:schemaRef ds:uri="http://schemas.microsoft.com/office/2006/documentManagement/types"/>
    <ds:schemaRef ds:uri="http://purl.org/dc/dcmitype/"/>
    <ds:schemaRef ds:uri="http://www.w3.org/XML/1998/namespace"/>
    <ds:schemaRef ds:uri="http://purl.org/dc/elements/1.1/"/>
    <ds:schemaRef ds:uri="http://schemas.microsoft.com/office/infopath/2007/PartnerControls"/>
    <ds:schemaRef ds:uri="http://schemas.openxmlformats.org/package/2006/metadata/core-properties"/>
    <ds:schemaRef ds:uri="292e6601-2771-43db-a7cc-8f168ee0517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58137</TotalTime>
  <Words>5344</Words>
  <Application>Microsoft Office PowerPoint</Application>
  <PresentationFormat>Widescreen</PresentationFormat>
  <Paragraphs>667</Paragraphs>
  <Slides>36</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Lub Dub Bold</vt:lpstr>
      <vt:lpstr>Lub Dub Condensed</vt:lpstr>
      <vt:lpstr>Lub Dub Heavy</vt:lpstr>
      <vt:lpstr>Lub Dub Light</vt:lpstr>
      <vt:lpstr>Lub Dub Medium</vt:lpstr>
      <vt:lpstr>2_Office Theme</vt:lpstr>
      <vt:lpstr>AHA  Clinical Update</vt:lpstr>
      <vt:lpstr>Table 1.  Applying Class of Recommendation and Level of Evidence to Clinical Strategies, Interventions, Treatments, or Diagnostic Testing in Patient Care </vt:lpstr>
      <vt:lpstr>Definitions</vt:lpstr>
      <vt:lpstr>Recognizing Clinical Subsets of PAD</vt:lpstr>
      <vt:lpstr>History and Physical Exam for PAD</vt:lpstr>
      <vt:lpstr>Resting ABI </vt:lpstr>
      <vt:lpstr>Exercise ABI and Additional Physiological Testing</vt:lpstr>
      <vt:lpstr>Imaging for PAD </vt:lpstr>
      <vt:lpstr>PAD-Related Risk Amplifiers and Health Disparities Increase Risk of MACE and MALE</vt:lpstr>
      <vt:lpstr>Consideration for PAD in Older Patients</vt:lpstr>
      <vt:lpstr>Overview of Medical Therapy and  Preventive Footcare for Patients with PAD</vt:lpstr>
      <vt:lpstr>Anti-platelet therapy in Patients with PAD</vt:lpstr>
      <vt:lpstr>Medical Therapy in Patients with PAD</vt:lpstr>
      <vt:lpstr>Preventive Foot Care and Leg Symptom Management in Patients with PAD</vt:lpstr>
      <vt:lpstr>Exercise Therapy for Patients with PAD</vt:lpstr>
      <vt:lpstr>Revascularization for Asymptomatic PAD</vt:lpstr>
      <vt:lpstr>Patient-centered Approach to Revascularization</vt:lpstr>
      <vt:lpstr>Algorithm for Revascularization for Claudication,  Chronic Symptomatic PAD</vt:lpstr>
      <vt:lpstr>Revascularization for Functionally Limiting Claudication, Recommendations based on Location of Disease</vt:lpstr>
      <vt:lpstr>Conduit for Surgical Revascularization for Femoropopliteal Disease</vt:lpstr>
      <vt:lpstr>Components of Care for CLTI</vt:lpstr>
      <vt:lpstr>Revascularization Goals for CLTI</vt:lpstr>
      <vt:lpstr>Revascularization Strategy for CLTI</vt:lpstr>
      <vt:lpstr>Revascularization Strategy for CLTI-continued</vt:lpstr>
      <vt:lpstr>Minimizing Tissue Loss for CLTI:  Pressure offloading is key</vt:lpstr>
      <vt:lpstr>  Wound Care and Infection for Patients with CLTI</vt:lpstr>
      <vt:lpstr>“No Option” Patients </vt:lpstr>
      <vt:lpstr>Amputation in Patients with CLTI</vt:lpstr>
      <vt:lpstr>ALI Diagnosis and Management</vt:lpstr>
      <vt:lpstr>ALI Diagnosis and Management Management Based on Clinical Assessment and Doppler Signals</vt:lpstr>
      <vt:lpstr>Revascularization for ALI</vt:lpstr>
      <vt:lpstr>Acute Limb Ischemia</vt:lpstr>
      <vt:lpstr> Longitudinal Follow-Up of Patients with PAD</vt:lpstr>
      <vt:lpstr>Evidence Gaps</vt:lpstr>
      <vt:lpstr>Advocacy Priorities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ADAPTED FROM: 2024 AHA/ACC Guideline on the Management of Lower Extremity Peripheral Vascular Disease</dc:title>
  <dc:creator>Gwendolyn Reyna</dc:creator>
  <cp:lastModifiedBy>Gwendolyn Reyna</cp:lastModifiedBy>
  <cp:revision>53</cp:revision>
  <dcterms:created xsi:type="dcterms:W3CDTF">2023-03-14T11:56:10Z</dcterms:created>
  <dcterms:modified xsi:type="dcterms:W3CDTF">2024-05-08T14:12:14Z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0x0101006B0E433B9E103C4492A93F37BAB6E962</vt:lpwstr>
  </property>
</Properties>
</file>