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49"/>
  </p:notesMasterIdLst>
  <p:sldIdLst>
    <p:sldId id="738" r:id="rId3"/>
    <p:sldId id="789" r:id="rId4"/>
    <p:sldId id="700" r:id="rId5"/>
    <p:sldId id="744" r:id="rId6"/>
    <p:sldId id="745" r:id="rId7"/>
    <p:sldId id="746" r:id="rId8"/>
    <p:sldId id="743" r:id="rId9"/>
    <p:sldId id="748" r:id="rId10"/>
    <p:sldId id="749" r:id="rId11"/>
    <p:sldId id="750" r:id="rId12"/>
    <p:sldId id="753" r:id="rId13"/>
    <p:sldId id="751" r:id="rId14"/>
    <p:sldId id="752" r:id="rId15"/>
    <p:sldId id="755" r:id="rId16"/>
    <p:sldId id="757" r:id="rId17"/>
    <p:sldId id="786" r:id="rId18"/>
    <p:sldId id="788" r:id="rId19"/>
    <p:sldId id="758" r:id="rId20"/>
    <p:sldId id="759" r:id="rId21"/>
    <p:sldId id="754" r:id="rId22"/>
    <p:sldId id="761" r:id="rId23"/>
    <p:sldId id="787" r:id="rId24"/>
    <p:sldId id="763" r:id="rId25"/>
    <p:sldId id="760" r:id="rId26"/>
    <p:sldId id="747" r:id="rId27"/>
    <p:sldId id="768" r:id="rId28"/>
    <p:sldId id="770" r:id="rId29"/>
    <p:sldId id="767" r:id="rId30"/>
    <p:sldId id="771" r:id="rId31"/>
    <p:sldId id="772" r:id="rId32"/>
    <p:sldId id="773" r:id="rId33"/>
    <p:sldId id="769" r:id="rId34"/>
    <p:sldId id="775" r:id="rId35"/>
    <p:sldId id="777" r:id="rId36"/>
    <p:sldId id="776" r:id="rId37"/>
    <p:sldId id="765" r:id="rId38"/>
    <p:sldId id="781" r:id="rId39"/>
    <p:sldId id="782" r:id="rId40"/>
    <p:sldId id="783" r:id="rId41"/>
    <p:sldId id="784" r:id="rId42"/>
    <p:sldId id="779" r:id="rId43"/>
    <p:sldId id="778" r:id="rId44"/>
    <p:sldId id="774" r:id="rId45"/>
    <p:sldId id="785" r:id="rId46"/>
    <p:sldId id="780" r:id="rId47"/>
    <p:sldId id="740"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CF2429"/>
    <a:srgbClr val="85ADD1"/>
    <a:srgbClr val="4D8AB7"/>
    <a:srgbClr val="E6E6E6"/>
    <a:srgbClr val="D9D9D9"/>
    <a:srgbClr val="595959"/>
    <a:srgbClr val="A6A6A6"/>
    <a:srgbClr val="46A5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73" autoAdjust="0"/>
    <p:restoredTop sz="86388" autoAdjust="0"/>
  </p:normalViewPr>
  <p:slideViewPr>
    <p:cSldViewPr snapToGrid="0" snapToObjects="1">
      <p:cViewPr varScale="1">
        <p:scale>
          <a:sx n="50" d="100"/>
          <a:sy n="50" d="100"/>
        </p:scale>
        <p:origin x="32" y="200"/>
      </p:cViewPr>
      <p:guideLst/>
    </p:cSldViewPr>
  </p:slideViewPr>
  <p:outlineViewPr>
    <p:cViewPr>
      <p:scale>
        <a:sx n="33" d="100"/>
        <a:sy n="33" d="100"/>
      </p:scale>
      <p:origin x="0" y="-2370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D817AE-CE53-4148-BB99-BC5575CF2021}" type="datetimeFigureOut">
              <a:rPr lang="en-US" smtClean="0"/>
              <a:t>11/22/2022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2DB851-44DB-FA49-AA07-A381D675547D}" type="slidenum">
              <a:rPr lang="en-US" smtClean="0"/>
              <a:t>‹#›</a:t>
            </a:fld>
            <a:endParaRPr lang="en-US"/>
          </a:p>
        </p:txBody>
      </p:sp>
    </p:spTree>
    <p:extLst>
      <p:ext uri="{BB962C8B-B14F-4D97-AF65-F5344CB8AC3E}">
        <p14:creationId xmlns:p14="http://schemas.microsoft.com/office/powerpoint/2010/main" val="342451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3FAFC5-3A27-43A2-9905-E94D9A42FA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2048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2DB851-44DB-FA49-AA07-A381D675547D}" type="slidenum">
              <a:rPr lang="en-US" smtClean="0"/>
              <a:t>2</a:t>
            </a:fld>
            <a:endParaRPr lang="en-US"/>
          </a:p>
        </p:txBody>
      </p:sp>
    </p:spTree>
    <p:extLst>
      <p:ext uri="{BB962C8B-B14F-4D97-AF65-F5344CB8AC3E}">
        <p14:creationId xmlns:p14="http://schemas.microsoft.com/office/powerpoint/2010/main" val="3768562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2DB851-44DB-FA49-AA07-A381D675547D}" type="slidenum">
              <a:rPr lang="en-US" smtClean="0"/>
              <a:t>3</a:t>
            </a:fld>
            <a:endParaRPr lang="en-US"/>
          </a:p>
        </p:txBody>
      </p:sp>
    </p:spTree>
    <p:extLst>
      <p:ext uri="{BB962C8B-B14F-4D97-AF65-F5344CB8AC3E}">
        <p14:creationId xmlns:p14="http://schemas.microsoft.com/office/powerpoint/2010/main" val="2720109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image" Target="../media/image1.jpg"/><Relationship Id="rId1" Type="http://schemas.openxmlformats.org/officeDocument/2006/relationships/slideMaster" Target="../slideMasters/slideMaster2.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FE0D6-0676-1D49-91A8-82691E9EEF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C9C280-F9C8-EC4D-86D5-0C9F020A60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892FAD-6B08-6D46-B2DA-E3E5097060BC}"/>
              </a:ext>
            </a:extLst>
          </p:cNvPr>
          <p:cNvSpPr>
            <a:spLocks noGrp="1"/>
          </p:cNvSpPr>
          <p:nvPr>
            <p:ph type="dt" sz="half" idx="10"/>
          </p:nvPr>
        </p:nvSpPr>
        <p:spPr/>
        <p:txBody>
          <a:bodyPr/>
          <a:lstStyle/>
          <a:p>
            <a:fld id="{F14D83FB-F381-F548-9181-0CA489C0BE15}" type="datetimeFigureOut">
              <a:rPr lang="en-US" smtClean="0"/>
              <a:t>11/22/2022</a:t>
            </a:fld>
            <a:endParaRPr lang="en-US"/>
          </a:p>
        </p:txBody>
      </p:sp>
      <p:sp>
        <p:nvSpPr>
          <p:cNvPr id="5" name="Footer Placeholder 4">
            <a:extLst>
              <a:ext uri="{FF2B5EF4-FFF2-40B4-BE49-F238E27FC236}">
                <a16:creationId xmlns:a16="http://schemas.microsoft.com/office/drawing/2014/main" id="{336F9327-2F2A-AB48-9155-B0FDEEA573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8264B3-15E3-0C46-A4A4-2DADE2D005B5}"/>
              </a:ext>
            </a:extLst>
          </p:cNvPr>
          <p:cNvSpPr>
            <a:spLocks noGrp="1"/>
          </p:cNvSpPr>
          <p:nvPr>
            <p:ph type="sldNum" sz="quarter" idx="12"/>
          </p:nvPr>
        </p:nvSpPr>
        <p:spPr/>
        <p:txBody>
          <a:bodyPr/>
          <a:lstStyle/>
          <a:p>
            <a:fld id="{83A78D5C-84A0-2C4B-B952-BAAC99D07E24}" type="slidenum">
              <a:rPr lang="en-US" smtClean="0"/>
              <a:t>‹#›</a:t>
            </a:fld>
            <a:endParaRPr lang="en-US"/>
          </a:p>
        </p:txBody>
      </p:sp>
    </p:spTree>
    <p:extLst>
      <p:ext uri="{BB962C8B-B14F-4D97-AF65-F5344CB8AC3E}">
        <p14:creationId xmlns:p14="http://schemas.microsoft.com/office/powerpoint/2010/main" val="4223833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AFE21-CD1D-204D-A3C7-2CC9B9177E8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34D48C-C5C9-EB4C-97A9-C5057BEAEA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7E0325-BAC9-D847-A99B-5F7CFCDECD52}"/>
              </a:ext>
            </a:extLst>
          </p:cNvPr>
          <p:cNvSpPr>
            <a:spLocks noGrp="1"/>
          </p:cNvSpPr>
          <p:nvPr>
            <p:ph type="dt" sz="half" idx="10"/>
          </p:nvPr>
        </p:nvSpPr>
        <p:spPr/>
        <p:txBody>
          <a:bodyPr/>
          <a:lstStyle/>
          <a:p>
            <a:fld id="{F14D83FB-F381-F548-9181-0CA489C0BE15}" type="datetimeFigureOut">
              <a:rPr lang="en-US" smtClean="0"/>
              <a:t>11/22/2022</a:t>
            </a:fld>
            <a:endParaRPr lang="en-US"/>
          </a:p>
        </p:txBody>
      </p:sp>
      <p:sp>
        <p:nvSpPr>
          <p:cNvPr id="5" name="Footer Placeholder 4">
            <a:extLst>
              <a:ext uri="{FF2B5EF4-FFF2-40B4-BE49-F238E27FC236}">
                <a16:creationId xmlns:a16="http://schemas.microsoft.com/office/drawing/2014/main" id="{4C2A7AEE-034C-0142-993E-5F907026F4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B92ED0-B274-AE4F-8E77-5204B1C1C0EC}"/>
              </a:ext>
            </a:extLst>
          </p:cNvPr>
          <p:cNvSpPr>
            <a:spLocks noGrp="1"/>
          </p:cNvSpPr>
          <p:nvPr>
            <p:ph type="sldNum" sz="quarter" idx="12"/>
          </p:nvPr>
        </p:nvSpPr>
        <p:spPr/>
        <p:txBody>
          <a:bodyPr/>
          <a:lstStyle/>
          <a:p>
            <a:fld id="{83A78D5C-84A0-2C4B-B952-BAAC99D07E24}" type="slidenum">
              <a:rPr lang="en-US" smtClean="0"/>
              <a:t>‹#›</a:t>
            </a:fld>
            <a:endParaRPr lang="en-US"/>
          </a:p>
        </p:txBody>
      </p:sp>
    </p:spTree>
    <p:extLst>
      <p:ext uri="{BB962C8B-B14F-4D97-AF65-F5344CB8AC3E}">
        <p14:creationId xmlns:p14="http://schemas.microsoft.com/office/powerpoint/2010/main" val="2896664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1A978E-FB4F-8047-A4B2-60E5E5E83E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FB5CBC5-DE55-CF44-B759-9EACB2AAEA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0594EB-40B6-9B40-85DE-C545FDBC5AC1}"/>
              </a:ext>
            </a:extLst>
          </p:cNvPr>
          <p:cNvSpPr>
            <a:spLocks noGrp="1"/>
          </p:cNvSpPr>
          <p:nvPr>
            <p:ph type="dt" sz="half" idx="10"/>
          </p:nvPr>
        </p:nvSpPr>
        <p:spPr/>
        <p:txBody>
          <a:bodyPr/>
          <a:lstStyle/>
          <a:p>
            <a:fld id="{F14D83FB-F381-F548-9181-0CA489C0BE15}" type="datetimeFigureOut">
              <a:rPr lang="en-US" smtClean="0"/>
              <a:t>11/22/2022</a:t>
            </a:fld>
            <a:endParaRPr lang="en-US"/>
          </a:p>
        </p:txBody>
      </p:sp>
      <p:sp>
        <p:nvSpPr>
          <p:cNvPr id="5" name="Footer Placeholder 4">
            <a:extLst>
              <a:ext uri="{FF2B5EF4-FFF2-40B4-BE49-F238E27FC236}">
                <a16:creationId xmlns:a16="http://schemas.microsoft.com/office/drawing/2014/main" id="{0A7BAE84-FA12-4C44-86AC-13B6DB2920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A501B9-BB05-E24C-8D51-BFC966ECFA2A}"/>
              </a:ext>
            </a:extLst>
          </p:cNvPr>
          <p:cNvSpPr>
            <a:spLocks noGrp="1"/>
          </p:cNvSpPr>
          <p:nvPr>
            <p:ph type="sldNum" sz="quarter" idx="12"/>
          </p:nvPr>
        </p:nvSpPr>
        <p:spPr/>
        <p:txBody>
          <a:bodyPr/>
          <a:lstStyle/>
          <a:p>
            <a:fld id="{83A78D5C-84A0-2C4B-B952-BAAC99D07E24}" type="slidenum">
              <a:rPr lang="en-US" smtClean="0"/>
              <a:t>‹#›</a:t>
            </a:fld>
            <a:endParaRPr lang="en-US"/>
          </a:p>
        </p:txBody>
      </p:sp>
    </p:spTree>
    <p:extLst>
      <p:ext uri="{BB962C8B-B14F-4D97-AF65-F5344CB8AC3E}">
        <p14:creationId xmlns:p14="http://schemas.microsoft.com/office/powerpoint/2010/main" val="3055878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6F6A19-9DF2-9A4A-8D20-804B137EB2C9}"/>
              </a:ext>
            </a:extLst>
          </p:cNvPr>
          <p:cNvPicPr>
            <a:picLocks noChangeAspect="1"/>
          </p:cNvPicPr>
          <p:nvPr userDrawn="1"/>
        </p:nvPicPr>
        <p:blipFill>
          <a:blip r:embed="rId2"/>
          <a:srcRect/>
          <a:stretch/>
        </p:blipFill>
        <p:spPr>
          <a:xfrm>
            <a:off x="6350" y="143"/>
            <a:ext cx="12179300" cy="6857713"/>
          </a:xfrm>
          <a:prstGeom prst="rect">
            <a:avLst/>
          </a:prstGeom>
        </p:spPr>
      </p:pic>
      <p:sp>
        <p:nvSpPr>
          <p:cNvPr id="2" name="Title 1">
            <a:extLst>
              <a:ext uri="{FF2B5EF4-FFF2-40B4-BE49-F238E27FC236}">
                <a16:creationId xmlns:a16="http://schemas.microsoft.com/office/drawing/2014/main" id="{68C372F6-D2C3-1944-933E-76E4DFF56DE0}"/>
              </a:ext>
            </a:extLst>
          </p:cNvPr>
          <p:cNvSpPr>
            <a:spLocks noGrp="1"/>
          </p:cNvSpPr>
          <p:nvPr>
            <p:ph type="title"/>
          </p:nvPr>
        </p:nvSpPr>
        <p:spPr/>
        <p:txBody>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62436D73-AE2C-AB40-B1D4-C781FCC2F913}"/>
              </a:ext>
            </a:extLst>
          </p:cNvPr>
          <p:cNvSpPr>
            <a:spLocks noGrp="1"/>
          </p:cNvSpPr>
          <p:nvPr>
            <p:ph idx="1"/>
          </p:nvPr>
        </p:nvSpPr>
        <p:spPr>
          <a:xfrm>
            <a:off x="838200" y="1357745"/>
            <a:ext cx="10515600" cy="3835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9E594532-75D3-4E76-ADA6-C212612B7973}"/>
              </a:ext>
            </a:extLst>
          </p:cNvPr>
          <p:cNvSpPr>
            <a:spLocks noGrp="1"/>
          </p:cNvSpPr>
          <p:nvPr>
            <p:ph type="sldNum" sz="quarter" idx="12"/>
          </p:nvPr>
        </p:nvSpPr>
        <p:spPr>
          <a:xfrm>
            <a:off x="11353800"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dirty="0"/>
          </a:p>
        </p:txBody>
      </p:sp>
      <p:sp>
        <p:nvSpPr>
          <p:cNvPr id="9" name="Text Placeholder 8">
            <a:extLst>
              <a:ext uri="{FF2B5EF4-FFF2-40B4-BE49-F238E27FC236}">
                <a16:creationId xmlns:a16="http://schemas.microsoft.com/office/drawing/2014/main" id="{1B1E6CC9-2A32-4314-BD62-AB78B2787B81}"/>
              </a:ext>
            </a:extLst>
          </p:cNvPr>
          <p:cNvSpPr>
            <a:spLocks noGrp="1"/>
          </p:cNvSpPr>
          <p:nvPr>
            <p:ph type="body" sz="quarter" idx="13"/>
          </p:nvPr>
        </p:nvSpPr>
        <p:spPr>
          <a:xfrm>
            <a:off x="838200" y="5525611"/>
            <a:ext cx="10515600" cy="271939"/>
          </a:xfrm>
        </p:spPr>
        <p:txBody>
          <a:bodyPr lIns="0">
            <a:noAutofit/>
          </a:bodyPr>
          <a:lstStyle>
            <a:lvl1pPr>
              <a:buNone/>
              <a:defRPr sz="1200">
                <a:latin typeface="Lub Dub Condensed" panose="020B0506030403020204" pitchFamily="34" charset="0"/>
              </a:defRPr>
            </a:lvl1pPr>
          </a:lstStyle>
          <a:p>
            <a:pPr lvl="0"/>
            <a:r>
              <a:rPr lang="en-US" dirty="0"/>
              <a:t>Click to edit Master text styles</a:t>
            </a:r>
          </a:p>
        </p:txBody>
      </p:sp>
      <p:sp>
        <p:nvSpPr>
          <p:cNvPr id="7" name="TextBox 6">
            <a:extLst>
              <a:ext uri="{FF2B5EF4-FFF2-40B4-BE49-F238E27FC236}">
                <a16:creationId xmlns:a16="http://schemas.microsoft.com/office/drawing/2014/main" id="{01D09417-19EF-462C-A133-E03C0B072EC5}"/>
              </a:ext>
            </a:extLst>
          </p:cNvPr>
          <p:cNvSpPr txBox="1"/>
          <p:nvPr userDrawn="1"/>
        </p:nvSpPr>
        <p:spPr>
          <a:xfrm>
            <a:off x="3174237" y="6447236"/>
            <a:ext cx="5843526" cy="230832"/>
          </a:xfrm>
          <a:prstGeom prst="rect">
            <a:avLst/>
          </a:prstGeom>
          <a:noFill/>
        </p:spPr>
        <p:txBody>
          <a:bodyPr wrap="square" rtlCol="0">
            <a:spAutoFit/>
          </a:bodyPr>
          <a:lstStyle/>
          <a:p>
            <a:pPr algn="ctr">
              <a:buClr>
                <a:srgbClr val="000000"/>
              </a:buClr>
              <a:defRPr/>
            </a:pPr>
            <a:r>
              <a:rPr lang="en-US" sz="900" kern="0" dirty="0">
                <a:solidFill>
                  <a:schemeClr val="tx1">
                    <a:lumMod val="50000"/>
                    <a:lumOff val="50000"/>
                  </a:schemeClr>
                </a:solidFill>
                <a:latin typeface="Lub Dub Condensed" panose="020B0506030403020204" pitchFamily="34" charset="0"/>
                <a:cs typeface="Arial"/>
              </a:rPr>
              <a:t>Heidenreich, P. A. et al. (2022). 2022 </a:t>
            </a:r>
            <a:r>
              <a:rPr lang="fr-FR" sz="900" kern="0" dirty="0">
                <a:solidFill>
                  <a:schemeClr val="tx1">
                    <a:lumMod val="50000"/>
                    <a:lumOff val="50000"/>
                  </a:schemeClr>
                </a:solidFill>
                <a:latin typeface="Lub Dub Condensed" panose="020B0506030403020204" pitchFamily="34" charset="0"/>
                <a:cs typeface="Arial"/>
              </a:rPr>
              <a:t>AHA/ACC/HFSA Guideline for Heart Failure. </a:t>
            </a:r>
            <a:r>
              <a:rPr lang="en-US" sz="900" i="1" kern="0" dirty="0">
                <a:solidFill>
                  <a:schemeClr val="tx1">
                    <a:lumMod val="50000"/>
                    <a:lumOff val="50000"/>
                  </a:schemeClr>
                </a:solidFill>
                <a:latin typeface="Lub Dub Condensed" panose="020B0506030403020204" pitchFamily="34" charset="0"/>
                <a:cs typeface="Arial"/>
              </a:rPr>
              <a:t>Circulation</a:t>
            </a:r>
            <a:r>
              <a:rPr lang="en-US" sz="900" kern="0" dirty="0">
                <a:solidFill>
                  <a:schemeClr val="tx1">
                    <a:lumMod val="50000"/>
                    <a:lumOff val="50000"/>
                  </a:schemeClr>
                </a:solidFill>
                <a:latin typeface="Lub Dub Condensed" panose="020B0506030403020204" pitchFamily="34" charset="0"/>
                <a:cs typeface="Arial"/>
              </a:rPr>
              <a:t>.</a:t>
            </a:r>
          </a:p>
        </p:txBody>
      </p:sp>
      <p:sp>
        <p:nvSpPr>
          <p:cNvPr id="11" name="Oval 10">
            <a:hlinkClick r:id="rId3" action="ppaction://hlinksldjump"/>
            <a:extLst>
              <a:ext uri="{FF2B5EF4-FFF2-40B4-BE49-F238E27FC236}">
                <a16:creationId xmlns:a16="http://schemas.microsoft.com/office/drawing/2014/main" id="{6E05F60A-1FEF-462A-8C3B-1AC94DA6F37D}"/>
              </a:ext>
            </a:extLst>
          </p:cNvPr>
          <p:cNvSpPr/>
          <p:nvPr userDrawn="1"/>
        </p:nvSpPr>
        <p:spPr>
          <a:xfrm>
            <a:off x="11545709" y="153334"/>
            <a:ext cx="461847" cy="461847"/>
          </a:xfrm>
          <a:prstGeom prst="ellipse">
            <a:avLst/>
          </a:prstGeom>
          <a:noFill/>
          <a:ln w="28575">
            <a:solidFill>
              <a:srgbClr val="FFFFFF">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descr="Home with solid fill">
            <a:hlinkClick r:id="rId3" action="ppaction://hlinksldjump"/>
            <a:extLst>
              <a:ext uri="{FF2B5EF4-FFF2-40B4-BE49-F238E27FC236}">
                <a16:creationId xmlns:a16="http://schemas.microsoft.com/office/drawing/2014/main" id="{EB8CC497-1BA4-4822-AFA1-866E4A76FB7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591891" y="178992"/>
            <a:ext cx="382656" cy="382656"/>
          </a:xfrm>
          <a:prstGeom prst="rect">
            <a:avLst/>
          </a:prstGeom>
        </p:spPr>
      </p:pic>
    </p:spTree>
    <p:extLst>
      <p:ext uri="{BB962C8B-B14F-4D97-AF65-F5344CB8AC3E}">
        <p14:creationId xmlns:p14="http://schemas.microsoft.com/office/powerpoint/2010/main" val="31749150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FE54C2-D791-9B45-AD53-484F26DBFD71}"/>
              </a:ext>
            </a:extLst>
          </p:cNvPr>
          <p:cNvPicPr>
            <a:picLocks noChangeAspect="1"/>
          </p:cNvPicPr>
          <p:nvPr userDrawn="1"/>
        </p:nvPicPr>
        <p:blipFill>
          <a:blip r:embed="rId2"/>
          <a:srcRect/>
          <a:stretch/>
        </p:blipFill>
        <p:spPr>
          <a:xfrm>
            <a:off x="6350" y="143"/>
            <a:ext cx="12179300" cy="6857713"/>
          </a:xfrm>
          <a:prstGeom prst="rect">
            <a:avLst/>
          </a:prstGeom>
        </p:spPr>
      </p:pic>
      <p:sp>
        <p:nvSpPr>
          <p:cNvPr id="2" name="Title 1">
            <a:extLst>
              <a:ext uri="{FF2B5EF4-FFF2-40B4-BE49-F238E27FC236}">
                <a16:creationId xmlns:a16="http://schemas.microsoft.com/office/drawing/2014/main" id="{3FD23563-8619-944E-B06D-E9C75F669EE1}"/>
              </a:ext>
            </a:extLst>
          </p:cNvPr>
          <p:cNvSpPr>
            <a:spLocks noGrp="1"/>
          </p:cNvSpPr>
          <p:nvPr>
            <p:ph type="ctrTitle" hasCustomPrompt="1"/>
          </p:nvPr>
        </p:nvSpPr>
        <p:spPr>
          <a:xfrm>
            <a:off x="2209800" y="1967947"/>
            <a:ext cx="9144000" cy="1909763"/>
          </a:xfrm>
        </p:spPr>
        <p:txBody>
          <a:bodyPr anchor="b"/>
          <a:lstStyle>
            <a:lvl1pPr algn="ctr">
              <a:defRPr sz="5400">
                <a:solidFill>
                  <a:schemeClr val="bg1"/>
                </a:solidFill>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72455242-CE50-B746-8A9D-3F32FAEFCC59}"/>
              </a:ext>
            </a:extLst>
          </p:cNvPr>
          <p:cNvSpPr>
            <a:spLocks noGrp="1"/>
          </p:cNvSpPr>
          <p:nvPr>
            <p:ph type="subTitle" idx="1"/>
          </p:nvPr>
        </p:nvSpPr>
        <p:spPr>
          <a:xfrm>
            <a:off x="2209800" y="4168569"/>
            <a:ext cx="9144000" cy="602214"/>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258324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6F6A19-9DF2-9A4A-8D20-804B137EB2C9}"/>
              </a:ext>
            </a:extLst>
          </p:cNvPr>
          <p:cNvPicPr>
            <a:picLocks noChangeAspect="1"/>
          </p:cNvPicPr>
          <p:nvPr userDrawn="1"/>
        </p:nvPicPr>
        <p:blipFill>
          <a:blip r:embed="rId2"/>
          <a:srcRect/>
          <a:stretch/>
        </p:blipFill>
        <p:spPr>
          <a:xfrm>
            <a:off x="6350" y="143"/>
            <a:ext cx="12179300" cy="6857713"/>
          </a:xfrm>
          <a:prstGeom prst="rect">
            <a:avLst/>
          </a:prstGeom>
        </p:spPr>
      </p:pic>
      <p:sp>
        <p:nvSpPr>
          <p:cNvPr id="2" name="Title 1">
            <a:extLst>
              <a:ext uri="{FF2B5EF4-FFF2-40B4-BE49-F238E27FC236}">
                <a16:creationId xmlns:a16="http://schemas.microsoft.com/office/drawing/2014/main" id="{68C372F6-D2C3-1944-933E-76E4DFF56DE0}"/>
              </a:ext>
            </a:extLst>
          </p:cNvPr>
          <p:cNvSpPr>
            <a:spLocks noGrp="1"/>
          </p:cNvSpPr>
          <p:nvPr>
            <p:ph type="title"/>
          </p:nvPr>
        </p:nvSpPr>
        <p:spPr/>
        <p:txBody>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62436D73-AE2C-AB40-B1D4-C781FCC2F913}"/>
              </a:ext>
            </a:extLst>
          </p:cNvPr>
          <p:cNvSpPr>
            <a:spLocks noGrp="1"/>
          </p:cNvSpPr>
          <p:nvPr>
            <p:ph idx="1"/>
          </p:nvPr>
        </p:nvSpPr>
        <p:spPr>
          <a:xfrm>
            <a:off x="838200" y="1357745"/>
            <a:ext cx="10515600" cy="3835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9E594532-75D3-4E76-ADA6-C212612B7973}"/>
              </a:ext>
            </a:extLst>
          </p:cNvPr>
          <p:cNvSpPr>
            <a:spLocks noGrp="1"/>
          </p:cNvSpPr>
          <p:nvPr>
            <p:ph type="sldNum" sz="quarter" idx="12"/>
          </p:nvPr>
        </p:nvSpPr>
        <p:spPr>
          <a:xfrm>
            <a:off x="11353800"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
        <p:nvSpPr>
          <p:cNvPr id="9" name="Text Placeholder 8">
            <a:extLst>
              <a:ext uri="{FF2B5EF4-FFF2-40B4-BE49-F238E27FC236}">
                <a16:creationId xmlns:a16="http://schemas.microsoft.com/office/drawing/2014/main" id="{1B1E6CC9-2A32-4314-BD62-AB78B2787B81}"/>
              </a:ext>
            </a:extLst>
          </p:cNvPr>
          <p:cNvSpPr>
            <a:spLocks noGrp="1"/>
          </p:cNvSpPr>
          <p:nvPr>
            <p:ph type="body" sz="quarter" idx="13"/>
          </p:nvPr>
        </p:nvSpPr>
        <p:spPr>
          <a:xfrm>
            <a:off x="838200" y="5948738"/>
            <a:ext cx="10515600" cy="271939"/>
          </a:xfrm>
        </p:spPr>
        <p:txBody>
          <a:bodyPr lIns="0">
            <a:noAutofit/>
          </a:bodyPr>
          <a:lstStyle>
            <a:lvl1pPr algn="ctr">
              <a:buNone/>
              <a:defRPr sz="900">
                <a:latin typeface="Lub Dub Condensed" panose="020B0506030403020204" pitchFamily="34" charset="0"/>
              </a:defRPr>
            </a:lvl1pPr>
          </a:lstStyle>
          <a:p>
            <a:pPr lvl="0"/>
            <a:r>
              <a:rPr lang="en-US" dirty="0"/>
              <a:t>Click to edit Master text styles</a:t>
            </a:r>
          </a:p>
        </p:txBody>
      </p:sp>
      <p:sp>
        <p:nvSpPr>
          <p:cNvPr id="7" name="TextBox 6">
            <a:extLst>
              <a:ext uri="{FF2B5EF4-FFF2-40B4-BE49-F238E27FC236}">
                <a16:creationId xmlns:a16="http://schemas.microsoft.com/office/drawing/2014/main" id="{9502E9AC-1262-4C1D-9D88-502359AA60A7}"/>
              </a:ext>
            </a:extLst>
          </p:cNvPr>
          <p:cNvSpPr txBox="1"/>
          <p:nvPr userDrawn="1"/>
        </p:nvSpPr>
        <p:spPr>
          <a:xfrm>
            <a:off x="2691546" y="6355866"/>
            <a:ext cx="6808909" cy="230832"/>
          </a:xfrm>
          <a:prstGeom prst="rect">
            <a:avLst/>
          </a:prstGeom>
          <a:noFill/>
        </p:spPr>
        <p:txBody>
          <a:bodyPr wrap="square">
            <a:spAutoFit/>
          </a:bodyPr>
          <a:lstStyle/>
          <a:p>
            <a:pPr algn="ctr">
              <a:buClr>
                <a:srgbClr val="000000"/>
              </a:buClr>
              <a:defRPr/>
            </a:pPr>
            <a:r>
              <a:rPr lang="en-US" sz="900" kern="0" dirty="0">
                <a:solidFill>
                  <a:schemeClr val="tx1">
                    <a:lumMod val="50000"/>
                    <a:lumOff val="50000"/>
                  </a:schemeClr>
                </a:solidFill>
                <a:latin typeface="Lub Dub Condensed" panose="020B0506030403020204" pitchFamily="34" charset="0"/>
                <a:cs typeface="Arial"/>
              </a:rPr>
              <a:t>Heidenreich, P. A. et al. (2022). 2022 </a:t>
            </a:r>
            <a:r>
              <a:rPr lang="fr-FR" sz="900" kern="0" dirty="0">
                <a:solidFill>
                  <a:schemeClr val="tx1">
                    <a:lumMod val="50000"/>
                    <a:lumOff val="50000"/>
                  </a:schemeClr>
                </a:solidFill>
                <a:latin typeface="Lub Dub Condensed" panose="020B0506030403020204" pitchFamily="34" charset="0"/>
                <a:cs typeface="Arial"/>
              </a:rPr>
              <a:t>AHA/ACC/HFSA Guideline for Heart Failure. </a:t>
            </a:r>
            <a:r>
              <a:rPr lang="en-US" sz="900" i="1" kern="0" dirty="0">
                <a:solidFill>
                  <a:schemeClr val="tx1">
                    <a:lumMod val="50000"/>
                    <a:lumOff val="50000"/>
                  </a:schemeClr>
                </a:solidFill>
                <a:latin typeface="Lub Dub Condensed" panose="020B0506030403020204" pitchFamily="34" charset="0"/>
                <a:cs typeface="Arial"/>
              </a:rPr>
              <a:t>Circulation</a:t>
            </a:r>
            <a:r>
              <a:rPr lang="en-US" sz="900" kern="0" dirty="0">
                <a:solidFill>
                  <a:schemeClr val="tx1">
                    <a:lumMod val="50000"/>
                    <a:lumOff val="50000"/>
                  </a:schemeClr>
                </a:solidFill>
                <a:latin typeface="Lub Dub Condensed" panose="020B0506030403020204" pitchFamily="34" charset="0"/>
                <a:cs typeface="Arial"/>
              </a:rPr>
              <a:t>.</a:t>
            </a:r>
          </a:p>
        </p:txBody>
      </p:sp>
      <p:sp>
        <p:nvSpPr>
          <p:cNvPr id="8" name="Oval 7">
            <a:hlinkClick r:id="rId3" action="ppaction://hlinksldjump"/>
            <a:extLst>
              <a:ext uri="{FF2B5EF4-FFF2-40B4-BE49-F238E27FC236}">
                <a16:creationId xmlns:a16="http://schemas.microsoft.com/office/drawing/2014/main" id="{9D51FEE6-774C-49BA-B182-5599C7040E24}"/>
              </a:ext>
            </a:extLst>
          </p:cNvPr>
          <p:cNvSpPr/>
          <p:nvPr userDrawn="1"/>
        </p:nvSpPr>
        <p:spPr>
          <a:xfrm>
            <a:off x="11545709" y="153334"/>
            <a:ext cx="461847" cy="461847"/>
          </a:xfrm>
          <a:prstGeom prst="ellipse">
            <a:avLst/>
          </a:prstGeom>
          <a:noFill/>
          <a:ln w="28575">
            <a:solidFill>
              <a:srgbClr val="FFFFFF">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descr="Home with solid fill">
            <a:hlinkClick r:id="rId3" action="ppaction://hlinksldjump"/>
            <a:extLst>
              <a:ext uri="{FF2B5EF4-FFF2-40B4-BE49-F238E27FC236}">
                <a16:creationId xmlns:a16="http://schemas.microsoft.com/office/drawing/2014/main" id="{8ADE55AE-030C-45BF-93A2-6BA3584B4415}"/>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591891" y="178992"/>
            <a:ext cx="382656" cy="382656"/>
          </a:xfrm>
          <a:prstGeom prst="rect">
            <a:avLst/>
          </a:prstGeom>
        </p:spPr>
      </p:pic>
    </p:spTree>
    <p:extLst>
      <p:ext uri="{BB962C8B-B14F-4D97-AF65-F5344CB8AC3E}">
        <p14:creationId xmlns:p14="http://schemas.microsoft.com/office/powerpoint/2010/main" val="23863714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FE2D9C-BD8C-4C23-9CD4-A4EC9E1FB85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6">
            <a:extLst>
              <a:ext uri="{FF2B5EF4-FFF2-40B4-BE49-F238E27FC236}">
                <a16:creationId xmlns:a16="http://schemas.microsoft.com/office/drawing/2014/main" id="{22A071F2-9471-4880-A0A3-0F5D034268A0}"/>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Tree>
    <p:extLst>
      <p:ext uri="{BB962C8B-B14F-4D97-AF65-F5344CB8AC3E}">
        <p14:creationId xmlns:p14="http://schemas.microsoft.com/office/powerpoint/2010/main" val="41433090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FE2D9C-BD8C-4C23-9CD4-A4EC9E1FB85E}"/>
              </a:ext>
            </a:extLst>
          </p:cNvPr>
          <p:cNvSpPr/>
          <p:nvPr userDrawn="1"/>
        </p:nvSpPr>
        <p:spPr>
          <a:xfrm>
            <a:off x="0" y="0"/>
            <a:ext cx="12192000" cy="6858000"/>
          </a:xfrm>
          <a:prstGeom prst="rect">
            <a:avLst/>
          </a:prstGeom>
          <a:solidFill>
            <a:srgbClr val="CF2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6">
            <a:extLst>
              <a:ext uri="{FF2B5EF4-FFF2-40B4-BE49-F238E27FC236}">
                <a16:creationId xmlns:a16="http://schemas.microsoft.com/office/drawing/2014/main" id="{22A071F2-9471-4880-A0A3-0F5D034268A0}"/>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bg1"/>
                </a:solidFill>
                <a:latin typeface="Lub Dub Medium" panose="020B0603030403020204" pitchFamily="34" charset="0"/>
              </a:defRPr>
            </a:lvl1pPr>
          </a:lstStyle>
          <a:p>
            <a:fld id="{FDAF4333-7328-E84F-9F6D-15A5075E3AB3}" type="slidenum">
              <a:rPr lang="en-US" smtClean="0"/>
              <a:pPr/>
              <a:t>‹#›</a:t>
            </a:fld>
            <a:endParaRPr lang="en-US" dirty="0"/>
          </a:p>
        </p:txBody>
      </p:sp>
    </p:spTree>
    <p:extLst>
      <p:ext uri="{BB962C8B-B14F-4D97-AF65-F5344CB8AC3E}">
        <p14:creationId xmlns:p14="http://schemas.microsoft.com/office/powerpoint/2010/main" val="3225589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56407-AEF2-F544-85F7-272F7D88C3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780E0A-4E62-EB42-85B3-230EB2D6C31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E243A4-2663-2945-A057-C37E09AF6A2B}"/>
              </a:ext>
            </a:extLst>
          </p:cNvPr>
          <p:cNvSpPr>
            <a:spLocks noGrp="1"/>
          </p:cNvSpPr>
          <p:nvPr>
            <p:ph type="dt" sz="half" idx="10"/>
          </p:nvPr>
        </p:nvSpPr>
        <p:spPr/>
        <p:txBody>
          <a:bodyPr/>
          <a:lstStyle/>
          <a:p>
            <a:fld id="{F14D83FB-F381-F548-9181-0CA489C0BE15}" type="datetimeFigureOut">
              <a:rPr lang="en-US" smtClean="0"/>
              <a:t>11/22/2022</a:t>
            </a:fld>
            <a:endParaRPr lang="en-US"/>
          </a:p>
        </p:txBody>
      </p:sp>
      <p:sp>
        <p:nvSpPr>
          <p:cNvPr id="5" name="Footer Placeholder 4">
            <a:extLst>
              <a:ext uri="{FF2B5EF4-FFF2-40B4-BE49-F238E27FC236}">
                <a16:creationId xmlns:a16="http://schemas.microsoft.com/office/drawing/2014/main" id="{232D00B0-711D-7743-852C-AB1B014CD8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524F73-A928-8B45-9AD4-CA3E7757E4A0}"/>
              </a:ext>
            </a:extLst>
          </p:cNvPr>
          <p:cNvSpPr>
            <a:spLocks noGrp="1"/>
          </p:cNvSpPr>
          <p:nvPr>
            <p:ph type="sldNum" sz="quarter" idx="12"/>
          </p:nvPr>
        </p:nvSpPr>
        <p:spPr/>
        <p:txBody>
          <a:bodyPr/>
          <a:lstStyle/>
          <a:p>
            <a:fld id="{83A78D5C-84A0-2C4B-B952-BAAC99D07E24}" type="slidenum">
              <a:rPr lang="en-US" smtClean="0"/>
              <a:t>‹#›</a:t>
            </a:fld>
            <a:endParaRPr lang="en-US"/>
          </a:p>
        </p:txBody>
      </p:sp>
    </p:spTree>
    <p:extLst>
      <p:ext uri="{BB962C8B-B14F-4D97-AF65-F5344CB8AC3E}">
        <p14:creationId xmlns:p14="http://schemas.microsoft.com/office/powerpoint/2010/main" val="2351750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9A51E-FE83-A749-8D20-EF5FABDEAA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43C310-E301-3A47-80C1-49BC68C30E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ADC639-D4D2-F64C-A0D6-E3070455E3BE}"/>
              </a:ext>
            </a:extLst>
          </p:cNvPr>
          <p:cNvSpPr>
            <a:spLocks noGrp="1"/>
          </p:cNvSpPr>
          <p:nvPr>
            <p:ph type="dt" sz="half" idx="10"/>
          </p:nvPr>
        </p:nvSpPr>
        <p:spPr/>
        <p:txBody>
          <a:bodyPr/>
          <a:lstStyle/>
          <a:p>
            <a:fld id="{F14D83FB-F381-F548-9181-0CA489C0BE15}" type="datetimeFigureOut">
              <a:rPr lang="en-US" smtClean="0"/>
              <a:t>11/22/2022</a:t>
            </a:fld>
            <a:endParaRPr lang="en-US"/>
          </a:p>
        </p:txBody>
      </p:sp>
      <p:sp>
        <p:nvSpPr>
          <p:cNvPr id="5" name="Footer Placeholder 4">
            <a:extLst>
              <a:ext uri="{FF2B5EF4-FFF2-40B4-BE49-F238E27FC236}">
                <a16:creationId xmlns:a16="http://schemas.microsoft.com/office/drawing/2014/main" id="{C452BBB3-65D5-0E42-A132-E33F5CE937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3F5607-D112-E046-B34F-6E0ACA68C1B4}"/>
              </a:ext>
            </a:extLst>
          </p:cNvPr>
          <p:cNvSpPr>
            <a:spLocks noGrp="1"/>
          </p:cNvSpPr>
          <p:nvPr>
            <p:ph type="sldNum" sz="quarter" idx="12"/>
          </p:nvPr>
        </p:nvSpPr>
        <p:spPr/>
        <p:txBody>
          <a:bodyPr/>
          <a:lstStyle/>
          <a:p>
            <a:fld id="{83A78D5C-84A0-2C4B-B952-BAAC99D07E24}" type="slidenum">
              <a:rPr lang="en-US" smtClean="0"/>
              <a:t>‹#›</a:t>
            </a:fld>
            <a:endParaRPr lang="en-US"/>
          </a:p>
        </p:txBody>
      </p:sp>
    </p:spTree>
    <p:extLst>
      <p:ext uri="{BB962C8B-B14F-4D97-AF65-F5344CB8AC3E}">
        <p14:creationId xmlns:p14="http://schemas.microsoft.com/office/powerpoint/2010/main" val="4146883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48C1F-6CC0-EA41-A4B0-FAEC905798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F025E4-D404-A64A-806C-99679B70774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38FA0B-A977-BF47-8484-CD47CFB92F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3DD3ADE-6489-E74D-B425-CD00E8A51F4E}"/>
              </a:ext>
            </a:extLst>
          </p:cNvPr>
          <p:cNvSpPr>
            <a:spLocks noGrp="1"/>
          </p:cNvSpPr>
          <p:nvPr>
            <p:ph type="dt" sz="half" idx="10"/>
          </p:nvPr>
        </p:nvSpPr>
        <p:spPr/>
        <p:txBody>
          <a:bodyPr/>
          <a:lstStyle/>
          <a:p>
            <a:fld id="{F14D83FB-F381-F548-9181-0CA489C0BE15}" type="datetimeFigureOut">
              <a:rPr lang="en-US" smtClean="0"/>
              <a:t>11/22/2022</a:t>
            </a:fld>
            <a:endParaRPr lang="en-US"/>
          </a:p>
        </p:txBody>
      </p:sp>
      <p:sp>
        <p:nvSpPr>
          <p:cNvPr id="6" name="Footer Placeholder 5">
            <a:extLst>
              <a:ext uri="{FF2B5EF4-FFF2-40B4-BE49-F238E27FC236}">
                <a16:creationId xmlns:a16="http://schemas.microsoft.com/office/drawing/2014/main" id="{C69007F9-2385-9747-8AD0-2637CA8610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108A90-08C7-B141-8B6B-CAADC03FB110}"/>
              </a:ext>
            </a:extLst>
          </p:cNvPr>
          <p:cNvSpPr>
            <a:spLocks noGrp="1"/>
          </p:cNvSpPr>
          <p:nvPr>
            <p:ph type="sldNum" sz="quarter" idx="12"/>
          </p:nvPr>
        </p:nvSpPr>
        <p:spPr/>
        <p:txBody>
          <a:bodyPr/>
          <a:lstStyle/>
          <a:p>
            <a:fld id="{83A78D5C-84A0-2C4B-B952-BAAC99D07E24}" type="slidenum">
              <a:rPr lang="en-US" smtClean="0"/>
              <a:t>‹#›</a:t>
            </a:fld>
            <a:endParaRPr lang="en-US"/>
          </a:p>
        </p:txBody>
      </p:sp>
    </p:spTree>
    <p:extLst>
      <p:ext uri="{BB962C8B-B14F-4D97-AF65-F5344CB8AC3E}">
        <p14:creationId xmlns:p14="http://schemas.microsoft.com/office/powerpoint/2010/main" val="1000269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186FA-661B-D540-859F-02A4D33717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8FAE8EF-A1CA-C347-8554-857DBF77F0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4C7B17-DC35-3B49-9B95-27992A917C0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49A53A-3B91-DA43-9F5B-5E120A6B7D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5D26E85-3C96-9D48-996D-B96EEB2F7D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9B8DEA-7583-0C42-8718-21D200C39099}"/>
              </a:ext>
            </a:extLst>
          </p:cNvPr>
          <p:cNvSpPr>
            <a:spLocks noGrp="1"/>
          </p:cNvSpPr>
          <p:nvPr>
            <p:ph type="dt" sz="half" idx="10"/>
          </p:nvPr>
        </p:nvSpPr>
        <p:spPr/>
        <p:txBody>
          <a:bodyPr/>
          <a:lstStyle/>
          <a:p>
            <a:fld id="{F14D83FB-F381-F548-9181-0CA489C0BE15}" type="datetimeFigureOut">
              <a:rPr lang="en-US" smtClean="0"/>
              <a:t>11/22/2022</a:t>
            </a:fld>
            <a:endParaRPr lang="en-US"/>
          </a:p>
        </p:txBody>
      </p:sp>
      <p:sp>
        <p:nvSpPr>
          <p:cNvPr id="8" name="Footer Placeholder 7">
            <a:extLst>
              <a:ext uri="{FF2B5EF4-FFF2-40B4-BE49-F238E27FC236}">
                <a16:creationId xmlns:a16="http://schemas.microsoft.com/office/drawing/2014/main" id="{D67CC21C-03DC-7142-9D59-ADEEE463A69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E2546AE-2B09-CD4F-AAE2-BF96A74DF6F0}"/>
              </a:ext>
            </a:extLst>
          </p:cNvPr>
          <p:cNvSpPr>
            <a:spLocks noGrp="1"/>
          </p:cNvSpPr>
          <p:nvPr>
            <p:ph type="sldNum" sz="quarter" idx="12"/>
          </p:nvPr>
        </p:nvSpPr>
        <p:spPr/>
        <p:txBody>
          <a:bodyPr/>
          <a:lstStyle/>
          <a:p>
            <a:fld id="{83A78D5C-84A0-2C4B-B952-BAAC99D07E24}" type="slidenum">
              <a:rPr lang="en-US" smtClean="0"/>
              <a:t>‹#›</a:t>
            </a:fld>
            <a:endParaRPr lang="en-US"/>
          </a:p>
        </p:txBody>
      </p:sp>
    </p:spTree>
    <p:extLst>
      <p:ext uri="{BB962C8B-B14F-4D97-AF65-F5344CB8AC3E}">
        <p14:creationId xmlns:p14="http://schemas.microsoft.com/office/powerpoint/2010/main" val="3411447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77039-DFD2-BA42-9FED-CD7F9478327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0E7A9F-8B42-D94E-B6FD-88B524985170}"/>
              </a:ext>
            </a:extLst>
          </p:cNvPr>
          <p:cNvSpPr>
            <a:spLocks noGrp="1"/>
          </p:cNvSpPr>
          <p:nvPr>
            <p:ph type="dt" sz="half" idx="10"/>
          </p:nvPr>
        </p:nvSpPr>
        <p:spPr/>
        <p:txBody>
          <a:bodyPr/>
          <a:lstStyle/>
          <a:p>
            <a:fld id="{F14D83FB-F381-F548-9181-0CA489C0BE15}" type="datetimeFigureOut">
              <a:rPr lang="en-US" smtClean="0"/>
              <a:t>11/22/2022</a:t>
            </a:fld>
            <a:endParaRPr lang="en-US"/>
          </a:p>
        </p:txBody>
      </p:sp>
      <p:sp>
        <p:nvSpPr>
          <p:cNvPr id="4" name="Footer Placeholder 3">
            <a:extLst>
              <a:ext uri="{FF2B5EF4-FFF2-40B4-BE49-F238E27FC236}">
                <a16:creationId xmlns:a16="http://schemas.microsoft.com/office/drawing/2014/main" id="{C3AEC4EF-69A7-0845-9416-7162DB3FFB2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E302263-F2A8-5D46-81BC-471EA1AA74DA}"/>
              </a:ext>
            </a:extLst>
          </p:cNvPr>
          <p:cNvSpPr>
            <a:spLocks noGrp="1"/>
          </p:cNvSpPr>
          <p:nvPr>
            <p:ph type="sldNum" sz="quarter" idx="12"/>
          </p:nvPr>
        </p:nvSpPr>
        <p:spPr/>
        <p:txBody>
          <a:bodyPr/>
          <a:lstStyle/>
          <a:p>
            <a:fld id="{83A78D5C-84A0-2C4B-B952-BAAC99D07E24}" type="slidenum">
              <a:rPr lang="en-US" smtClean="0"/>
              <a:t>‹#›</a:t>
            </a:fld>
            <a:endParaRPr lang="en-US"/>
          </a:p>
        </p:txBody>
      </p:sp>
    </p:spTree>
    <p:extLst>
      <p:ext uri="{BB962C8B-B14F-4D97-AF65-F5344CB8AC3E}">
        <p14:creationId xmlns:p14="http://schemas.microsoft.com/office/powerpoint/2010/main" val="784306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B98B96-6E3E-D24C-8F7B-622EEBA26A5D}"/>
              </a:ext>
            </a:extLst>
          </p:cNvPr>
          <p:cNvSpPr>
            <a:spLocks noGrp="1"/>
          </p:cNvSpPr>
          <p:nvPr>
            <p:ph type="dt" sz="half" idx="10"/>
          </p:nvPr>
        </p:nvSpPr>
        <p:spPr/>
        <p:txBody>
          <a:bodyPr/>
          <a:lstStyle/>
          <a:p>
            <a:fld id="{F14D83FB-F381-F548-9181-0CA489C0BE15}" type="datetimeFigureOut">
              <a:rPr lang="en-US" smtClean="0"/>
              <a:t>11/22/2022</a:t>
            </a:fld>
            <a:endParaRPr lang="en-US"/>
          </a:p>
        </p:txBody>
      </p:sp>
      <p:sp>
        <p:nvSpPr>
          <p:cNvPr id="3" name="Footer Placeholder 2">
            <a:extLst>
              <a:ext uri="{FF2B5EF4-FFF2-40B4-BE49-F238E27FC236}">
                <a16:creationId xmlns:a16="http://schemas.microsoft.com/office/drawing/2014/main" id="{3C16EE6F-614D-9F40-A24A-E6A4B93FCE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CEFCC5E-5CEA-1347-A459-48A1A5B328EB}"/>
              </a:ext>
            </a:extLst>
          </p:cNvPr>
          <p:cNvSpPr>
            <a:spLocks noGrp="1"/>
          </p:cNvSpPr>
          <p:nvPr>
            <p:ph type="sldNum" sz="quarter" idx="12"/>
          </p:nvPr>
        </p:nvSpPr>
        <p:spPr/>
        <p:txBody>
          <a:bodyPr/>
          <a:lstStyle/>
          <a:p>
            <a:fld id="{83A78D5C-84A0-2C4B-B952-BAAC99D07E24}" type="slidenum">
              <a:rPr lang="en-US" smtClean="0"/>
              <a:t>‹#›</a:t>
            </a:fld>
            <a:endParaRPr lang="en-US"/>
          </a:p>
        </p:txBody>
      </p:sp>
    </p:spTree>
    <p:extLst>
      <p:ext uri="{BB962C8B-B14F-4D97-AF65-F5344CB8AC3E}">
        <p14:creationId xmlns:p14="http://schemas.microsoft.com/office/powerpoint/2010/main" val="3358022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ED9CE-B7B9-AE4A-BEC5-BFAD88F488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4666B6-22CD-2645-95A9-C1332C534B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836263-264E-9B44-A1A3-532CCF5573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21393E-4B7A-6445-AE69-ABED002A2150}"/>
              </a:ext>
            </a:extLst>
          </p:cNvPr>
          <p:cNvSpPr>
            <a:spLocks noGrp="1"/>
          </p:cNvSpPr>
          <p:nvPr>
            <p:ph type="dt" sz="half" idx="10"/>
          </p:nvPr>
        </p:nvSpPr>
        <p:spPr/>
        <p:txBody>
          <a:bodyPr/>
          <a:lstStyle/>
          <a:p>
            <a:fld id="{F14D83FB-F381-F548-9181-0CA489C0BE15}" type="datetimeFigureOut">
              <a:rPr lang="en-US" smtClean="0"/>
              <a:t>11/22/2022</a:t>
            </a:fld>
            <a:endParaRPr lang="en-US"/>
          </a:p>
        </p:txBody>
      </p:sp>
      <p:sp>
        <p:nvSpPr>
          <p:cNvPr id="6" name="Footer Placeholder 5">
            <a:extLst>
              <a:ext uri="{FF2B5EF4-FFF2-40B4-BE49-F238E27FC236}">
                <a16:creationId xmlns:a16="http://schemas.microsoft.com/office/drawing/2014/main" id="{CA7C4CED-F9C4-414A-8FAF-D31D888A74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C32DDD-FE90-9D4A-845D-8C86C7F99D18}"/>
              </a:ext>
            </a:extLst>
          </p:cNvPr>
          <p:cNvSpPr>
            <a:spLocks noGrp="1"/>
          </p:cNvSpPr>
          <p:nvPr>
            <p:ph type="sldNum" sz="quarter" idx="12"/>
          </p:nvPr>
        </p:nvSpPr>
        <p:spPr/>
        <p:txBody>
          <a:bodyPr/>
          <a:lstStyle/>
          <a:p>
            <a:fld id="{83A78D5C-84A0-2C4B-B952-BAAC99D07E24}" type="slidenum">
              <a:rPr lang="en-US" smtClean="0"/>
              <a:t>‹#›</a:t>
            </a:fld>
            <a:endParaRPr lang="en-US"/>
          </a:p>
        </p:txBody>
      </p:sp>
    </p:spTree>
    <p:extLst>
      <p:ext uri="{BB962C8B-B14F-4D97-AF65-F5344CB8AC3E}">
        <p14:creationId xmlns:p14="http://schemas.microsoft.com/office/powerpoint/2010/main" val="1240149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52A4F-4CA0-9C49-A680-B741A28C3B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2E048A-7A4A-3B4F-9BB1-E57A2F55E6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42BA9A-D752-3E46-BE7B-120CB1E811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731D10-2227-CC4E-922C-B892A0489B81}"/>
              </a:ext>
            </a:extLst>
          </p:cNvPr>
          <p:cNvSpPr>
            <a:spLocks noGrp="1"/>
          </p:cNvSpPr>
          <p:nvPr>
            <p:ph type="dt" sz="half" idx="10"/>
          </p:nvPr>
        </p:nvSpPr>
        <p:spPr/>
        <p:txBody>
          <a:bodyPr/>
          <a:lstStyle/>
          <a:p>
            <a:fld id="{F14D83FB-F381-F548-9181-0CA489C0BE15}" type="datetimeFigureOut">
              <a:rPr lang="en-US" smtClean="0"/>
              <a:t>11/22/2022</a:t>
            </a:fld>
            <a:endParaRPr lang="en-US"/>
          </a:p>
        </p:txBody>
      </p:sp>
      <p:sp>
        <p:nvSpPr>
          <p:cNvPr id="6" name="Footer Placeholder 5">
            <a:extLst>
              <a:ext uri="{FF2B5EF4-FFF2-40B4-BE49-F238E27FC236}">
                <a16:creationId xmlns:a16="http://schemas.microsoft.com/office/drawing/2014/main" id="{F1F4149E-75B8-3641-B435-EF59BC2E36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90EFE9-1C6B-594C-BF49-6CFCBD65C408}"/>
              </a:ext>
            </a:extLst>
          </p:cNvPr>
          <p:cNvSpPr>
            <a:spLocks noGrp="1"/>
          </p:cNvSpPr>
          <p:nvPr>
            <p:ph type="sldNum" sz="quarter" idx="12"/>
          </p:nvPr>
        </p:nvSpPr>
        <p:spPr/>
        <p:txBody>
          <a:bodyPr/>
          <a:lstStyle/>
          <a:p>
            <a:fld id="{83A78D5C-84A0-2C4B-B952-BAAC99D07E24}" type="slidenum">
              <a:rPr lang="en-US" smtClean="0"/>
              <a:t>‹#›</a:t>
            </a:fld>
            <a:endParaRPr lang="en-US"/>
          </a:p>
        </p:txBody>
      </p:sp>
    </p:spTree>
    <p:extLst>
      <p:ext uri="{BB962C8B-B14F-4D97-AF65-F5344CB8AC3E}">
        <p14:creationId xmlns:p14="http://schemas.microsoft.com/office/powerpoint/2010/main" val="130749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4.jpeg"/><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D5431E-ECE2-1744-882B-94BA55DDE1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34436E-8D06-7642-B2F8-C577CAF76D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876E65-52C7-E340-8514-DBB16A841B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4D83FB-F381-F548-9181-0CA489C0BE15}" type="datetimeFigureOut">
              <a:rPr lang="en-US" smtClean="0"/>
              <a:t>11/22/2022</a:t>
            </a:fld>
            <a:endParaRPr lang="en-US"/>
          </a:p>
        </p:txBody>
      </p:sp>
      <p:sp>
        <p:nvSpPr>
          <p:cNvPr id="5" name="Footer Placeholder 4">
            <a:extLst>
              <a:ext uri="{FF2B5EF4-FFF2-40B4-BE49-F238E27FC236}">
                <a16:creationId xmlns:a16="http://schemas.microsoft.com/office/drawing/2014/main" id="{BE03E624-01DD-D04A-9FFF-0B77F84DC5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54E17FA-DF40-084D-8C3D-DB90E10340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A78D5C-84A0-2C4B-B952-BAAC99D07E24}" type="slidenum">
              <a:rPr lang="en-US" smtClean="0"/>
              <a:t>‹#›</a:t>
            </a:fld>
            <a:endParaRPr lang="en-US"/>
          </a:p>
        </p:txBody>
      </p:sp>
    </p:spTree>
    <p:extLst>
      <p:ext uri="{BB962C8B-B14F-4D97-AF65-F5344CB8AC3E}">
        <p14:creationId xmlns:p14="http://schemas.microsoft.com/office/powerpoint/2010/main" val="29843499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ackground pattern&#10;&#10;Description automatically generated with low confidence">
            <a:extLst>
              <a:ext uri="{FF2B5EF4-FFF2-40B4-BE49-F238E27FC236}">
                <a16:creationId xmlns:a16="http://schemas.microsoft.com/office/drawing/2014/main" id="{35D4A77D-62E2-7543-9429-601A081E230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350" y="0"/>
            <a:ext cx="12179300" cy="6858000"/>
          </a:xfrm>
          <a:prstGeom prst="rect">
            <a:avLst/>
          </a:prstGeom>
        </p:spPr>
      </p:pic>
      <p:sp>
        <p:nvSpPr>
          <p:cNvPr id="2" name="Title Placeholder 1">
            <a:extLst>
              <a:ext uri="{FF2B5EF4-FFF2-40B4-BE49-F238E27FC236}">
                <a16:creationId xmlns:a16="http://schemas.microsoft.com/office/drawing/2014/main" id="{6BC06D0D-9CF8-BF47-84F1-14601FF4F794}"/>
              </a:ext>
            </a:extLst>
          </p:cNvPr>
          <p:cNvSpPr>
            <a:spLocks noGrp="1"/>
          </p:cNvSpPr>
          <p:nvPr>
            <p:ph type="title"/>
          </p:nvPr>
        </p:nvSpPr>
        <p:spPr>
          <a:xfrm>
            <a:off x="838200" y="365125"/>
            <a:ext cx="10515600" cy="660111"/>
          </a:xfrm>
          <a:prstGeom prst="rect">
            <a:avLst/>
          </a:prstGeom>
        </p:spPr>
        <p:txBody>
          <a:bodyPr vert="horz" lIns="0" tIns="0" rIns="0" bIns="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A096185F-E230-DF47-BD73-C48F14F35785}"/>
              </a:ext>
            </a:extLst>
          </p:cNvPr>
          <p:cNvSpPr>
            <a:spLocks noGrp="1"/>
          </p:cNvSpPr>
          <p:nvPr>
            <p:ph type="body" idx="1"/>
          </p:nvPr>
        </p:nvSpPr>
        <p:spPr>
          <a:xfrm>
            <a:off x="838200" y="1357745"/>
            <a:ext cx="10515600" cy="433568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54108379"/>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65" r:id="rId3"/>
    <p:sldLayoutId id="2147483666" r:id="rId4"/>
  </p:sldLayoutIdLst>
  <p:hf hdr="0" ftr="0" dt="0"/>
  <p:txStyles>
    <p:titleStyle>
      <a:lvl1pPr algn="l" defTabSz="914400" rtl="0" eaLnBrk="1" latinLnBrk="0" hangingPunct="1">
        <a:lnSpc>
          <a:spcPct val="90000"/>
        </a:lnSpc>
        <a:spcBef>
          <a:spcPct val="0"/>
        </a:spcBef>
        <a:buNone/>
        <a:defRPr sz="3600" kern="1200">
          <a:solidFill>
            <a:schemeClr val="tx1"/>
          </a:solidFill>
          <a:latin typeface="Lub Dub Bold" panose="020B08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14.xml"/><Relationship Id="rId5" Type="http://schemas.openxmlformats.org/officeDocument/2006/relationships/image" Target="../media/image31.sv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23.xml"/><Relationship Id="rId18" Type="http://schemas.openxmlformats.org/officeDocument/2006/relationships/slide" Target="slide39.xml"/><Relationship Id="rId3" Type="http://schemas.openxmlformats.org/officeDocument/2006/relationships/slide" Target="slide4.xml"/><Relationship Id="rId21" Type="http://schemas.openxmlformats.org/officeDocument/2006/relationships/slide" Target="slide44.xml"/><Relationship Id="rId7" Type="http://schemas.openxmlformats.org/officeDocument/2006/relationships/slide" Target="slide15.xml"/><Relationship Id="rId12" Type="http://schemas.openxmlformats.org/officeDocument/2006/relationships/slide" Target="slide22.xml"/><Relationship Id="rId17" Type="http://schemas.openxmlformats.org/officeDocument/2006/relationships/slide" Target="slide36.xml"/><Relationship Id="rId2" Type="http://schemas.openxmlformats.org/officeDocument/2006/relationships/notesSlide" Target="../notesSlides/notesSlide2.xml"/><Relationship Id="rId16" Type="http://schemas.openxmlformats.org/officeDocument/2006/relationships/slide" Target="slide31.xml"/><Relationship Id="rId20" Type="http://schemas.openxmlformats.org/officeDocument/2006/relationships/slide" Target="slide43.xml"/><Relationship Id="rId1" Type="http://schemas.openxmlformats.org/officeDocument/2006/relationships/slideLayout" Target="../slideLayouts/slideLayout16.xml"/><Relationship Id="rId6" Type="http://schemas.openxmlformats.org/officeDocument/2006/relationships/slide" Target="slide14.xml"/><Relationship Id="rId11" Type="http://schemas.openxmlformats.org/officeDocument/2006/relationships/slide" Target="slide21.xml"/><Relationship Id="rId5" Type="http://schemas.openxmlformats.org/officeDocument/2006/relationships/slide" Target="slide8.xml"/><Relationship Id="rId15" Type="http://schemas.openxmlformats.org/officeDocument/2006/relationships/slide" Target="slide25.xml"/><Relationship Id="rId10" Type="http://schemas.openxmlformats.org/officeDocument/2006/relationships/slide" Target="slide19.xml"/><Relationship Id="rId19" Type="http://schemas.openxmlformats.org/officeDocument/2006/relationships/slide" Target="slide42.xml"/><Relationship Id="rId4" Type="http://schemas.openxmlformats.org/officeDocument/2006/relationships/slide" Target="slide6.xml"/><Relationship Id="rId9" Type="http://schemas.openxmlformats.org/officeDocument/2006/relationships/slide" Target="slide18.xml"/><Relationship Id="rId14" Type="http://schemas.openxmlformats.org/officeDocument/2006/relationships/slide" Target="slide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14.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hyperlink" Target="https://www.mayoclinic.org/tests-procedures/ventricular-assist-device/multimedia/left-ventricular-assist-device/img-20006714" TargetMode="External"/><Relationship Id="rId2" Type="http://schemas.openxmlformats.org/officeDocument/2006/relationships/image" Target="../media/image48.jpeg"/><Relationship Id="rId1" Type="http://schemas.openxmlformats.org/officeDocument/2006/relationships/slideLayout" Target="../slideLayouts/slideLayout14.xml"/><Relationship Id="rId4" Type="http://schemas.openxmlformats.org/officeDocument/2006/relationships/image" Target="../media/image4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14.xml"/><Relationship Id="rId4" Type="http://schemas.openxmlformats.org/officeDocument/2006/relationships/image" Target="../media/image53.png"/></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4.xml"/><Relationship Id="rId4" Type="http://schemas.openxmlformats.org/officeDocument/2006/relationships/image" Target="../media/image5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60.svg"/><Relationship Id="rId7" Type="http://schemas.openxmlformats.org/officeDocument/2006/relationships/image" Target="../media/image62.svg"/><Relationship Id="rId2" Type="http://schemas.openxmlformats.org/officeDocument/2006/relationships/image" Target="../media/image59.png"/><Relationship Id="rId1" Type="http://schemas.openxmlformats.org/officeDocument/2006/relationships/slideLayout" Target="../slideLayouts/slideLayout14.xml"/><Relationship Id="rId6" Type="http://schemas.openxmlformats.org/officeDocument/2006/relationships/image" Target="../media/image61.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64.svg"/></Relationships>
</file>

<file path=ppt/slides/_rels/slide38.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svg"/><Relationship Id="rId7" Type="http://schemas.openxmlformats.org/officeDocument/2006/relationships/image" Target="../media/image75.svg"/><Relationship Id="rId2" Type="http://schemas.openxmlformats.org/officeDocument/2006/relationships/image" Target="../media/image70.png"/><Relationship Id="rId1" Type="http://schemas.openxmlformats.org/officeDocument/2006/relationships/slideLayout" Target="../slideLayouts/slideLayout14.xml"/><Relationship Id="rId6" Type="http://schemas.openxmlformats.org/officeDocument/2006/relationships/image" Target="../media/image74.png"/><Relationship Id="rId5" Type="http://schemas.openxmlformats.org/officeDocument/2006/relationships/image" Target="../media/image73.svg"/><Relationship Id="rId4" Type="http://schemas.openxmlformats.org/officeDocument/2006/relationships/image" Target="../media/image72.png"/><Relationship Id="rId9" Type="http://schemas.openxmlformats.org/officeDocument/2006/relationships/image" Target="../media/image77.svg"/></Relationships>
</file>

<file path=ppt/slides/_rels/slide45.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89.svg"/><Relationship Id="rId3" Type="http://schemas.openxmlformats.org/officeDocument/2006/relationships/image" Target="../media/image79.png"/><Relationship Id="rId7" Type="http://schemas.openxmlformats.org/officeDocument/2006/relationships/image" Target="../media/image83.png"/><Relationship Id="rId12" Type="http://schemas.openxmlformats.org/officeDocument/2006/relationships/image" Target="../media/image88.png"/><Relationship Id="rId2" Type="http://schemas.openxmlformats.org/officeDocument/2006/relationships/image" Target="../media/image78.png"/><Relationship Id="rId1" Type="http://schemas.openxmlformats.org/officeDocument/2006/relationships/slideLayout" Target="../slideLayouts/slideLayout14.xml"/><Relationship Id="rId6" Type="http://schemas.openxmlformats.org/officeDocument/2006/relationships/image" Target="../media/image82.png"/><Relationship Id="rId11" Type="http://schemas.openxmlformats.org/officeDocument/2006/relationships/image" Target="../media/image87.svg"/><Relationship Id="rId5" Type="http://schemas.openxmlformats.org/officeDocument/2006/relationships/image" Target="../media/image81.png"/><Relationship Id="rId15" Type="http://schemas.openxmlformats.org/officeDocument/2006/relationships/image" Target="../media/image91.svg"/><Relationship Id="rId10" Type="http://schemas.openxmlformats.org/officeDocument/2006/relationships/image" Target="../media/image86.png"/><Relationship Id="rId4" Type="http://schemas.openxmlformats.org/officeDocument/2006/relationships/image" Target="../media/image80.png"/><Relationship Id="rId9" Type="http://schemas.openxmlformats.org/officeDocument/2006/relationships/image" Target="../media/image85.svg"/><Relationship Id="rId14" Type="http://schemas.openxmlformats.org/officeDocument/2006/relationships/image" Target="../media/image9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14.xml"/><Relationship Id="rId5" Type="http://schemas.openxmlformats.org/officeDocument/2006/relationships/image" Target="../media/image17.sv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sv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14.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E7538-99E0-814A-996C-0848A5205CE0}"/>
              </a:ext>
            </a:extLst>
          </p:cNvPr>
          <p:cNvSpPr>
            <a:spLocks noGrp="1"/>
          </p:cNvSpPr>
          <p:nvPr>
            <p:ph type="ctrTitle"/>
          </p:nvPr>
        </p:nvSpPr>
        <p:spPr>
          <a:xfrm>
            <a:off x="2209800" y="1967947"/>
            <a:ext cx="9144000" cy="1135471"/>
          </a:xfrm>
        </p:spPr>
        <p:txBody>
          <a:bodyPr/>
          <a:lstStyle/>
          <a:p>
            <a:r>
              <a:rPr lang="en-US" sz="6000" dirty="0"/>
              <a:t>AHA Clinical Update</a:t>
            </a:r>
          </a:p>
        </p:txBody>
      </p:sp>
      <p:sp>
        <p:nvSpPr>
          <p:cNvPr id="3" name="Subtitle 2">
            <a:extLst>
              <a:ext uri="{FF2B5EF4-FFF2-40B4-BE49-F238E27FC236}">
                <a16:creationId xmlns:a16="http://schemas.microsoft.com/office/drawing/2014/main" id="{CDEA19E2-C884-5343-8547-E4ACA2FCDE39}"/>
              </a:ext>
            </a:extLst>
          </p:cNvPr>
          <p:cNvSpPr>
            <a:spLocks noGrp="1"/>
          </p:cNvSpPr>
          <p:nvPr>
            <p:ph type="subTitle" idx="1"/>
          </p:nvPr>
        </p:nvSpPr>
        <p:spPr>
          <a:xfrm>
            <a:off x="3386859" y="3357419"/>
            <a:ext cx="6789882" cy="2713182"/>
          </a:xfrm>
        </p:spPr>
        <p:txBody>
          <a:bodyPr>
            <a:normAutofit/>
          </a:bodyPr>
          <a:lstStyle/>
          <a:p>
            <a:pPr>
              <a:tabLst>
                <a:tab pos="2346325" algn="l"/>
              </a:tabLst>
            </a:pPr>
            <a:r>
              <a:rPr lang="en-US" dirty="0">
                <a:latin typeface="Lub Dub Light" panose="020B0303030403020204" pitchFamily="34" charset="0"/>
              </a:rPr>
              <a:t>ADAPTED FROM:</a:t>
            </a:r>
            <a:br>
              <a:rPr lang="en-US" dirty="0">
                <a:latin typeface="Lub Dub Light" panose="020B0303030403020204" pitchFamily="34" charset="0"/>
              </a:rPr>
            </a:br>
            <a:r>
              <a:rPr lang="en-US" sz="1050" dirty="0">
                <a:latin typeface="Lub Dub Light" panose="020B0303030403020204" pitchFamily="34" charset="0"/>
              </a:rPr>
              <a:t> </a:t>
            </a:r>
            <a:br>
              <a:rPr lang="en-US" sz="1600" dirty="0"/>
            </a:br>
            <a:r>
              <a:rPr lang="en-US" sz="3200" dirty="0"/>
              <a:t>2022 AHA/ACC/HFSA Guideline for Heart Failure </a:t>
            </a:r>
          </a:p>
        </p:txBody>
      </p:sp>
      <p:sp>
        <p:nvSpPr>
          <p:cNvPr id="4" name="Rectangle 3" descr="American Heart Association">
            <a:extLst>
              <a:ext uri="{FF2B5EF4-FFF2-40B4-BE49-F238E27FC236}">
                <a16:creationId xmlns:a16="http://schemas.microsoft.com/office/drawing/2014/main" id="{96162FBB-ECD7-4996-B4F0-6244AFA17C13}"/>
              </a:ext>
            </a:extLst>
          </p:cNvPr>
          <p:cNvSpPr/>
          <p:nvPr/>
        </p:nvSpPr>
        <p:spPr>
          <a:xfrm>
            <a:off x="160256" y="5825765"/>
            <a:ext cx="1470581" cy="895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4206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8E47CC-2C36-4E78-B987-9C8EC0DAC266}"/>
              </a:ext>
            </a:extLst>
          </p:cNvPr>
          <p:cNvSpPr>
            <a:spLocks noGrp="1"/>
          </p:cNvSpPr>
          <p:nvPr>
            <p:ph type="title"/>
          </p:nvPr>
        </p:nvSpPr>
        <p:spPr/>
        <p:txBody>
          <a:bodyPr/>
          <a:lstStyle/>
          <a:p>
            <a:r>
              <a:rPr lang="en-US" dirty="0"/>
              <a:t>Initial &amp; Serial Evaluation: </a:t>
            </a:r>
            <a:br>
              <a:rPr lang="en-US" dirty="0"/>
            </a:br>
            <a:r>
              <a:rPr lang="en-US" dirty="0">
                <a:latin typeface="Lub Dub Medium" panose="020B0603030403020204" pitchFamily="34" charset="0"/>
              </a:rPr>
              <a:t>Evaluation with Cardiac Imaging</a:t>
            </a:r>
          </a:p>
        </p:txBody>
      </p:sp>
      <p:sp>
        <p:nvSpPr>
          <p:cNvPr id="18" name="TextBox 17">
            <a:extLst>
              <a:ext uri="{FF2B5EF4-FFF2-40B4-BE49-F238E27FC236}">
                <a16:creationId xmlns:a16="http://schemas.microsoft.com/office/drawing/2014/main" id="{E9BA61D8-0B99-42F8-AC1F-9F8F9FFC2A69}"/>
              </a:ext>
            </a:extLst>
          </p:cNvPr>
          <p:cNvSpPr txBox="1"/>
          <p:nvPr/>
        </p:nvSpPr>
        <p:spPr>
          <a:xfrm>
            <a:off x="372863" y="1369716"/>
            <a:ext cx="1971588" cy="286232"/>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Lub Dub Heavy" panose="020B0903030403020204" pitchFamily="34" charset="0"/>
                <a:cs typeface="Arial" panose="020B0604020202020204" pitchFamily="34" charset="0"/>
              </a:rPr>
              <a:t>Chest X-Ray</a:t>
            </a:r>
            <a:endParaRPr kumimoji="0" lang="en-US" sz="1400" b="0" i="0" u="none" strike="noStrike" kern="1200" cap="none" spc="0" normalizeH="0" baseline="0" noProof="0" dirty="0">
              <a:ln>
                <a:noFill/>
              </a:ln>
              <a:effectLst/>
              <a:uLnTx/>
              <a:uFillTx/>
              <a:latin typeface="Lub Dub Heavy" panose="020B0903030403020204" pitchFamily="34" charset="0"/>
            </a:endParaRPr>
          </a:p>
        </p:txBody>
      </p:sp>
      <p:sp>
        <p:nvSpPr>
          <p:cNvPr id="6" name="TextBox 5">
            <a:extLst>
              <a:ext uri="{FF2B5EF4-FFF2-40B4-BE49-F238E27FC236}">
                <a16:creationId xmlns:a16="http://schemas.microsoft.com/office/drawing/2014/main" id="{7950A5E2-D5FE-48DB-8D80-D8771E679973}"/>
              </a:ext>
              <a:ext uri="{C183D7F6-B498-43B3-948B-1728B52AA6E4}">
                <adec:decorative xmlns:adec="http://schemas.microsoft.com/office/drawing/2017/decorative" val="1"/>
              </a:ext>
            </a:extLst>
          </p:cNvPr>
          <p:cNvSpPr txBox="1"/>
          <p:nvPr/>
        </p:nvSpPr>
        <p:spPr>
          <a:xfrm>
            <a:off x="375281" y="1721271"/>
            <a:ext cx="1969170" cy="276999"/>
          </a:xfrm>
          <a:prstGeom prst="rect">
            <a:avLst/>
          </a:prstGeom>
          <a:solidFill>
            <a:srgbClr val="46A547"/>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Lub Dub Condensed" panose="020B0506030403020204" pitchFamily="34" charset="0"/>
            </a:endParaRPr>
          </a:p>
        </p:txBody>
      </p:sp>
      <p:sp>
        <p:nvSpPr>
          <p:cNvPr id="29" name="TextBox 28">
            <a:extLst>
              <a:ext uri="{FF2B5EF4-FFF2-40B4-BE49-F238E27FC236}">
                <a16:creationId xmlns:a16="http://schemas.microsoft.com/office/drawing/2014/main" id="{B339D5CF-730D-47F0-A7FC-C969F5CB1D2B}"/>
              </a:ext>
            </a:extLst>
          </p:cNvPr>
          <p:cNvSpPr txBox="1"/>
          <p:nvPr/>
        </p:nvSpPr>
        <p:spPr>
          <a:xfrm>
            <a:off x="377316" y="1721271"/>
            <a:ext cx="196917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Lub Dub Condensed" panose="020B0506030403020204" pitchFamily="34" charset="0"/>
              </a:rPr>
              <a:t>Class 1 Recommendation</a:t>
            </a:r>
          </a:p>
        </p:txBody>
      </p:sp>
      <p:sp>
        <p:nvSpPr>
          <p:cNvPr id="25" name="Rectangle 24">
            <a:extLst>
              <a:ext uri="{FF2B5EF4-FFF2-40B4-BE49-F238E27FC236}">
                <a16:creationId xmlns:a16="http://schemas.microsoft.com/office/drawing/2014/main" id="{83F59A54-7FA4-42E2-9D10-91C1D7C9A7CA}"/>
              </a:ext>
              <a:ext uri="{C183D7F6-B498-43B3-948B-1728B52AA6E4}">
                <adec:decorative xmlns:adec="http://schemas.microsoft.com/office/drawing/2017/decorative" val="1"/>
              </a:ext>
            </a:extLst>
          </p:cNvPr>
          <p:cNvSpPr/>
          <p:nvPr/>
        </p:nvSpPr>
        <p:spPr>
          <a:xfrm>
            <a:off x="375281" y="2071870"/>
            <a:ext cx="1953621" cy="20605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4473E9B-7EA3-4C33-B9DB-10809F125557}"/>
              </a:ext>
            </a:extLst>
          </p:cNvPr>
          <p:cNvSpPr/>
          <p:nvPr/>
        </p:nvSpPr>
        <p:spPr>
          <a:xfrm>
            <a:off x="375273" y="2089454"/>
            <a:ext cx="1953629" cy="2042931"/>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tIns="9144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u="sng" dirty="0">
                <a:solidFill>
                  <a:sysClr val="windowText" lastClr="000000"/>
                </a:solidFill>
                <a:latin typeface="Lub Dub Condensed" panose="020B0506030403020204" pitchFamily="34" charset="0"/>
              </a:rPr>
              <a:t> In patients with suspected or new-onset HF, or those presenting with acute decompensated HF</a:t>
            </a:r>
            <a:r>
              <a:rPr lang="en-US" sz="1100" b="1" dirty="0">
                <a:solidFill>
                  <a:sysClr val="windowText" lastClr="000000"/>
                </a:solidFill>
                <a:latin typeface="Lub Dub Condensed" panose="020B0506030403020204" pitchFamily="34" charset="0"/>
              </a:rPr>
              <a:t>, a chest x-ray should be performed to assess heart size and pulmonary congestion and to detect alternative cardiac, pulmonary, and other diseases that may cause or contribute to the patient’s symptoms.</a:t>
            </a:r>
            <a:endParaRPr kumimoji="0" lang="en-US" sz="1100" b="1" i="0" u="none" strike="noStrike" kern="1200" cap="none" spc="0" normalizeH="0" baseline="0" noProof="0" dirty="0">
              <a:ln>
                <a:noFill/>
              </a:ln>
              <a:solidFill>
                <a:sysClr val="windowText" lastClr="000000"/>
              </a:solidFill>
              <a:effectLst/>
              <a:uLnTx/>
              <a:uFillTx/>
              <a:latin typeface="Lub Dub Condensed" panose="020B0506030403020204" pitchFamily="34" charset="0"/>
            </a:endParaRPr>
          </a:p>
        </p:txBody>
      </p:sp>
      <p:sp>
        <p:nvSpPr>
          <p:cNvPr id="19" name="TextBox 18">
            <a:extLst>
              <a:ext uri="{FF2B5EF4-FFF2-40B4-BE49-F238E27FC236}">
                <a16:creationId xmlns:a16="http://schemas.microsoft.com/office/drawing/2014/main" id="{BC40DE41-3C60-4E65-872A-1497E7A81693}"/>
              </a:ext>
            </a:extLst>
          </p:cNvPr>
          <p:cNvSpPr txBox="1"/>
          <p:nvPr/>
        </p:nvSpPr>
        <p:spPr>
          <a:xfrm>
            <a:off x="2397639" y="1369716"/>
            <a:ext cx="2099810" cy="286232"/>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Lub Dub Heavy" panose="020B0903030403020204" pitchFamily="34" charset="0"/>
                <a:cs typeface="Arial" panose="020B0604020202020204" pitchFamily="34" charset="0"/>
              </a:rPr>
              <a:t>TTE</a:t>
            </a:r>
          </a:p>
        </p:txBody>
      </p:sp>
      <p:sp>
        <p:nvSpPr>
          <p:cNvPr id="30" name="TextBox 29">
            <a:extLst>
              <a:ext uri="{FF2B5EF4-FFF2-40B4-BE49-F238E27FC236}">
                <a16:creationId xmlns:a16="http://schemas.microsoft.com/office/drawing/2014/main" id="{A7B44953-F34B-423C-BEE7-2CACFA3BD965}"/>
              </a:ext>
              <a:ext uri="{C183D7F6-B498-43B3-948B-1728B52AA6E4}">
                <adec:decorative xmlns:adec="http://schemas.microsoft.com/office/drawing/2017/decorative" val="1"/>
              </a:ext>
            </a:extLst>
          </p:cNvPr>
          <p:cNvSpPr txBox="1"/>
          <p:nvPr/>
        </p:nvSpPr>
        <p:spPr>
          <a:xfrm>
            <a:off x="2478311" y="1721271"/>
            <a:ext cx="1969170" cy="276999"/>
          </a:xfrm>
          <a:prstGeom prst="rect">
            <a:avLst/>
          </a:prstGeom>
          <a:solidFill>
            <a:srgbClr val="46A547"/>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Lub Dub Condensed" panose="020B0506030403020204" pitchFamily="34" charset="0"/>
            </a:endParaRPr>
          </a:p>
        </p:txBody>
      </p:sp>
      <p:sp>
        <p:nvSpPr>
          <p:cNvPr id="33" name="TextBox 32">
            <a:extLst>
              <a:ext uri="{FF2B5EF4-FFF2-40B4-BE49-F238E27FC236}">
                <a16:creationId xmlns:a16="http://schemas.microsoft.com/office/drawing/2014/main" id="{B6535F2E-1525-4DDC-9FB1-76C713BEFE16}"/>
              </a:ext>
            </a:extLst>
          </p:cNvPr>
          <p:cNvSpPr txBox="1"/>
          <p:nvPr/>
        </p:nvSpPr>
        <p:spPr>
          <a:xfrm>
            <a:off x="2480346" y="1721271"/>
            <a:ext cx="196917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Lub Dub Condensed" panose="020B0506030403020204" pitchFamily="34" charset="0"/>
              </a:rPr>
              <a:t>Class 1 Recommendation</a:t>
            </a:r>
          </a:p>
        </p:txBody>
      </p:sp>
      <p:sp>
        <p:nvSpPr>
          <p:cNvPr id="31" name="Rectangle 30">
            <a:extLst>
              <a:ext uri="{FF2B5EF4-FFF2-40B4-BE49-F238E27FC236}">
                <a16:creationId xmlns:a16="http://schemas.microsoft.com/office/drawing/2014/main" id="{1DD19C99-6550-47A0-A54D-15FDAC75A24E}"/>
              </a:ext>
              <a:ext uri="{C183D7F6-B498-43B3-948B-1728B52AA6E4}">
                <adec:decorative xmlns:adec="http://schemas.microsoft.com/office/drawing/2017/decorative" val="1"/>
              </a:ext>
            </a:extLst>
          </p:cNvPr>
          <p:cNvSpPr/>
          <p:nvPr/>
        </p:nvSpPr>
        <p:spPr>
          <a:xfrm>
            <a:off x="2478311" y="2071870"/>
            <a:ext cx="1953621" cy="106494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48547E2-E702-4460-83BD-501DD25D09AA}"/>
              </a:ext>
            </a:extLst>
          </p:cNvPr>
          <p:cNvSpPr/>
          <p:nvPr/>
        </p:nvSpPr>
        <p:spPr>
          <a:xfrm>
            <a:off x="2478303" y="2080541"/>
            <a:ext cx="1953629" cy="1044824"/>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tIns="9144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u="sng" dirty="0">
                <a:solidFill>
                  <a:sysClr val="windowText" lastClr="000000"/>
                </a:solidFill>
                <a:latin typeface="Lub Dub Condensed" panose="020B0506030403020204" pitchFamily="34" charset="0"/>
              </a:rPr>
              <a:t>In patients with suspected or newly diagnosed HF, </a:t>
            </a:r>
            <a:r>
              <a:rPr lang="en-US" sz="1100" b="1" dirty="0">
                <a:solidFill>
                  <a:sysClr val="windowText" lastClr="000000"/>
                </a:solidFill>
                <a:latin typeface="Lub Dub Condensed" panose="020B0506030403020204" pitchFamily="34" charset="0"/>
              </a:rPr>
              <a:t>TTE should be performed during initial evaluation to assess cardiac structure and function.</a:t>
            </a:r>
          </a:p>
        </p:txBody>
      </p:sp>
      <p:sp>
        <p:nvSpPr>
          <p:cNvPr id="20" name="TextBox 19">
            <a:extLst>
              <a:ext uri="{FF2B5EF4-FFF2-40B4-BE49-F238E27FC236}">
                <a16:creationId xmlns:a16="http://schemas.microsoft.com/office/drawing/2014/main" id="{7011D385-2358-4EE0-9120-075271C5129F}"/>
              </a:ext>
            </a:extLst>
          </p:cNvPr>
          <p:cNvSpPr txBox="1"/>
          <p:nvPr/>
        </p:nvSpPr>
        <p:spPr>
          <a:xfrm>
            <a:off x="4840572" y="1244410"/>
            <a:ext cx="2078030" cy="480131"/>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Lub Dub Heavy" panose="020B0903030403020204" pitchFamily="34" charset="0"/>
                <a:cs typeface="Arial" panose="020B0604020202020204" pitchFamily="34" charset="0"/>
              </a:rPr>
              <a:t>Cardiac CT, CMR </a:t>
            </a:r>
            <a:r>
              <a:rPr lang="en-US" sz="1400" b="1" dirty="0">
                <a:latin typeface="Lub Dub Heavy" panose="020B0903030403020204" pitchFamily="34" charset="0"/>
                <a:cs typeface="Arial" panose="020B0604020202020204" pitchFamily="34" charset="0"/>
              </a:rPr>
              <a:t>&amp;</a:t>
            </a:r>
            <a:r>
              <a:rPr kumimoji="0" lang="en-US" sz="1400" b="1" i="0" u="none" strike="noStrike" kern="1200" cap="none" spc="0" normalizeH="0" baseline="0" noProof="0" dirty="0">
                <a:ln>
                  <a:noFill/>
                </a:ln>
                <a:effectLst/>
                <a:uLnTx/>
                <a:uFillTx/>
                <a:latin typeface="Lub Dub Heavy" panose="020B0903030403020204" pitchFamily="34" charset="0"/>
                <a:cs typeface="Arial" panose="020B0604020202020204" pitchFamily="34" charset="0"/>
              </a:rPr>
              <a:t> SPECT/PET</a:t>
            </a:r>
            <a:endParaRPr kumimoji="0" lang="en-US" sz="1400" b="0" i="0" u="none" strike="noStrike" kern="1200" cap="none" spc="0" normalizeH="0" baseline="0" noProof="0" dirty="0">
              <a:ln>
                <a:noFill/>
              </a:ln>
              <a:effectLst/>
              <a:uLnTx/>
              <a:uFillTx/>
              <a:latin typeface="Lub Dub Heavy" panose="020B0903030403020204" pitchFamily="34" charset="0"/>
            </a:endParaRPr>
          </a:p>
        </p:txBody>
      </p:sp>
      <p:sp>
        <p:nvSpPr>
          <p:cNvPr id="36" name="TextBox 35">
            <a:extLst>
              <a:ext uri="{FF2B5EF4-FFF2-40B4-BE49-F238E27FC236}">
                <a16:creationId xmlns:a16="http://schemas.microsoft.com/office/drawing/2014/main" id="{0DB26173-8AA4-40C9-A905-D3D841A577D2}"/>
              </a:ext>
              <a:ext uri="{C183D7F6-B498-43B3-948B-1728B52AA6E4}">
                <adec:decorative xmlns:adec="http://schemas.microsoft.com/office/drawing/2017/decorative" val="1"/>
              </a:ext>
            </a:extLst>
          </p:cNvPr>
          <p:cNvSpPr txBox="1"/>
          <p:nvPr/>
        </p:nvSpPr>
        <p:spPr>
          <a:xfrm>
            <a:off x="4645954" y="1721271"/>
            <a:ext cx="2500254" cy="276999"/>
          </a:xfrm>
          <a:prstGeom prst="rect">
            <a:avLst/>
          </a:prstGeom>
          <a:solidFill>
            <a:srgbClr val="46A547"/>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Lub Dub Condensed" panose="020B0506030403020204" pitchFamily="34" charset="0"/>
            </a:endParaRPr>
          </a:p>
        </p:txBody>
      </p:sp>
      <p:sp>
        <p:nvSpPr>
          <p:cNvPr id="39" name="TextBox 38">
            <a:extLst>
              <a:ext uri="{FF2B5EF4-FFF2-40B4-BE49-F238E27FC236}">
                <a16:creationId xmlns:a16="http://schemas.microsoft.com/office/drawing/2014/main" id="{F32CC145-EA5C-498B-8979-79FB302FC469}"/>
              </a:ext>
            </a:extLst>
          </p:cNvPr>
          <p:cNvSpPr txBox="1"/>
          <p:nvPr/>
        </p:nvSpPr>
        <p:spPr>
          <a:xfrm>
            <a:off x="4647989" y="1721271"/>
            <a:ext cx="250025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Lub Dub Condensed" panose="020B0506030403020204" pitchFamily="34" charset="0"/>
              </a:rPr>
              <a:t>Class 1 Recommendation</a:t>
            </a:r>
          </a:p>
        </p:txBody>
      </p:sp>
      <p:sp>
        <p:nvSpPr>
          <p:cNvPr id="37" name="Rectangle 36">
            <a:extLst>
              <a:ext uri="{FF2B5EF4-FFF2-40B4-BE49-F238E27FC236}">
                <a16:creationId xmlns:a16="http://schemas.microsoft.com/office/drawing/2014/main" id="{8B8E2F74-79F0-4540-B73B-3D6000C09083}"/>
              </a:ext>
              <a:ext uri="{C183D7F6-B498-43B3-948B-1728B52AA6E4}">
                <adec:decorative xmlns:adec="http://schemas.microsoft.com/office/drawing/2017/decorative" val="1"/>
              </a:ext>
            </a:extLst>
          </p:cNvPr>
          <p:cNvSpPr/>
          <p:nvPr/>
        </p:nvSpPr>
        <p:spPr>
          <a:xfrm>
            <a:off x="4647890" y="2071870"/>
            <a:ext cx="2480512" cy="83795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AA4E43EA-D2E4-485E-A736-7D0FF2FA4F00}"/>
              </a:ext>
            </a:extLst>
          </p:cNvPr>
          <p:cNvSpPr/>
          <p:nvPr/>
        </p:nvSpPr>
        <p:spPr>
          <a:xfrm>
            <a:off x="4647882" y="2071870"/>
            <a:ext cx="2480522" cy="837957"/>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tIns="9144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u="sng" dirty="0">
                <a:solidFill>
                  <a:sysClr val="windowText" lastClr="000000"/>
                </a:solidFill>
                <a:latin typeface="Lub Dub Condensed" panose="020B0506030403020204" pitchFamily="34" charset="0"/>
              </a:rPr>
              <a:t>In patients for whom echo. is inadequate, </a:t>
            </a:r>
            <a:r>
              <a:rPr lang="en-US" sz="1100" b="1" dirty="0">
                <a:solidFill>
                  <a:sysClr val="windowText" lastClr="000000"/>
                </a:solidFill>
                <a:latin typeface="Lub Dub Condensed" panose="020B0506030403020204" pitchFamily="34" charset="0"/>
              </a:rPr>
              <a:t>alternative imaging (e.g., CMR, cardiac  CT, radionuclide imaging) is recommended for assessment of LVEF.</a:t>
            </a:r>
          </a:p>
        </p:txBody>
      </p:sp>
      <p:sp>
        <p:nvSpPr>
          <p:cNvPr id="44" name="Rectangle 43">
            <a:extLst>
              <a:ext uri="{FF2B5EF4-FFF2-40B4-BE49-F238E27FC236}">
                <a16:creationId xmlns:a16="http://schemas.microsoft.com/office/drawing/2014/main" id="{AE782019-8ADD-45A6-869D-494A058BE278}"/>
              </a:ext>
              <a:ext uri="{C183D7F6-B498-43B3-948B-1728B52AA6E4}">
                <adec:decorative xmlns:adec="http://schemas.microsoft.com/office/drawing/2017/decorative" val="1"/>
              </a:ext>
            </a:extLst>
          </p:cNvPr>
          <p:cNvSpPr/>
          <p:nvPr/>
        </p:nvSpPr>
        <p:spPr>
          <a:xfrm>
            <a:off x="4641980" y="3034125"/>
            <a:ext cx="2480512" cy="14978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97EF396-C459-46BC-9C8B-FB43B472CDB1}"/>
              </a:ext>
            </a:extLst>
          </p:cNvPr>
          <p:cNvSpPr/>
          <p:nvPr/>
        </p:nvSpPr>
        <p:spPr>
          <a:xfrm>
            <a:off x="4641972" y="3034124"/>
            <a:ext cx="2480522" cy="1497813"/>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tIns="9144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u="sng" dirty="0">
                <a:solidFill>
                  <a:sysClr val="windowText" lastClr="000000"/>
                </a:solidFill>
                <a:latin typeface="Lub Dub Condensed" panose="020B0506030403020204" pitchFamily="34" charset="0"/>
              </a:rPr>
              <a:t>In patients with HF who have had a significant clinical change, or who have received GDMT and are being considered for invasive procedures or device therapy, </a:t>
            </a:r>
            <a:r>
              <a:rPr lang="en-US" sz="1100" b="1" dirty="0">
                <a:solidFill>
                  <a:sysClr val="windowText" lastClr="000000"/>
                </a:solidFill>
                <a:latin typeface="Lub Dub Condensed" panose="020B0506030403020204" pitchFamily="34" charset="0"/>
              </a:rPr>
              <a:t>repeat measurement of EF, degree of structural remodeling, &amp; valvular function are useful to inform therapeutic interventions.</a:t>
            </a:r>
          </a:p>
        </p:txBody>
      </p:sp>
      <p:sp>
        <p:nvSpPr>
          <p:cNvPr id="83" name="TextBox 82">
            <a:extLst>
              <a:ext uri="{FF2B5EF4-FFF2-40B4-BE49-F238E27FC236}">
                <a16:creationId xmlns:a16="http://schemas.microsoft.com/office/drawing/2014/main" id="{35FA5F98-4407-4D98-9FAC-1CCE4D6824DA}"/>
              </a:ext>
              <a:ext uri="{C183D7F6-B498-43B3-948B-1728B52AA6E4}">
                <adec:decorative xmlns:adec="http://schemas.microsoft.com/office/drawing/2017/decorative" val="1"/>
              </a:ext>
            </a:extLst>
          </p:cNvPr>
          <p:cNvSpPr txBox="1"/>
          <p:nvPr/>
        </p:nvSpPr>
        <p:spPr>
          <a:xfrm>
            <a:off x="4645962" y="4824563"/>
            <a:ext cx="2500254" cy="276999"/>
          </a:xfrm>
          <a:prstGeom prst="rect">
            <a:avLst/>
          </a:prstGeom>
          <a:solidFill>
            <a:srgbClr val="F0DB0E"/>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Lub Dub Condensed" panose="020B0506030403020204" pitchFamily="34" charset="0"/>
            </a:endParaRPr>
          </a:p>
        </p:txBody>
      </p:sp>
      <p:sp>
        <p:nvSpPr>
          <p:cNvPr id="86" name="TextBox 85">
            <a:extLst>
              <a:ext uri="{FF2B5EF4-FFF2-40B4-BE49-F238E27FC236}">
                <a16:creationId xmlns:a16="http://schemas.microsoft.com/office/drawing/2014/main" id="{76ADA27A-6F4F-48B8-A64E-D6ACEDBD7F8D}"/>
              </a:ext>
            </a:extLst>
          </p:cNvPr>
          <p:cNvSpPr txBox="1"/>
          <p:nvPr/>
        </p:nvSpPr>
        <p:spPr>
          <a:xfrm>
            <a:off x="4647997" y="4818444"/>
            <a:ext cx="250025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Lub Dub Condensed" panose="020B0506030403020204" pitchFamily="34" charset="0"/>
              </a:rPr>
              <a:t>Class 2a Recommendation</a:t>
            </a:r>
          </a:p>
        </p:txBody>
      </p:sp>
      <p:sp>
        <p:nvSpPr>
          <p:cNvPr id="84" name="Rectangle 83">
            <a:extLst>
              <a:ext uri="{FF2B5EF4-FFF2-40B4-BE49-F238E27FC236}">
                <a16:creationId xmlns:a16="http://schemas.microsoft.com/office/drawing/2014/main" id="{53F3E5D6-9E64-4F91-8AF6-5E6406B95DC4}"/>
              </a:ext>
              <a:ext uri="{C183D7F6-B498-43B3-948B-1728B52AA6E4}">
                <adec:decorative xmlns:adec="http://schemas.microsoft.com/office/drawing/2017/decorative" val="1"/>
              </a:ext>
            </a:extLst>
          </p:cNvPr>
          <p:cNvSpPr/>
          <p:nvPr/>
        </p:nvSpPr>
        <p:spPr>
          <a:xfrm>
            <a:off x="4647898" y="5169044"/>
            <a:ext cx="2480512" cy="6461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07B9AFAE-405C-401C-A985-5EC64A051F4B}"/>
              </a:ext>
            </a:extLst>
          </p:cNvPr>
          <p:cNvSpPr/>
          <p:nvPr/>
        </p:nvSpPr>
        <p:spPr>
          <a:xfrm>
            <a:off x="4647890" y="5169043"/>
            <a:ext cx="2480522" cy="646138"/>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tIns="9144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u="sng" dirty="0">
                <a:solidFill>
                  <a:sysClr val="windowText" lastClr="000000"/>
                </a:solidFill>
                <a:latin typeface="Lub Dub Condensed" panose="020B0506030403020204" pitchFamily="34" charset="0"/>
              </a:rPr>
              <a:t>In patients with HF or cardiomyopathy, </a:t>
            </a:r>
            <a:r>
              <a:rPr lang="en-US" sz="1100" b="1" dirty="0">
                <a:solidFill>
                  <a:sysClr val="windowText" lastClr="000000"/>
                </a:solidFill>
                <a:latin typeface="Lub Dub Condensed" panose="020B0506030403020204" pitchFamily="34" charset="0"/>
              </a:rPr>
              <a:t>CMR can be useful for diagnosis or management.</a:t>
            </a:r>
          </a:p>
        </p:txBody>
      </p:sp>
      <p:sp>
        <p:nvSpPr>
          <p:cNvPr id="21" name="TextBox 20">
            <a:extLst>
              <a:ext uri="{FF2B5EF4-FFF2-40B4-BE49-F238E27FC236}">
                <a16:creationId xmlns:a16="http://schemas.microsoft.com/office/drawing/2014/main" id="{34553831-D25D-43DF-B34F-FBB21DCD9D64}"/>
              </a:ext>
            </a:extLst>
          </p:cNvPr>
          <p:cNvSpPr txBox="1"/>
          <p:nvPr/>
        </p:nvSpPr>
        <p:spPr>
          <a:xfrm>
            <a:off x="7343758" y="1369716"/>
            <a:ext cx="2087350" cy="286232"/>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Lub Dub Heavy" panose="020B0903030403020204" pitchFamily="34" charset="0"/>
                <a:cs typeface="Arial" panose="020B0604020202020204" pitchFamily="34" charset="0"/>
              </a:rPr>
              <a:t>Ischemia Evaluation</a:t>
            </a:r>
            <a:endParaRPr kumimoji="0" lang="en-US" sz="1400" b="1" i="0" u="none" strike="noStrike" kern="1200" cap="none" spc="0" normalizeH="0" baseline="0" noProof="0" dirty="0">
              <a:ln>
                <a:noFill/>
              </a:ln>
              <a:effectLst/>
              <a:uLnTx/>
              <a:uFillTx/>
              <a:latin typeface="Lub Dub Heavy" panose="020B0903030403020204" pitchFamily="34" charset="0"/>
            </a:endParaRPr>
          </a:p>
        </p:txBody>
      </p:sp>
      <p:sp>
        <p:nvSpPr>
          <p:cNvPr id="69" name="TextBox 68">
            <a:extLst>
              <a:ext uri="{FF2B5EF4-FFF2-40B4-BE49-F238E27FC236}">
                <a16:creationId xmlns:a16="http://schemas.microsoft.com/office/drawing/2014/main" id="{B0296CE5-1FE5-4F06-BAB2-73747A33EB99}"/>
              </a:ext>
              <a:ext uri="{C183D7F6-B498-43B3-948B-1728B52AA6E4}">
                <adec:decorative xmlns:adec="http://schemas.microsoft.com/office/drawing/2017/decorative" val="1"/>
              </a:ext>
            </a:extLst>
          </p:cNvPr>
          <p:cNvSpPr txBox="1"/>
          <p:nvPr/>
        </p:nvSpPr>
        <p:spPr>
          <a:xfrm>
            <a:off x="7407434" y="1721271"/>
            <a:ext cx="1969170" cy="276999"/>
          </a:xfrm>
          <a:prstGeom prst="rect">
            <a:avLst/>
          </a:prstGeom>
          <a:solidFill>
            <a:srgbClr val="F0DB0E"/>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Lub Dub Condensed" panose="020B0506030403020204" pitchFamily="34" charset="0"/>
            </a:endParaRPr>
          </a:p>
        </p:txBody>
      </p:sp>
      <p:sp>
        <p:nvSpPr>
          <p:cNvPr id="73" name="TextBox 72">
            <a:extLst>
              <a:ext uri="{FF2B5EF4-FFF2-40B4-BE49-F238E27FC236}">
                <a16:creationId xmlns:a16="http://schemas.microsoft.com/office/drawing/2014/main" id="{6AB720D4-9F7A-4F94-847E-400151D38AC6}"/>
              </a:ext>
            </a:extLst>
          </p:cNvPr>
          <p:cNvSpPr txBox="1"/>
          <p:nvPr/>
        </p:nvSpPr>
        <p:spPr>
          <a:xfrm>
            <a:off x="7409469" y="1721271"/>
            <a:ext cx="196917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Lub Dub Condensed" panose="020B0506030403020204" pitchFamily="34" charset="0"/>
              </a:rPr>
              <a:t>Class 2a Recommendation</a:t>
            </a:r>
          </a:p>
        </p:txBody>
      </p:sp>
      <p:sp>
        <p:nvSpPr>
          <p:cNvPr id="70" name="Rectangle 69">
            <a:extLst>
              <a:ext uri="{FF2B5EF4-FFF2-40B4-BE49-F238E27FC236}">
                <a16:creationId xmlns:a16="http://schemas.microsoft.com/office/drawing/2014/main" id="{6379B66E-1CFB-4724-828B-08AF378757D3}"/>
              </a:ext>
              <a:ext uri="{C183D7F6-B498-43B3-948B-1728B52AA6E4}">
                <adec:decorative xmlns:adec="http://schemas.microsoft.com/office/drawing/2017/decorative" val="1"/>
              </a:ext>
            </a:extLst>
          </p:cNvPr>
          <p:cNvSpPr/>
          <p:nvPr/>
        </p:nvSpPr>
        <p:spPr>
          <a:xfrm>
            <a:off x="7407434" y="2071870"/>
            <a:ext cx="1953621" cy="105349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CBFBCC8A-4A35-4C0A-84E2-A31C62E1C4B4}"/>
              </a:ext>
            </a:extLst>
          </p:cNvPr>
          <p:cNvSpPr/>
          <p:nvPr/>
        </p:nvSpPr>
        <p:spPr>
          <a:xfrm>
            <a:off x="7407426" y="2071870"/>
            <a:ext cx="1953629" cy="1064947"/>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tIns="9144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u="sng" dirty="0">
                <a:solidFill>
                  <a:sysClr val="windowText" lastClr="000000"/>
                </a:solidFill>
                <a:latin typeface="Lub Dub Condensed" panose="020B0506030403020204" pitchFamily="34" charset="0"/>
              </a:rPr>
              <a:t>In patients with HF, </a:t>
            </a:r>
            <a:r>
              <a:rPr lang="en-US" sz="1100" b="1" dirty="0">
                <a:solidFill>
                  <a:sysClr val="windowText" lastClr="000000"/>
                </a:solidFill>
                <a:latin typeface="Lub Dub Condensed" panose="020B0506030403020204" pitchFamily="34" charset="0"/>
              </a:rPr>
              <a:t>an evaluation for possible ischemic heart disease can be useful to identify the cause and guide management .</a:t>
            </a:r>
          </a:p>
        </p:txBody>
      </p:sp>
      <p:sp>
        <p:nvSpPr>
          <p:cNvPr id="76" name="TextBox 75">
            <a:extLst>
              <a:ext uri="{FF2B5EF4-FFF2-40B4-BE49-F238E27FC236}">
                <a16:creationId xmlns:a16="http://schemas.microsoft.com/office/drawing/2014/main" id="{B28B6AE9-ED3A-4FB5-A0ED-5153E82B5C59}"/>
              </a:ext>
              <a:ext uri="{C183D7F6-B498-43B3-948B-1728B52AA6E4}">
                <adec:decorative xmlns:adec="http://schemas.microsoft.com/office/drawing/2017/decorative" val="1"/>
              </a:ext>
            </a:extLst>
          </p:cNvPr>
          <p:cNvSpPr txBox="1"/>
          <p:nvPr/>
        </p:nvSpPr>
        <p:spPr>
          <a:xfrm>
            <a:off x="7409477" y="3252364"/>
            <a:ext cx="1969170" cy="276999"/>
          </a:xfrm>
          <a:prstGeom prst="rect">
            <a:avLst/>
          </a:prstGeom>
          <a:solidFill>
            <a:srgbClr val="F0DB0E"/>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Lub Dub Condensed" panose="020B0506030403020204" pitchFamily="34" charset="0"/>
            </a:endParaRPr>
          </a:p>
        </p:txBody>
      </p:sp>
      <p:sp>
        <p:nvSpPr>
          <p:cNvPr id="79" name="TextBox 78">
            <a:extLst>
              <a:ext uri="{FF2B5EF4-FFF2-40B4-BE49-F238E27FC236}">
                <a16:creationId xmlns:a16="http://schemas.microsoft.com/office/drawing/2014/main" id="{44DF60F3-5928-4F79-8F01-AAC676C6B0FF}"/>
              </a:ext>
            </a:extLst>
          </p:cNvPr>
          <p:cNvSpPr txBox="1"/>
          <p:nvPr/>
        </p:nvSpPr>
        <p:spPr>
          <a:xfrm>
            <a:off x="7411512" y="3246245"/>
            <a:ext cx="1969170" cy="276999"/>
          </a:xfrm>
          <a:prstGeom prst="rect">
            <a:avLst/>
          </a:prstGeom>
          <a:solidFill>
            <a:srgbClr val="F99B1D"/>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Lub Dub Condensed" panose="020B0506030403020204" pitchFamily="34" charset="0"/>
              </a:rPr>
              <a:t>Class 2b Recommendation</a:t>
            </a:r>
          </a:p>
        </p:txBody>
      </p:sp>
      <p:sp>
        <p:nvSpPr>
          <p:cNvPr id="77" name="Rectangle 76">
            <a:extLst>
              <a:ext uri="{FF2B5EF4-FFF2-40B4-BE49-F238E27FC236}">
                <a16:creationId xmlns:a16="http://schemas.microsoft.com/office/drawing/2014/main" id="{850D6158-741C-46F8-8DA1-51EF9B7FE9A2}"/>
              </a:ext>
              <a:ext uri="{C183D7F6-B498-43B3-948B-1728B52AA6E4}">
                <adec:decorative xmlns:adec="http://schemas.microsoft.com/office/drawing/2017/decorative" val="1"/>
              </a:ext>
            </a:extLst>
          </p:cNvPr>
          <p:cNvSpPr/>
          <p:nvPr/>
        </p:nvSpPr>
        <p:spPr>
          <a:xfrm>
            <a:off x="7409477" y="3596844"/>
            <a:ext cx="1953621" cy="18914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1FD7842B-2748-4536-8CA7-A652EC48F6C3}"/>
              </a:ext>
            </a:extLst>
          </p:cNvPr>
          <p:cNvSpPr/>
          <p:nvPr/>
        </p:nvSpPr>
        <p:spPr>
          <a:xfrm>
            <a:off x="7409469" y="3596844"/>
            <a:ext cx="1953629" cy="1891440"/>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tIns="9144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u="sng" dirty="0">
                <a:solidFill>
                  <a:sysClr val="windowText" lastClr="000000"/>
                </a:solidFill>
                <a:latin typeface="Lub Dub Condensed" panose="020B0506030403020204" pitchFamily="34" charset="0"/>
              </a:rPr>
              <a:t>In patients with HF and CAD who are candidates for coronary revascularization, </a:t>
            </a:r>
            <a:r>
              <a:rPr lang="en-US" sz="1100" b="1" dirty="0">
                <a:solidFill>
                  <a:sysClr val="windowText" lastClr="000000"/>
                </a:solidFill>
                <a:latin typeface="Lub Dub Condensed" panose="020B0506030403020204" pitchFamily="34" charset="0"/>
              </a:rPr>
              <a:t>noninvasive stress imaging (stress echo., single-photon emission CT [SPECT], CMR, or  PET] may be considered for detection of myocardial ischemia to help guide coronary revascularization.</a:t>
            </a:r>
          </a:p>
        </p:txBody>
      </p:sp>
      <p:pic>
        <p:nvPicPr>
          <p:cNvPr id="22" name="Graphic 21" descr="Stop sign">
            <a:extLst>
              <a:ext uri="{FF2B5EF4-FFF2-40B4-BE49-F238E27FC236}">
                <a16:creationId xmlns:a16="http://schemas.microsoft.com/office/drawing/2014/main" id="{99E2FCA5-3FAA-4B52-8A18-976254DA97B6}"/>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015499" y="1030244"/>
            <a:ext cx="744570" cy="744570"/>
          </a:xfrm>
          <a:prstGeom prst="rect">
            <a:avLst/>
          </a:prstGeom>
        </p:spPr>
      </p:pic>
      <p:sp>
        <p:nvSpPr>
          <p:cNvPr id="60" name="TextBox 59">
            <a:extLst>
              <a:ext uri="{FF2B5EF4-FFF2-40B4-BE49-F238E27FC236}">
                <a16:creationId xmlns:a16="http://schemas.microsoft.com/office/drawing/2014/main" id="{7A3955A9-C579-41A0-BE07-C3D4187D5E8D}"/>
              </a:ext>
              <a:ext uri="{C183D7F6-B498-43B3-948B-1728B52AA6E4}">
                <adec:decorative xmlns:adec="http://schemas.microsoft.com/office/drawing/2017/decorative" val="1"/>
              </a:ext>
            </a:extLst>
          </p:cNvPr>
          <p:cNvSpPr txBox="1"/>
          <p:nvPr/>
        </p:nvSpPr>
        <p:spPr>
          <a:xfrm>
            <a:off x="9568949" y="1721271"/>
            <a:ext cx="1761209" cy="276999"/>
          </a:xfrm>
          <a:prstGeom prst="rect">
            <a:avLst/>
          </a:prstGeom>
          <a:solidFill>
            <a:srgbClr val="CF2429"/>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Lub Dub Condensed" panose="020B0506030403020204" pitchFamily="34" charset="0"/>
            </a:endParaRPr>
          </a:p>
        </p:txBody>
      </p:sp>
      <p:sp>
        <p:nvSpPr>
          <p:cNvPr id="64" name="TextBox 63">
            <a:extLst>
              <a:ext uri="{FF2B5EF4-FFF2-40B4-BE49-F238E27FC236}">
                <a16:creationId xmlns:a16="http://schemas.microsoft.com/office/drawing/2014/main" id="{6FB75797-8837-48BD-8636-16E23B878E42}"/>
              </a:ext>
            </a:extLst>
          </p:cNvPr>
          <p:cNvSpPr txBox="1"/>
          <p:nvPr/>
        </p:nvSpPr>
        <p:spPr>
          <a:xfrm>
            <a:off x="9570984" y="1721271"/>
            <a:ext cx="176120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Lub Dub Condensed" panose="020B0506030403020204" pitchFamily="34" charset="0"/>
              </a:rPr>
              <a:t>Class 3 No Benefit</a:t>
            </a:r>
          </a:p>
        </p:txBody>
      </p:sp>
      <p:sp>
        <p:nvSpPr>
          <p:cNvPr id="61" name="Rectangle 60">
            <a:extLst>
              <a:ext uri="{FF2B5EF4-FFF2-40B4-BE49-F238E27FC236}">
                <a16:creationId xmlns:a16="http://schemas.microsoft.com/office/drawing/2014/main" id="{58628512-7B41-45F7-9B37-B7DFCA54C05B}"/>
              </a:ext>
              <a:ext uri="{C183D7F6-B498-43B3-948B-1728B52AA6E4}">
                <adec:decorative xmlns:adec="http://schemas.microsoft.com/office/drawing/2017/decorative" val="1"/>
              </a:ext>
            </a:extLst>
          </p:cNvPr>
          <p:cNvSpPr/>
          <p:nvPr/>
        </p:nvSpPr>
        <p:spPr>
          <a:xfrm>
            <a:off x="9567308" y="2071870"/>
            <a:ext cx="1747302" cy="20579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618EC462-AE34-422D-99D2-794120FABB94}"/>
              </a:ext>
            </a:extLst>
          </p:cNvPr>
          <p:cNvSpPr/>
          <p:nvPr/>
        </p:nvSpPr>
        <p:spPr>
          <a:xfrm>
            <a:off x="9567301" y="2071870"/>
            <a:ext cx="1747309" cy="2057976"/>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tIns="9144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u="sng" dirty="0">
                <a:solidFill>
                  <a:sysClr val="windowText" lastClr="000000"/>
                </a:solidFill>
                <a:latin typeface="Lub Dub Condensed" panose="020B0506030403020204" pitchFamily="34" charset="0"/>
              </a:rPr>
              <a:t>In patients with HF in the absence of: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ysClr val="windowText" lastClr="000000"/>
                </a:solidFill>
                <a:latin typeface="Lub Dub Condensed" panose="020B0506030403020204" pitchFamily="34" charset="0"/>
              </a:rPr>
              <a:t>1) clinical status change, 2) treatment interventions that might have had a significant effect on cardiac function, or 3) candidacy for invasive procedures or device therapy, routine repeat assessment of LV function is not indicated.</a:t>
            </a:r>
          </a:p>
        </p:txBody>
      </p:sp>
      <p:sp>
        <p:nvSpPr>
          <p:cNvPr id="7" name="Text Placeholder 6">
            <a:extLst>
              <a:ext uri="{FF2B5EF4-FFF2-40B4-BE49-F238E27FC236}">
                <a16:creationId xmlns:a16="http://schemas.microsoft.com/office/drawing/2014/main" id="{2A6A5D4C-6318-4501-83E6-339815A1ADBE}"/>
              </a:ext>
            </a:extLst>
          </p:cNvPr>
          <p:cNvSpPr>
            <a:spLocks noGrp="1"/>
          </p:cNvSpPr>
          <p:nvPr>
            <p:ph type="body" sz="quarter" idx="13"/>
          </p:nvPr>
        </p:nvSpPr>
        <p:spPr>
          <a:xfrm>
            <a:off x="1903535" y="5948738"/>
            <a:ext cx="8384931" cy="271939"/>
          </a:xfrm>
        </p:spPr>
        <p:txBody>
          <a:bodyPr/>
          <a:lstStyle/>
          <a:p>
            <a:pPr marL="0" indent="0">
              <a:lnSpc>
                <a:spcPct val="100000"/>
              </a:lnSpc>
              <a:spcBef>
                <a:spcPts val="0"/>
              </a:spcBef>
            </a:pPr>
            <a:r>
              <a:rPr lang="en-US" sz="900" b="1" dirty="0"/>
              <a:t>Abbreviations: </a:t>
            </a:r>
            <a:r>
              <a:rPr lang="en-US" sz="900" dirty="0"/>
              <a:t>CAD</a:t>
            </a:r>
            <a:r>
              <a:rPr lang="en-US" sz="900" b="1" dirty="0"/>
              <a:t> </a:t>
            </a:r>
            <a:r>
              <a:rPr lang="en-US" sz="900" dirty="0"/>
              <a:t>indicates coronary artery disease; CMR, cardiac magnetic resonance; CT, computed tomography; echo, echocardiography; EF, ejection fraction; GDMT, guideline-directed medical therapy; LVEF, left ventricular ejection fraction; PET, position emission tomography; SPECT, single-photon emission CT;  and TTE, transthoracic echocardiography</a:t>
            </a:r>
            <a:r>
              <a:rPr lang="en-US" dirty="0"/>
              <a:t>.</a:t>
            </a:r>
            <a:endParaRPr lang="en-US" dirty="0">
              <a:latin typeface="Lub Dub Medium" panose="020B0603030403020204" pitchFamily="34" charset="0"/>
            </a:endParaRPr>
          </a:p>
        </p:txBody>
      </p:sp>
      <p:sp>
        <p:nvSpPr>
          <p:cNvPr id="8" name="Slide Number Placeholder 7">
            <a:extLst>
              <a:ext uri="{FF2B5EF4-FFF2-40B4-BE49-F238E27FC236}">
                <a16:creationId xmlns:a16="http://schemas.microsoft.com/office/drawing/2014/main" id="{70587127-88A3-4087-AE51-E1798CCD6C5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10</a:t>
            </a:fld>
            <a:endParaRPr lang="en-US" sz="900" dirty="0"/>
          </a:p>
        </p:txBody>
      </p:sp>
      <p:cxnSp>
        <p:nvCxnSpPr>
          <p:cNvPr id="16" name="Straight Connector 15">
            <a:extLst>
              <a:ext uri="{FF2B5EF4-FFF2-40B4-BE49-F238E27FC236}">
                <a16:creationId xmlns:a16="http://schemas.microsoft.com/office/drawing/2014/main" id="{AB4E233F-4076-4E23-A4CE-C6078339970E}"/>
              </a:ext>
              <a:ext uri="{C183D7F6-B498-43B3-948B-1728B52AA6E4}">
                <adec:decorative xmlns:adec="http://schemas.microsoft.com/office/drawing/2017/decorative" val="1"/>
              </a:ext>
            </a:extLst>
          </p:cNvPr>
          <p:cNvCxnSpPr/>
          <p:nvPr/>
        </p:nvCxnSpPr>
        <p:spPr>
          <a:xfrm>
            <a:off x="9434847" y="1328456"/>
            <a:ext cx="0" cy="44805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0871687-7AA8-476F-9943-BD1733FA01C7}"/>
              </a:ext>
              <a:ext uri="{C183D7F6-B498-43B3-948B-1728B52AA6E4}">
                <adec:decorative xmlns:adec="http://schemas.microsoft.com/office/drawing/2017/decorative" val="1"/>
              </a:ext>
            </a:extLst>
          </p:cNvPr>
          <p:cNvCxnSpPr/>
          <p:nvPr/>
        </p:nvCxnSpPr>
        <p:spPr>
          <a:xfrm>
            <a:off x="7278169" y="1310872"/>
            <a:ext cx="0" cy="44805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685F003-9941-49FE-A2A3-8F78FA9E69E0}"/>
              </a:ext>
              <a:ext uri="{C183D7F6-B498-43B3-948B-1728B52AA6E4}">
                <adec:decorative xmlns:adec="http://schemas.microsoft.com/office/drawing/2017/decorative" val="1"/>
              </a:ext>
            </a:extLst>
          </p:cNvPr>
          <p:cNvCxnSpPr/>
          <p:nvPr/>
        </p:nvCxnSpPr>
        <p:spPr>
          <a:xfrm>
            <a:off x="4528476" y="1328456"/>
            <a:ext cx="0" cy="44805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AF06006-3B1E-44FB-9CD6-161C243BC0FE}"/>
              </a:ext>
              <a:ext uri="{C183D7F6-B498-43B3-948B-1728B52AA6E4}">
                <adec:decorative xmlns:adec="http://schemas.microsoft.com/office/drawing/2017/decorative" val="1"/>
              </a:ext>
            </a:extLst>
          </p:cNvPr>
          <p:cNvCxnSpPr/>
          <p:nvPr/>
        </p:nvCxnSpPr>
        <p:spPr>
          <a:xfrm>
            <a:off x="2398883" y="1328456"/>
            <a:ext cx="0" cy="44805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1524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8E47CC-2C36-4E78-B987-9C8EC0DAC266}"/>
              </a:ext>
            </a:extLst>
          </p:cNvPr>
          <p:cNvSpPr>
            <a:spLocks noGrp="1"/>
          </p:cNvSpPr>
          <p:nvPr>
            <p:ph type="title"/>
          </p:nvPr>
        </p:nvSpPr>
        <p:spPr/>
        <p:txBody>
          <a:bodyPr/>
          <a:lstStyle/>
          <a:p>
            <a:r>
              <a:rPr lang="en-US" dirty="0"/>
              <a:t>Initial &amp; Serial Evaluation: </a:t>
            </a:r>
            <a:br>
              <a:rPr lang="en-US" dirty="0"/>
            </a:br>
            <a:r>
              <a:rPr lang="en-US" dirty="0">
                <a:latin typeface="Lub Dub Medium" panose="020B0603030403020204" pitchFamily="34" charset="0"/>
              </a:rPr>
              <a:t>Invasive Evaluation of Patients with HF</a:t>
            </a:r>
          </a:p>
        </p:txBody>
      </p:sp>
      <p:sp>
        <p:nvSpPr>
          <p:cNvPr id="11" name="TextBox 10">
            <a:extLst>
              <a:ext uri="{FF2B5EF4-FFF2-40B4-BE49-F238E27FC236}">
                <a16:creationId xmlns:a16="http://schemas.microsoft.com/office/drawing/2014/main" id="{B6EE6368-0035-4EDF-90F3-34084B522F66}"/>
              </a:ext>
            </a:extLst>
          </p:cNvPr>
          <p:cNvSpPr txBox="1"/>
          <p:nvPr/>
        </p:nvSpPr>
        <p:spPr>
          <a:xfrm>
            <a:off x="2085868" y="1614223"/>
            <a:ext cx="3089970"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effectLst/>
                <a:uLnTx/>
                <a:uFillTx/>
                <a:latin typeface="Lub Dub Heavy" panose="020B0903030403020204" pitchFamily="34" charset="0"/>
                <a:cs typeface="Arial" panose="020B0604020202020204" pitchFamily="34" charset="0"/>
              </a:rPr>
              <a:t>Invasive Hemodynamics </a:t>
            </a:r>
          </a:p>
        </p:txBody>
      </p:sp>
      <p:graphicFrame>
        <p:nvGraphicFramePr>
          <p:cNvPr id="9" name="Table 8">
            <a:extLst>
              <a:ext uri="{FF2B5EF4-FFF2-40B4-BE49-F238E27FC236}">
                <a16:creationId xmlns:a16="http://schemas.microsoft.com/office/drawing/2014/main" id="{3B2F863E-C19B-4F75-A39C-62DBAAED3581}"/>
              </a:ext>
            </a:extLst>
          </p:cNvPr>
          <p:cNvGraphicFramePr>
            <a:graphicFrameLocks noGrp="1"/>
          </p:cNvGraphicFramePr>
          <p:nvPr>
            <p:extLst>
              <p:ext uri="{D42A27DB-BD31-4B8C-83A1-F6EECF244321}">
                <p14:modId xmlns:p14="http://schemas.microsoft.com/office/powerpoint/2010/main" val="2819439163"/>
              </p:ext>
            </p:extLst>
          </p:nvPr>
        </p:nvGraphicFramePr>
        <p:xfrm>
          <a:off x="1398106" y="2048825"/>
          <a:ext cx="3963898" cy="2393339"/>
        </p:xfrm>
        <a:graphic>
          <a:graphicData uri="http://schemas.openxmlformats.org/drawingml/2006/table">
            <a:tbl>
              <a:tblPr firstRow="1" bandRow="1">
                <a:tableStyleId>{5C22544A-7EE6-4342-B048-85BDC9FD1C3A}</a:tableStyleId>
              </a:tblPr>
              <a:tblGrid>
                <a:gridCol w="743829">
                  <a:extLst>
                    <a:ext uri="{9D8B030D-6E8A-4147-A177-3AD203B41FA5}">
                      <a16:colId xmlns:a16="http://schemas.microsoft.com/office/drawing/2014/main" val="570587710"/>
                    </a:ext>
                  </a:extLst>
                </a:gridCol>
                <a:gridCol w="3220069">
                  <a:extLst>
                    <a:ext uri="{9D8B030D-6E8A-4147-A177-3AD203B41FA5}">
                      <a16:colId xmlns:a16="http://schemas.microsoft.com/office/drawing/2014/main" val="2040967240"/>
                    </a:ext>
                  </a:extLst>
                </a:gridCol>
              </a:tblGrid>
              <a:tr h="29271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100" b="1" spc="50" dirty="0">
                          <a:solidFill>
                            <a:schemeClr val="bg1"/>
                          </a:solidFill>
                          <a:latin typeface="Lub Dub Bold" panose="020B0803030403020204" pitchFamily="34" charset="0"/>
                          <a:cs typeface="Calibri"/>
                        </a:rPr>
                        <a:t>COR</a:t>
                      </a:r>
                      <a:endParaRPr lang="en-US" sz="11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100" b="1" spc="40" dirty="0">
                          <a:solidFill>
                            <a:schemeClr val="bg1"/>
                          </a:solidFill>
                          <a:latin typeface="Lub Dub Bold" panose="020B0803030403020204" pitchFamily="34" charset="0"/>
                          <a:cs typeface="Calibri"/>
                        </a:rPr>
                        <a:t>RECOMMENDATIONS</a:t>
                      </a:r>
                      <a:endParaRPr lang="en-US" sz="11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519031594"/>
                  </a:ext>
                </a:extLst>
              </a:tr>
              <a:tr h="105031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4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200" b="0" kern="1200" dirty="0">
                          <a:solidFill>
                            <a:srgbClr val="231F20"/>
                          </a:solidFill>
                          <a:latin typeface="Lub Dub Condensed" panose="020B0506030403020204" pitchFamily="34" charset="0"/>
                          <a:ea typeface="+mn-ea"/>
                          <a:cs typeface="Calibri"/>
                        </a:rPr>
                        <a:t>In select patients with HF with persistent or worsening symptoms, signs, diagnostic parameters, and in whom hemodynamics are uncertain, invasive hemodynamic monitoring can be useful to guide management.</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61876761"/>
                  </a:ext>
                </a:extLst>
              </a:tr>
              <a:tr h="1050314">
                <a:tc>
                  <a:txBody>
                    <a:bodyPr/>
                    <a:lstStyle/>
                    <a:p>
                      <a:pPr marL="0" indent="0" algn="ctr">
                        <a:lnSpc>
                          <a:spcPct val="100000"/>
                        </a:lnSpc>
                        <a:spcBef>
                          <a:spcPts val="295"/>
                        </a:spcBef>
                      </a:pPr>
                      <a:r>
                        <a:rPr lang="en-US" sz="1400" dirty="0">
                          <a:ln>
                            <a:noFill/>
                          </a:ln>
                          <a:solidFill>
                            <a:schemeClr val="bg1"/>
                          </a:solidFill>
                          <a:latin typeface="Lub Dub Bold" panose="020B0803030403020204" pitchFamily="34" charset="0"/>
                          <a:cs typeface="Calibri"/>
                        </a:rPr>
                        <a:t>3: No Benefit</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7320"/>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200" b="0" kern="1200" dirty="0">
                          <a:solidFill>
                            <a:srgbClr val="231F20"/>
                          </a:solidFill>
                          <a:latin typeface="Lub Dub Condensed" panose="020B0506030403020204" pitchFamily="34" charset="0"/>
                          <a:ea typeface="+mn-ea"/>
                          <a:cs typeface="Calibri"/>
                        </a:rPr>
                        <a:t>In patients with HF, routine use of invasive hemodynamic monitoring is not recommended.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509242864"/>
                  </a:ext>
                </a:extLst>
              </a:tr>
            </a:tbl>
          </a:graphicData>
        </a:graphic>
      </p:graphicFrame>
      <p:sp>
        <p:nvSpPr>
          <p:cNvPr id="10" name="Oval 9">
            <a:extLst>
              <a:ext uri="{FF2B5EF4-FFF2-40B4-BE49-F238E27FC236}">
                <a16:creationId xmlns:a16="http://schemas.microsoft.com/office/drawing/2014/main" id="{918794C5-E604-4FE8-BB93-3DFF48C30B75}"/>
              </a:ext>
              <a:ext uri="{C183D7F6-B498-43B3-948B-1728B52AA6E4}">
                <adec:decorative xmlns:adec="http://schemas.microsoft.com/office/drawing/2017/decorative" val="1"/>
              </a:ext>
            </a:extLst>
          </p:cNvPr>
          <p:cNvSpPr/>
          <p:nvPr/>
        </p:nvSpPr>
        <p:spPr>
          <a:xfrm>
            <a:off x="1398663" y="1434762"/>
            <a:ext cx="682341" cy="68234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1742B6B8-2FA1-437C-B7C1-CD1441F99149}"/>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464400" y="1511726"/>
            <a:ext cx="543548" cy="543548"/>
          </a:xfrm>
          <a:prstGeom prst="rect">
            <a:avLst/>
          </a:prstGeom>
        </p:spPr>
      </p:pic>
      <p:sp>
        <p:nvSpPr>
          <p:cNvPr id="15" name="TextBox 14">
            <a:extLst>
              <a:ext uri="{FF2B5EF4-FFF2-40B4-BE49-F238E27FC236}">
                <a16:creationId xmlns:a16="http://schemas.microsoft.com/office/drawing/2014/main" id="{4D7E7932-9B07-46B3-A663-8A5A6EED7E20}"/>
              </a:ext>
            </a:extLst>
          </p:cNvPr>
          <p:cNvSpPr txBox="1"/>
          <p:nvPr/>
        </p:nvSpPr>
        <p:spPr>
          <a:xfrm>
            <a:off x="7055536" y="1614223"/>
            <a:ext cx="3089970"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effectLst/>
                <a:uLnTx/>
                <a:uFillTx/>
                <a:latin typeface="Lub Dub Heavy" panose="020B0903030403020204" pitchFamily="34" charset="0"/>
                <a:cs typeface="Arial" panose="020B0604020202020204" pitchFamily="34" charset="0"/>
              </a:rPr>
              <a:t>Endomyocardial Biopsy</a:t>
            </a:r>
          </a:p>
        </p:txBody>
      </p:sp>
      <p:graphicFrame>
        <p:nvGraphicFramePr>
          <p:cNvPr id="13" name="Table 12">
            <a:extLst>
              <a:ext uri="{FF2B5EF4-FFF2-40B4-BE49-F238E27FC236}">
                <a16:creationId xmlns:a16="http://schemas.microsoft.com/office/drawing/2014/main" id="{071430C3-C020-44B8-8A38-43D30652ADBB}"/>
              </a:ext>
            </a:extLst>
          </p:cNvPr>
          <p:cNvGraphicFramePr>
            <a:graphicFrameLocks noGrp="1"/>
          </p:cNvGraphicFramePr>
          <p:nvPr>
            <p:extLst>
              <p:ext uri="{D42A27DB-BD31-4B8C-83A1-F6EECF244321}">
                <p14:modId xmlns:p14="http://schemas.microsoft.com/office/powerpoint/2010/main" val="348537653"/>
              </p:ext>
            </p:extLst>
          </p:nvPr>
        </p:nvGraphicFramePr>
        <p:xfrm>
          <a:off x="6367774" y="2048825"/>
          <a:ext cx="3963898" cy="2393339"/>
        </p:xfrm>
        <a:graphic>
          <a:graphicData uri="http://schemas.openxmlformats.org/drawingml/2006/table">
            <a:tbl>
              <a:tblPr firstRow="1" bandRow="1">
                <a:tableStyleId>{5C22544A-7EE6-4342-B048-85BDC9FD1C3A}</a:tableStyleId>
              </a:tblPr>
              <a:tblGrid>
                <a:gridCol w="743829">
                  <a:extLst>
                    <a:ext uri="{9D8B030D-6E8A-4147-A177-3AD203B41FA5}">
                      <a16:colId xmlns:a16="http://schemas.microsoft.com/office/drawing/2014/main" val="570587710"/>
                    </a:ext>
                  </a:extLst>
                </a:gridCol>
                <a:gridCol w="3220069">
                  <a:extLst>
                    <a:ext uri="{9D8B030D-6E8A-4147-A177-3AD203B41FA5}">
                      <a16:colId xmlns:a16="http://schemas.microsoft.com/office/drawing/2014/main" val="2040967240"/>
                    </a:ext>
                  </a:extLst>
                </a:gridCol>
              </a:tblGrid>
              <a:tr h="29271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100" b="1" spc="50">
                          <a:solidFill>
                            <a:schemeClr val="bg1"/>
                          </a:solidFill>
                          <a:latin typeface="Lub Dub Bold" panose="020B0803030403020204" pitchFamily="34" charset="0"/>
                          <a:cs typeface="Calibri"/>
                        </a:rPr>
                        <a:t>COR</a:t>
                      </a:r>
                      <a:endParaRPr lang="en-US" sz="11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100" b="1" spc="40">
                          <a:solidFill>
                            <a:schemeClr val="bg1"/>
                          </a:solidFill>
                          <a:latin typeface="Lub Dub Bold" panose="020B0803030403020204" pitchFamily="34" charset="0"/>
                          <a:cs typeface="Calibri"/>
                        </a:rPr>
                        <a:t>RECOMMENDATIONS</a:t>
                      </a:r>
                      <a:endParaRPr lang="en-US" sz="11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519031594"/>
                  </a:ext>
                </a:extLst>
              </a:tr>
              <a:tr h="105031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4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200" b="0" kern="1200" dirty="0">
                          <a:solidFill>
                            <a:srgbClr val="231F20"/>
                          </a:solidFill>
                          <a:latin typeface="Lub Dub Condensed" panose="020B0506030403020204" pitchFamily="34" charset="0"/>
                          <a:ea typeface="+mn-ea"/>
                          <a:cs typeface="Calibri"/>
                        </a:rPr>
                        <a:t>In patients with HF, endomyocardial biopsy may be useful when a specific diagnosis is suspected that would influence therapy.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61876761"/>
                  </a:ext>
                </a:extLst>
              </a:tr>
              <a:tr h="1050314">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400" dirty="0">
                          <a:ln>
                            <a:noFill/>
                          </a:ln>
                          <a:solidFill>
                            <a:schemeClr val="bg1"/>
                          </a:solidFill>
                          <a:latin typeface="Lub Dub Bold" panose="020B0803030403020204" pitchFamily="34" charset="0"/>
                          <a:cs typeface="Calibri"/>
                        </a:rPr>
                        <a:t>3: Harm</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2429"/>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200" b="0" kern="1200" dirty="0">
                          <a:solidFill>
                            <a:srgbClr val="231F20"/>
                          </a:solidFill>
                          <a:latin typeface="Lub Dub Condensed" panose="020B0506030403020204" pitchFamily="34" charset="0"/>
                          <a:ea typeface="+mn-ea"/>
                          <a:cs typeface="Calibri"/>
                        </a:rPr>
                        <a:t>For patients undergoing routine evaluation of HF, endomyocardial biopsy should not be performed because of risk of complications.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851810353"/>
                  </a:ext>
                </a:extLst>
              </a:tr>
            </a:tbl>
          </a:graphicData>
        </a:graphic>
      </p:graphicFrame>
      <p:sp>
        <p:nvSpPr>
          <p:cNvPr id="14" name="Oval 13">
            <a:extLst>
              <a:ext uri="{FF2B5EF4-FFF2-40B4-BE49-F238E27FC236}">
                <a16:creationId xmlns:a16="http://schemas.microsoft.com/office/drawing/2014/main" id="{20770FA8-BE54-43AA-A354-8B6BB7AB1778}"/>
              </a:ext>
              <a:ext uri="{C183D7F6-B498-43B3-948B-1728B52AA6E4}">
                <adec:decorative xmlns:adec="http://schemas.microsoft.com/office/drawing/2017/decorative" val="1"/>
              </a:ext>
            </a:extLst>
          </p:cNvPr>
          <p:cNvSpPr/>
          <p:nvPr/>
        </p:nvSpPr>
        <p:spPr>
          <a:xfrm>
            <a:off x="6368331" y="1434762"/>
            <a:ext cx="682341" cy="68234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7873813-CF55-4D85-98D3-5E530C0DB906}"/>
              </a:ext>
              <a:ext uri="{C183D7F6-B498-43B3-948B-1728B52AA6E4}">
                <adec:decorative xmlns:adec="http://schemas.microsoft.com/office/drawing/2017/decorative" val="1"/>
              </a:ext>
            </a:extLst>
          </p:cNvPr>
          <p:cNvSpPr/>
          <p:nvPr/>
        </p:nvSpPr>
        <p:spPr>
          <a:xfrm>
            <a:off x="1304083" y="4976864"/>
            <a:ext cx="9583834" cy="7140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 name="Rectangle 23">
            <a:extLst>
              <a:ext uri="{FF2B5EF4-FFF2-40B4-BE49-F238E27FC236}">
                <a16:creationId xmlns:a16="http://schemas.microsoft.com/office/drawing/2014/main" id="{A2A03665-B9EC-46AE-B47A-1ABE612BA6CD}"/>
              </a:ext>
              <a:ext uri="{C183D7F6-B498-43B3-948B-1728B52AA6E4}">
                <adec:decorative xmlns:adec="http://schemas.microsoft.com/office/drawing/2017/decorative" val="0"/>
              </a:ext>
            </a:extLst>
          </p:cNvPr>
          <p:cNvSpPr/>
          <p:nvPr/>
        </p:nvSpPr>
        <p:spPr>
          <a:xfrm>
            <a:off x="1718093" y="4979263"/>
            <a:ext cx="8755815" cy="714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CF2429"/>
                </a:solidFill>
                <a:effectLst/>
                <a:uLnTx/>
                <a:uFillTx/>
                <a:latin typeface="Lub Dub Condensed" panose="020B0506030403020204" pitchFamily="34" charset="0"/>
                <a:cs typeface="Arial" panose="020B0604020202020204" pitchFamily="34" charset="0"/>
              </a:rPr>
              <a:t>Guiding Principle: </a:t>
            </a:r>
            <a:r>
              <a:rPr kumimoji="0" lang="en-US" sz="1400" b="0"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Invasive evaluations are most appropriate when they will guide management and influence therapy. Due to the risk of complications, invasive procedures should not be used for the routine evaluation of HF. </a:t>
            </a:r>
          </a:p>
        </p:txBody>
      </p:sp>
      <p:sp>
        <p:nvSpPr>
          <p:cNvPr id="7" name="Text Placeholder 6">
            <a:extLst>
              <a:ext uri="{FF2B5EF4-FFF2-40B4-BE49-F238E27FC236}">
                <a16:creationId xmlns:a16="http://schemas.microsoft.com/office/drawing/2014/main" id="{2A6A5D4C-6318-4501-83E6-339815A1ADBE}"/>
              </a:ext>
            </a:extLst>
          </p:cNvPr>
          <p:cNvSpPr>
            <a:spLocks noGrp="1"/>
          </p:cNvSpPr>
          <p:nvPr>
            <p:ph type="body" sz="quarter" idx="13"/>
          </p:nvPr>
        </p:nvSpPr>
        <p:spPr/>
        <p:txBody>
          <a:bodyPr/>
          <a:lstStyle/>
          <a:p>
            <a:pPr algn="ctr"/>
            <a:r>
              <a:rPr lang="en-US" sz="900" b="1" dirty="0"/>
              <a:t>Abbreviation: </a:t>
            </a:r>
            <a:r>
              <a:rPr lang="en-US" sz="900" dirty="0"/>
              <a:t>HF indicates heart failure.</a:t>
            </a:r>
            <a:endParaRPr lang="en-US" sz="900" dirty="0">
              <a:latin typeface="Arial" panose="020B0604020202020204" pitchFamily="34" charset="0"/>
              <a:cs typeface="Arial" panose="020B0604020202020204" pitchFamily="34" charset="0"/>
            </a:endParaRPr>
          </a:p>
        </p:txBody>
      </p:sp>
      <p:sp>
        <p:nvSpPr>
          <p:cNvPr id="8" name="Slide Number Placeholder 7">
            <a:extLst>
              <a:ext uri="{FF2B5EF4-FFF2-40B4-BE49-F238E27FC236}">
                <a16:creationId xmlns:a16="http://schemas.microsoft.com/office/drawing/2014/main" id="{70587127-88A3-4087-AE51-E1798CCD6C5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11</a:t>
            </a:fld>
            <a:endParaRPr lang="en-US" sz="900" dirty="0"/>
          </a:p>
        </p:txBody>
      </p:sp>
      <p:pic>
        <p:nvPicPr>
          <p:cNvPr id="3" name="Graphic 2" descr="Microscope with solid fill">
            <a:extLst>
              <a:ext uri="{FF2B5EF4-FFF2-40B4-BE49-F238E27FC236}">
                <a16:creationId xmlns:a16="http://schemas.microsoft.com/office/drawing/2014/main" id="{720EA868-5AEF-47B6-947A-647CE43229BD}"/>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436150" y="1511726"/>
            <a:ext cx="526624" cy="526624"/>
          </a:xfrm>
          <a:prstGeom prst="rect">
            <a:avLst/>
          </a:prstGeom>
        </p:spPr>
      </p:pic>
    </p:spTree>
    <p:extLst>
      <p:ext uri="{BB962C8B-B14F-4D97-AF65-F5344CB8AC3E}">
        <p14:creationId xmlns:p14="http://schemas.microsoft.com/office/powerpoint/2010/main" val="803337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8E47CC-2C36-4E78-B987-9C8EC0DAC266}"/>
              </a:ext>
            </a:extLst>
          </p:cNvPr>
          <p:cNvSpPr>
            <a:spLocks noGrp="1"/>
          </p:cNvSpPr>
          <p:nvPr>
            <p:ph type="title"/>
          </p:nvPr>
        </p:nvSpPr>
        <p:spPr/>
        <p:txBody>
          <a:bodyPr/>
          <a:lstStyle/>
          <a:p>
            <a:r>
              <a:rPr lang="en-US" dirty="0"/>
              <a:t>Initial &amp; Serial Evaluation</a:t>
            </a:r>
            <a:endParaRPr lang="en-US" dirty="0">
              <a:latin typeface="Lub Dub Medium" panose="020B0603030403020204" pitchFamily="34" charset="0"/>
            </a:endParaRPr>
          </a:p>
        </p:txBody>
      </p:sp>
      <p:sp>
        <p:nvSpPr>
          <p:cNvPr id="6" name="TextBox 5">
            <a:extLst>
              <a:ext uri="{FF2B5EF4-FFF2-40B4-BE49-F238E27FC236}">
                <a16:creationId xmlns:a16="http://schemas.microsoft.com/office/drawing/2014/main" id="{7D317654-336D-46FA-B3BD-65EE786F4699}"/>
              </a:ext>
            </a:extLst>
          </p:cNvPr>
          <p:cNvSpPr txBox="1"/>
          <p:nvPr/>
        </p:nvSpPr>
        <p:spPr>
          <a:xfrm>
            <a:off x="692394" y="1191992"/>
            <a:ext cx="5136906" cy="369332"/>
          </a:xfrm>
          <a:prstGeom prst="rect">
            <a:avLst/>
          </a:prstGeom>
          <a:noFill/>
        </p:spPr>
        <p:txBody>
          <a:bodyPr wrap="square">
            <a:spAutoFit/>
          </a:bodyPr>
          <a:lstStyle/>
          <a:p>
            <a:pPr marL="0" marR="0" lvl="0" indent="0" algn="ctr" fontAlgn="auto">
              <a:lnSpc>
                <a:spcPct val="90000"/>
              </a:lnSpc>
              <a:spcBef>
                <a:spcPct val="0"/>
              </a:spcBef>
              <a:spcAft>
                <a:spcPts val="0"/>
              </a:spcAft>
              <a:buClrTx/>
              <a:buSzTx/>
              <a:tabLst/>
              <a:defRPr/>
            </a:pPr>
            <a:r>
              <a:rPr lang="en-US" sz="2000" u="sng" dirty="0">
                <a:latin typeface="Lub Dub Medium" panose="020B0603030403020204" pitchFamily="34" charset="0"/>
                <a:ea typeface="+mj-ea"/>
                <a:cs typeface="+mj-cs"/>
              </a:rPr>
              <a:t>Wearables &amp; Remote Monitoring</a:t>
            </a:r>
          </a:p>
        </p:txBody>
      </p:sp>
      <p:sp>
        <p:nvSpPr>
          <p:cNvPr id="19" name="Rectangle 18" descr="The recommendation for wearables and remote monitoring is as follows:&#10;In selected adult patients with NYHA class III HF and history of a HF hospitalization in the past year or elevated natriuretic peptide levels, on maximally tolerated stable doses of GDMT with optimal device&#10;therapy, the usefulness of wireless monitoring of PA pressure by an implanted hemodynamic monitor to&#10;reduce the risk of subsequent HF hospitalizations is uncertain.&#10;">
            <a:extLst>
              <a:ext uri="{FF2B5EF4-FFF2-40B4-BE49-F238E27FC236}">
                <a16:creationId xmlns:a16="http://schemas.microsoft.com/office/drawing/2014/main" id="{459D4E12-1552-44FC-A491-EDFF9681B31D}"/>
              </a:ext>
            </a:extLst>
          </p:cNvPr>
          <p:cNvSpPr/>
          <p:nvPr/>
        </p:nvSpPr>
        <p:spPr>
          <a:xfrm>
            <a:off x="3786024" y="1697764"/>
            <a:ext cx="2255562" cy="4220658"/>
          </a:xfrm>
          <a:prstGeom prst="rect">
            <a:avLst/>
          </a:prstGeom>
          <a:noFill/>
          <a:ln w="57150">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800" dirty="0">
              <a:solidFill>
                <a:schemeClr val="tx1"/>
              </a:solidFill>
            </a:endParaRPr>
          </a:p>
        </p:txBody>
      </p:sp>
      <p:sp>
        <p:nvSpPr>
          <p:cNvPr id="21" name="TextBox 20">
            <a:extLst>
              <a:ext uri="{FF2B5EF4-FFF2-40B4-BE49-F238E27FC236}">
                <a16:creationId xmlns:a16="http://schemas.microsoft.com/office/drawing/2014/main" id="{17BE6111-9C10-4B65-8ECF-77C3AE704301}"/>
              </a:ext>
            </a:extLst>
          </p:cNvPr>
          <p:cNvSpPr txBox="1"/>
          <p:nvPr/>
        </p:nvSpPr>
        <p:spPr>
          <a:xfrm>
            <a:off x="357794" y="4023912"/>
            <a:ext cx="3219496" cy="1785104"/>
          </a:xfrm>
          <a:prstGeom prst="rect">
            <a:avLst/>
          </a:prstGeom>
          <a:solidFill>
            <a:srgbClr val="85ADD1"/>
          </a:solidFill>
        </p:spPr>
        <p:txBody>
          <a:bodyPr wrap="square">
            <a:spAutoFit/>
          </a:bodyPr>
          <a:lstStyle/>
          <a:p>
            <a:pPr algn="ctr"/>
            <a:r>
              <a:rPr lang="en-US" sz="1600" b="1" dirty="0">
                <a:latin typeface="Lub Dub Condensed" panose="020B0506030403020204" pitchFamily="34" charset="0"/>
              </a:rPr>
              <a:t>In patients with NYHA class III HF with a HF hospitalization within the previous year, wireless monitoring of the PA pressure by an implanted hemodynamic monitor provides uncertain value.</a:t>
            </a:r>
          </a:p>
          <a:p>
            <a:pPr algn="ctr"/>
            <a:r>
              <a:rPr lang="en-US" sz="1200" i="1" dirty="0">
                <a:latin typeface="Lub Dub Condensed" panose="020B0506030403020204" pitchFamily="34" charset="0"/>
              </a:rPr>
              <a:t>Value Statement: Uncertain Value (B-NR)</a:t>
            </a:r>
          </a:p>
        </p:txBody>
      </p:sp>
      <p:sp>
        <p:nvSpPr>
          <p:cNvPr id="24" name="TextBox 23">
            <a:extLst>
              <a:ext uri="{FF2B5EF4-FFF2-40B4-BE49-F238E27FC236}">
                <a16:creationId xmlns:a16="http://schemas.microsoft.com/office/drawing/2014/main" id="{98D8D298-40F1-4002-B500-1216CC842C0F}"/>
              </a:ext>
              <a:ext uri="{C183D7F6-B498-43B3-948B-1728B52AA6E4}">
                <adec:decorative xmlns:adec="http://schemas.microsoft.com/office/drawing/2017/decorative" val="1"/>
              </a:ext>
            </a:extLst>
          </p:cNvPr>
          <p:cNvSpPr txBox="1"/>
          <p:nvPr/>
        </p:nvSpPr>
        <p:spPr>
          <a:xfrm>
            <a:off x="3903535" y="2542717"/>
            <a:ext cx="2102457" cy="658003"/>
          </a:xfrm>
          <a:prstGeom prst="rect">
            <a:avLst/>
          </a:prstGeom>
          <a:solidFill>
            <a:schemeClr val="bg1">
              <a:lumMod val="85000"/>
            </a:schemeClr>
          </a:solidFill>
        </p:spPr>
        <p:txBody>
          <a:bodyPr wrap="square" lIns="91440" tIns="91440" numCol="1" spcCol="182880">
            <a:noAutofit/>
          </a:bodyPr>
          <a:lstStyle/>
          <a:p>
            <a:pPr lvl="0" algn="ctr">
              <a:spcAft>
                <a:spcPts val="600"/>
              </a:spcAft>
              <a:defRPr/>
            </a:pPr>
            <a:r>
              <a:rPr kumimoji="0" lang="en-US" sz="1100" b="0" i="0" u="none" strike="noStrike" kern="1200" cap="none" spc="0" normalizeH="0" baseline="0" noProof="0" dirty="0">
                <a:ln>
                  <a:noFill/>
                </a:ln>
                <a:solidFill>
                  <a:prstClr val="black"/>
                </a:solidFill>
                <a:effectLst/>
                <a:uLnTx/>
                <a:uFillTx/>
                <a:latin typeface="Lub Dub Medium" panose="020B0603030403020204" pitchFamily="34" charset="0"/>
              </a:rPr>
              <a:t>HF hospitalization in the past year or elevated natriuretic peptide levels</a:t>
            </a:r>
          </a:p>
        </p:txBody>
      </p:sp>
      <p:cxnSp>
        <p:nvCxnSpPr>
          <p:cNvPr id="25" name="Straight Arrow Connector 24">
            <a:extLst>
              <a:ext uri="{FF2B5EF4-FFF2-40B4-BE49-F238E27FC236}">
                <a16:creationId xmlns:a16="http://schemas.microsoft.com/office/drawing/2014/main" id="{C4BC76C4-59D2-400C-B235-C5176F26877D}"/>
              </a:ext>
              <a:ext uri="{C183D7F6-B498-43B3-948B-1728B52AA6E4}">
                <adec:decorative xmlns:adec="http://schemas.microsoft.com/office/drawing/2017/decorative" val="1"/>
              </a:ext>
            </a:extLst>
          </p:cNvPr>
          <p:cNvCxnSpPr>
            <a:cxnSpLocks/>
          </p:cNvCxnSpPr>
          <p:nvPr/>
        </p:nvCxnSpPr>
        <p:spPr>
          <a:xfrm>
            <a:off x="4958292" y="2295821"/>
            <a:ext cx="0" cy="27694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Rectangle Container">
            <a:extLst>
              <a:ext uri="{FF2B5EF4-FFF2-40B4-BE49-F238E27FC236}">
                <a16:creationId xmlns:a16="http://schemas.microsoft.com/office/drawing/2014/main" id="{9C941019-9AE5-4565-AFA6-7350343C3429}"/>
              </a:ext>
              <a:ext uri="{C183D7F6-B498-43B3-948B-1728B52AA6E4}">
                <adec:decorative xmlns:adec="http://schemas.microsoft.com/office/drawing/2017/decorative" val="1"/>
              </a:ext>
            </a:extLst>
          </p:cNvPr>
          <p:cNvSpPr/>
          <p:nvPr/>
        </p:nvSpPr>
        <p:spPr>
          <a:xfrm>
            <a:off x="3903535" y="1800537"/>
            <a:ext cx="2102457" cy="495284"/>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r>
              <a:rPr lang="en-US" sz="1200" b="1" dirty="0">
                <a:solidFill>
                  <a:prstClr val="white"/>
                </a:solidFill>
                <a:latin typeface="Lub Dub Bold" panose="020B0803030403020204" pitchFamily="34" charset="0"/>
                <a:cs typeface="Lato"/>
              </a:rPr>
              <a:t>Adult patients with </a:t>
            </a:r>
            <a:br>
              <a:rPr lang="en-US" sz="1200" b="1" dirty="0">
                <a:solidFill>
                  <a:prstClr val="white"/>
                </a:solidFill>
                <a:latin typeface="Lub Dub Bold" panose="020B0803030403020204" pitchFamily="34" charset="0"/>
                <a:cs typeface="Lato"/>
              </a:rPr>
            </a:br>
            <a:r>
              <a:rPr lang="en-US" sz="1200" b="1" dirty="0">
                <a:solidFill>
                  <a:prstClr val="white"/>
                </a:solidFill>
                <a:latin typeface="Lub Dub Bold" panose="020B0803030403020204" pitchFamily="34" charset="0"/>
                <a:cs typeface="Lato"/>
              </a:rPr>
              <a:t>NYHA III HF</a:t>
            </a:r>
          </a:p>
        </p:txBody>
      </p:sp>
      <p:sp>
        <p:nvSpPr>
          <p:cNvPr id="28" name="TextBox 27">
            <a:extLst>
              <a:ext uri="{FF2B5EF4-FFF2-40B4-BE49-F238E27FC236}">
                <a16:creationId xmlns:a16="http://schemas.microsoft.com/office/drawing/2014/main" id="{6B382E8A-A272-4788-89F0-B54D38334428}"/>
              </a:ext>
              <a:ext uri="{C183D7F6-B498-43B3-948B-1728B52AA6E4}">
                <adec:decorative xmlns:adec="http://schemas.microsoft.com/office/drawing/2017/decorative" val="1"/>
              </a:ext>
            </a:extLst>
          </p:cNvPr>
          <p:cNvSpPr txBox="1"/>
          <p:nvPr/>
        </p:nvSpPr>
        <p:spPr>
          <a:xfrm>
            <a:off x="3903535" y="3488864"/>
            <a:ext cx="2102457" cy="642725"/>
          </a:xfrm>
          <a:prstGeom prst="rect">
            <a:avLst/>
          </a:prstGeom>
          <a:solidFill>
            <a:schemeClr val="bg1">
              <a:lumMod val="85000"/>
            </a:schemeClr>
          </a:solidFill>
        </p:spPr>
        <p:txBody>
          <a:bodyPr wrap="square" lIns="91440" tIns="91440" numCol="1" spcCol="182880">
            <a:noAutofit/>
          </a:bodyPr>
          <a:lstStyle/>
          <a:p>
            <a:pPr lvl="0" algn="ctr">
              <a:spcAft>
                <a:spcPts val="600"/>
              </a:spcAft>
              <a:defRPr/>
            </a:pPr>
            <a:r>
              <a:rPr kumimoji="0" lang="en-US" sz="1100" b="0" i="0" u="none" strike="noStrike" kern="1200" cap="none" spc="0" normalizeH="0" baseline="0" noProof="0" dirty="0">
                <a:ln>
                  <a:noFill/>
                </a:ln>
                <a:solidFill>
                  <a:prstClr val="black"/>
                </a:solidFill>
                <a:effectLst/>
                <a:uLnTx/>
                <a:uFillTx/>
                <a:latin typeface="Lub Dub Medium" panose="020B0603030403020204" pitchFamily="34" charset="0"/>
              </a:rPr>
              <a:t>Maximally tolerated stable doses of GDMT with optimal device therapy</a:t>
            </a:r>
          </a:p>
        </p:txBody>
      </p:sp>
      <p:cxnSp>
        <p:nvCxnSpPr>
          <p:cNvPr id="29" name="Straight Arrow Connector 28">
            <a:extLst>
              <a:ext uri="{FF2B5EF4-FFF2-40B4-BE49-F238E27FC236}">
                <a16:creationId xmlns:a16="http://schemas.microsoft.com/office/drawing/2014/main" id="{BDB74DB1-CD4A-43F6-A92C-19B308FCFDF7}"/>
              </a:ext>
              <a:ext uri="{C183D7F6-B498-43B3-948B-1728B52AA6E4}">
                <adec:decorative xmlns:adec="http://schemas.microsoft.com/office/drawing/2017/decorative" val="1"/>
              </a:ext>
            </a:extLst>
          </p:cNvPr>
          <p:cNvCxnSpPr>
            <a:cxnSpLocks/>
          </p:cNvCxnSpPr>
          <p:nvPr/>
        </p:nvCxnSpPr>
        <p:spPr>
          <a:xfrm>
            <a:off x="4961820" y="3219591"/>
            <a:ext cx="0" cy="27694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5EC0B0F-1956-469C-80D5-028730E54B9F}"/>
              </a:ext>
              <a:ext uri="{C183D7F6-B498-43B3-948B-1728B52AA6E4}">
                <adec:decorative xmlns:adec="http://schemas.microsoft.com/office/drawing/2017/decorative" val="1"/>
              </a:ext>
            </a:extLst>
          </p:cNvPr>
          <p:cNvSpPr txBox="1"/>
          <p:nvPr/>
        </p:nvSpPr>
        <p:spPr>
          <a:xfrm>
            <a:off x="3912355" y="4406999"/>
            <a:ext cx="2102457" cy="1402018"/>
          </a:xfrm>
          <a:prstGeom prst="rect">
            <a:avLst/>
          </a:prstGeom>
          <a:solidFill>
            <a:srgbClr val="F99B1D"/>
          </a:solidFill>
        </p:spPr>
        <p:txBody>
          <a:bodyPr wrap="square" lIns="91440" tIns="91440" numCol="1" spcCol="18288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100" i="0" u="none" strike="noStrike" kern="1200" cap="none" spc="0" normalizeH="0" baseline="0" noProof="0" dirty="0">
                <a:ln>
                  <a:noFill/>
                </a:ln>
                <a:solidFill>
                  <a:srgbClr val="231F20"/>
                </a:solidFill>
                <a:uLnTx/>
                <a:uFillTx/>
                <a:latin typeface="Lub Dub Bold" panose="020B0803030403020204" pitchFamily="34" charset="0"/>
                <a:cs typeface="Arial" panose="020B0604020202020204" pitchFamily="34" charset="0"/>
              </a:rPr>
              <a:t>The usefulness  of wireless monitoring of PA pressure by an implanted hemodynamic monitor </a:t>
            </a:r>
            <a:br>
              <a:rPr kumimoji="0" lang="en-US" sz="1100" b="1" i="0" u="none" strike="noStrike" kern="1200" cap="none" spc="0" normalizeH="0" baseline="0" noProof="0" dirty="0">
                <a:ln>
                  <a:noFill/>
                </a:ln>
                <a:solidFill>
                  <a:srgbClr val="231F20"/>
                </a:solidFill>
                <a:uLnTx/>
                <a:uFillTx/>
                <a:latin typeface="Lub Dub Medium" panose="020B0603030403020204" pitchFamily="34" charset="0"/>
                <a:cs typeface="Arial" panose="020B0604020202020204" pitchFamily="34" charset="0"/>
              </a:rPr>
            </a:br>
            <a:r>
              <a:rPr kumimoji="0" lang="en-US" sz="1100" b="0" i="0" u="none" strike="noStrike" kern="1200" cap="none" spc="0" normalizeH="0" baseline="0" noProof="0" dirty="0">
                <a:ln>
                  <a:noFill/>
                </a:ln>
                <a:solidFill>
                  <a:srgbClr val="231F20"/>
                </a:solidFill>
                <a:uLnTx/>
                <a:uFillTx/>
                <a:latin typeface="Lub Dub Medium" panose="020B0603030403020204" pitchFamily="34" charset="0"/>
                <a:cs typeface="Arial" panose="020B0604020202020204" pitchFamily="34" charset="0"/>
              </a:rPr>
              <a:t>to reduce the risk of subsequent HF hospitalizations is uncertain.</a:t>
            </a:r>
            <a:r>
              <a:rPr kumimoji="0" lang="en-US" sz="1100" b="0" i="0" u="none" strike="noStrike" kern="1200" cap="none" spc="0" normalizeH="0" noProof="0" dirty="0">
                <a:ln>
                  <a:noFill/>
                </a:ln>
                <a:solidFill>
                  <a:srgbClr val="231F20"/>
                </a:solidFill>
                <a:uLnTx/>
                <a:uFillTx/>
                <a:latin typeface="Lub Dub Medium" panose="020B0603030403020204" pitchFamily="34" charset="0"/>
                <a:cs typeface="Arial" panose="020B0604020202020204" pitchFamily="34" charset="0"/>
              </a:rPr>
              <a:t> </a:t>
            </a:r>
            <a:r>
              <a:rPr kumimoji="0" lang="en-US" sz="1100" b="0" i="0" u="none" strike="noStrike" kern="1200" cap="none" spc="0" normalizeH="0" baseline="0" noProof="0" dirty="0">
                <a:ln>
                  <a:noFill/>
                </a:ln>
                <a:solidFill>
                  <a:srgbClr val="231F20"/>
                </a:solidFill>
                <a:uLnTx/>
                <a:uFillTx/>
                <a:latin typeface="Lub Dub Medium" panose="020B0603030403020204" pitchFamily="34" charset="0"/>
                <a:cs typeface="Arial" panose="020B0604020202020204" pitchFamily="34" charset="0"/>
              </a:rPr>
              <a:t>(Class 2b) </a:t>
            </a:r>
            <a:endParaRPr kumimoji="0" lang="en-US" sz="1100" b="0" i="0" u="none" strike="noStrike" kern="1200" cap="none" spc="0" normalizeH="0" baseline="0" noProof="0" dirty="0">
              <a:ln>
                <a:noFill/>
              </a:ln>
              <a:solidFill>
                <a:prstClr val="white"/>
              </a:solidFill>
              <a:uLnTx/>
              <a:uFillTx/>
              <a:latin typeface="Lub Dub Medium" panose="020B0603030403020204" pitchFamily="34" charset="0"/>
              <a:cs typeface="Arial" panose="020B0604020202020204" pitchFamily="34" charset="0"/>
            </a:endParaRPr>
          </a:p>
        </p:txBody>
      </p:sp>
      <p:cxnSp>
        <p:nvCxnSpPr>
          <p:cNvPr id="31" name="Straight Arrow Connector 30">
            <a:extLst>
              <a:ext uri="{FF2B5EF4-FFF2-40B4-BE49-F238E27FC236}">
                <a16:creationId xmlns:a16="http://schemas.microsoft.com/office/drawing/2014/main" id="{8AB8C803-5CDE-4220-8852-5DA53582C011}"/>
              </a:ext>
              <a:ext uri="{C183D7F6-B498-43B3-948B-1728B52AA6E4}">
                <adec:decorative xmlns:adec="http://schemas.microsoft.com/office/drawing/2017/decorative" val="1"/>
              </a:ext>
            </a:extLst>
          </p:cNvPr>
          <p:cNvCxnSpPr>
            <a:cxnSpLocks/>
          </p:cNvCxnSpPr>
          <p:nvPr/>
        </p:nvCxnSpPr>
        <p:spPr>
          <a:xfrm>
            <a:off x="4963584" y="4131588"/>
            <a:ext cx="0" cy="27694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2" name="Picture 31">
            <a:extLst>
              <a:ext uri="{FF2B5EF4-FFF2-40B4-BE49-F238E27FC236}">
                <a16:creationId xmlns:a16="http://schemas.microsoft.com/office/drawing/2014/main" id="{FB032D1B-A758-4541-8168-D4EAAEB4A368}"/>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7794" y="1813444"/>
            <a:ext cx="3219496" cy="1762752"/>
          </a:xfrm>
          <a:prstGeom prst="rect">
            <a:avLst/>
          </a:prstGeom>
          <a:effectLst>
            <a:outerShdw blurRad="63500" algn="ctr" rotWithShape="0">
              <a:prstClr val="black">
                <a:alpha val="40000"/>
              </a:prstClr>
            </a:outerShdw>
          </a:effectLst>
        </p:spPr>
      </p:pic>
      <p:sp>
        <p:nvSpPr>
          <p:cNvPr id="33" name="TextBox 32">
            <a:extLst>
              <a:ext uri="{FF2B5EF4-FFF2-40B4-BE49-F238E27FC236}">
                <a16:creationId xmlns:a16="http://schemas.microsoft.com/office/drawing/2014/main" id="{D630CA79-7EA3-499A-BE10-07D734C2323B}"/>
              </a:ext>
              <a:ext uri="{C183D7F6-B498-43B3-948B-1728B52AA6E4}">
                <adec:decorative xmlns:adec="http://schemas.microsoft.com/office/drawing/2017/decorative" val="1"/>
              </a:ext>
            </a:extLst>
          </p:cNvPr>
          <p:cNvSpPr txBox="1"/>
          <p:nvPr/>
        </p:nvSpPr>
        <p:spPr>
          <a:xfrm>
            <a:off x="357794" y="3592649"/>
            <a:ext cx="3133399" cy="215444"/>
          </a:xfrm>
          <a:prstGeom prst="rect">
            <a:avLst/>
          </a:prstGeom>
          <a:noFill/>
        </p:spPr>
        <p:txBody>
          <a:bodyPr wrap="square">
            <a:spAutoFit/>
          </a:bodyPr>
          <a:lstStyle/>
          <a:p>
            <a:r>
              <a:rPr lang="en-US" sz="800" b="1" dirty="0">
                <a:latin typeface="Lub Dub Condensed" panose="020B0506030403020204" pitchFamily="34" charset="0"/>
              </a:rPr>
              <a:t>Source: </a:t>
            </a:r>
            <a:r>
              <a:rPr lang="en-US" sz="800" dirty="0">
                <a:latin typeface="Lub Dub Condensed" panose="020B0506030403020204" pitchFamily="34" charset="0"/>
              </a:rPr>
              <a:t>Pennmedicine.org</a:t>
            </a:r>
          </a:p>
        </p:txBody>
      </p:sp>
      <p:cxnSp>
        <p:nvCxnSpPr>
          <p:cNvPr id="37" name="Straight Connector 36">
            <a:extLst>
              <a:ext uri="{FF2B5EF4-FFF2-40B4-BE49-F238E27FC236}">
                <a16:creationId xmlns:a16="http://schemas.microsoft.com/office/drawing/2014/main" id="{61F074D9-EF0A-4DC5-A046-6011D6E262CC}"/>
              </a:ext>
              <a:ext uri="{C183D7F6-B498-43B3-948B-1728B52AA6E4}">
                <adec:decorative xmlns:adec="http://schemas.microsoft.com/office/drawing/2017/decorative" val="1"/>
              </a:ext>
            </a:extLst>
          </p:cNvPr>
          <p:cNvCxnSpPr>
            <a:cxnSpLocks/>
          </p:cNvCxnSpPr>
          <p:nvPr/>
        </p:nvCxnSpPr>
        <p:spPr>
          <a:xfrm>
            <a:off x="6096000" y="1328456"/>
            <a:ext cx="0" cy="44805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33B34705-7BE0-4D77-90B1-A11CD0D0C490}"/>
              </a:ext>
            </a:extLst>
          </p:cNvPr>
          <p:cNvSpPr txBox="1"/>
          <p:nvPr/>
        </p:nvSpPr>
        <p:spPr>
          <a:xfrm>
            <a:off x="6599550" y="1159664"/>
            <a:ext cx="5136906" cy="400110"/>
          </a:xfrm>
          <a:prstGeom prst="rect">
            <a:avLst/>
          </a:prstGeom>
          <a:noFill/>
        </p:spPr>
        <p:txBody>
          <a:bodyPr wrap="square">
            <a:spAutoFit/>
          </a:bodyPr>
          <a:lstStyle/>
          <a:p>
            <a:pPr algn="ctr">
              <a:defRPr/>
            </a:pPr>
            <a:r>
              <a:rPr lang="en-US" sz="2000" u="sng" dirty="0">
                <a:latin typeface="Lub Dub Medium" panose="020B0603030403020204" pitchFamily="34" charset="0"/>
              </a:rPr>
              <a:t>Exercise &amp; Functional Capacity Testing</a:t>
            </a:r>
          </a:p>
        </p:txBody>
      </p:sp>
      <p:graphicFrame>
        <p:nvGraphicFramePr>
          <p:cNvPr id="40" name="Content Placeholder 5">
            <a:extLst>
              <a:ext uri="{FF2B5EF4-FFF2-40B4-BE49-F238E27FC236}">
                <a16:creationId xmlns:a16="http://schemas.microsoft.com/office/drawing/2014/main" id="{981D3B33-AD28-4923-8B0B-E0C080F2C7BE}"/>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471158010"/>
              </p:ext>
            </p:extLst>
          </p:nvPr>
        </p:nvGraphicFramePr>
        <p:xfrm>
          <a:off x="6301998" y="1800537"/>
          <a:ext cx="3343164" cy="3896153"/>
        </p:xfrm>
        <a:graphic>
          <a:graphicData uri="http://schemas.openxmlformats.org/drawingml/2006/table">
            <a:tbl>
              <a:tblPr firstRow="1" bandRow="1">
                <a:tableStyleId>{5C22544A-7EE6-4342-B048-85BDC9FD1C3A}</a:tableStyleId>
              </a:tblPr>
              <a:tblGrid>
                <a:gridCol w="679094">
                  <a:extLst>
                    <a:ext uri="{9D8B030D-6E8A-4147-A177-3AD203B41FA5}">
                      <a16:colId xmlns:a16="http://schemas.microsoft.com/office/drawing/2014/main" val="2649235253"/>
                    </a:ext>
                  </a:extLst>
                </a:gridCol>
                <a:gridCol w="2664070">
                  <a:extLst>
                    <a:ext uri="{9D8B030D-6E8A-4147-A177-3AD203B41FA5}">
                      <a16:colId xmlns:a16="http://schemas.microsoft.com/office/drawing/2014/main" val="3265590656"/>
                    </a:ext>
                  </a:extLst>
                </a:gridCol>
              </a:tblGrid>
              <a:tr h="42143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638499">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290513" marR="64769" lvl="0" indent="-228600" algn="l" defTabSz="914400" rtl="0" eaLnBrk="1" fontAlgn="auto" latinLnBrk="0" hangingPunct="1">
                        <a:lnSpc>
                          <a:spcPct val="100000"/>
                        </a:lnSpc>
                        <a:spcBef>
                          <a:spcPts val="0"/>
                        </a:spcBef>
                        <a:spcAft>
                          <a:spcPts val="600"/>
                        </a:spcAft>
                        <a:buClrTx/>
                        <a:buSzTx/>
                        <a:buFont typeface="+mj-lt"/>
                        <a:buAutoNum type="arabicPeriod"/>
                        <a:tabLst/>
                        <a:defRPr/>
                      </a:pPr>
                      <a:r>
                        <a:rPr lang="en-US" sz="1200" b="0" kern="1200" dirty="0">
                          <a:solidFill>
                            <a:srgbClr val="231F20"/>
                          </a:solidFill>
                          <a:latin typeface="Lub Dub Condensed" panose="020B0506030403020204" pitchFamily="34" charset="0"/>
                          <a:ea typeface="+mn-ea"/>
                          <a:cs typeface="Calibri"/>
                        </a:rPr>
                        <a:t>In patients with HF, assessment and documentation of NYHA functional classification are recommended </a:t>
                      </a:r>
                      <a:r>
                        <a:rPr lang="en-US" sz="1200" b="1" kern="1200" dirty="0">
                          <a:solidFill>
                            <a:srgbClr val="231F20"/>
                          </a:solidFill>
                          <a:latin typeface="Lub Dub Condensed" panose="020B0506030403020204" pitchFamily="34" charset="0"/>
                          <a:ea typeface="+mn-ea"/>
                          <a:cs typeface="Calibri"/>
                        </a:rPr>
                        <a:t>to determine eligibility for treatments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754622">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1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290513" marR="64769" lvl="0" indent="-228600" algn="l" defTabSz="914400" rtl="0" eaLnBrk="1" fontAlgn="auto" latinLnBrk="0" hangingPunct="1">
                        <a:lnSpc>
                          <a:spcPct val="100000"/>
                        </a:lnSpc>
                        <a:spcBef>
                          <a:spcPts val="0"/>
                        </a:spcBef>
                        <a:spcAft>
                          <a:spcPts val="600"/>
                        </a:spcAft>
                        <a:buClrTx/>
                        <a:buSzTx/>
                        <a:buFont typeface="+mj-lt"/>
                        <a:buAutoNum type="arabicPeriod" startAt="2"/>
                        <a:tabLst/>
                        <a:defRPr/>
                      </a:pPr>
                      <a:r>
                        <a:rPr lang="en-US" sz="1200" b="0" kern="1200" dirty="0">
                          <a:solidFill>
                            <a:srgbClr val="231F20"/>
                          </a:solidFill>
                          <a:latin typeface="Lub Dub Condensed" panose="020B0506030403020204" pitchFamily="34" charset="0"/>
                          <a:ea typeface="+mn-ea"/>
                          <a:cs typeface="Calibri"/>
                        </a:rPr>
                        <a:t>In selected ambulatory patients with HF, CPET is recommended to </a:t>
                      </a:r>
                      <a:r>
                        <a:rPr lang="en-US" sz="1200" b="1" kern="1200" dirty="0">
                          <a:solidFill>
                            <a:srgbClr val="231F20"/>
                          </a:solidFill>
                          <a:latin typeface="Lub Dub Condensed" panose="020B0506030403020204" pitchFamily="34" charset="0"/>
                          <a:ea typeface="+mn-ea"/>
                          <a:cs typeface="Calibri"/>
                        </a:rPr>
                        <a:t>determine appropriateness of advanced treatments </a:t>
                      </a:r>
                      <a:r>
                        <a:rPr lang="en-US" sz="1200" b="0" kern="1200" dirty="0">
                          <a:solidFill>
                            <a:srgbClr val="231F20"/>
                          </a:solidFill>
                          <a:latin typeface="Lub Dub Condensed" panose="020B0506030403020204" pitchFamily="34" charset="0"/>
                          <a:ea typeface="+mn-ea"/>
                          <a:cs typeface="Calibri"/>
                        </a:rPr>
                        <a:t>(e.g., LVAD, heart transplant)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931764693"/>
                  </a:ext>
                </a:extLst>
              </a:tr>
              <a:tr h="638499">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kern="1200" dirty="0">
                          <a:ln>
                            <a:noFill/>
                          </a:ln>
                          <a:solidFill>
                            <a:schemeClr val="tx1"/>
                          </a:solidFill>
                          <a:latin typeface="Lub Dub Bold" panose="020B0803030403020204" pitchFamily="34" charset="0"/>
                          <a:ea typeface="+mn-ea"/>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DA0C"/>
                    </a:solidFill>
                  </a:tcPr>
                </a:tc>
                <a:tc>
                  <a:txBody>
                    <a:bodyPr/>
                    <a:lstStyle/>
                    <a:p>
                      <a:pPr marL="290513" marR="64769" lvl="0" indent="-228600" algn="l" defTabSz="914400" rtl="0" eaLnBrk="1" fontAlgn="auto" latinLnBrk="0" hangingPunct="1">
                        <a:lnSpc>
                          <a:spcPct val="100000"/>
                        </a:lnSpc>
                        <a:spcBef>
                          <a:spcPts val="0"/>
                        </a:spcBef>
                        <a:spcAft>
                          <a:spcPts val="600"/>
                        </a:spcAft>
                        <a:buClrTx/>
                        <a:buSzTx/>
                        <a:buFont typeface="+mj-lt"/>
                        <a:buAutoNum type="arabicPeriod" startAt="3"/>
                        <a:tabLst/>
                        <a:defRPr/>
                      </a:pPr>
                      <a:r>
                        <a:rPr lang="en-US" sz="1200" b="0" kern="1200" dirty="0">
                          <a:solidFill>
                            <a:srgbClr val="231F20"/>
                          </a:solidFill>
                          <a:latin typeface="Lub Dub Condensed" panose="020B0506030403020204" pitchFamily="34" charset="0"/>
                          <a:ea typeface="+mn-ea"/>
                          <a:cs typeface="Calibri"/>
                        </a:rPr>
                        <a:t>In ambulatory patients with HF, performing a CPET or 6- minute walk test is reasonable to </a:t>
                      </a:r>
                      <a:r>
                        <a:rPr lang="en-US" sz="1200" b="1" kern="1200" dirty="0">
                          <a:solidFill>
                            <a:srgbClr val="231F20"/>
                          </a:solidFill>
                          <a:latin typeface="Lub Dub Condensed" panose="020B0506030403020204" pitchFamily="34" charset="0"/>
                          <a:ea typeface="+mn-ea"/>
                          <a:cs typeface="Calibri"/>
                        </a:rPr>
                        <a:t>assess functional capacity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924798054"/>
                  </a:ext>
                </a:extLst>
              </a:tr>
              <a:tr h="638499">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kern="1200" dirty="0">
                          <a:ln>
                            <a:noFill/>
                          </a:ln>
                          <a:solidFill>
                            <a:schemeClr val="tx1"/>
                          </a:solidFill>
                          <a:latin typeface="Lub Dub Bold" panose="020B0803030403020204" pitchFamily="34" charset="0"/>
                          <a:ea typeface="+mn-ea"/>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DA0C"/>
                    </a:solidFill>
                  </a:tcPr>
                </a:tc>
                <a:tc>
                  <a:txBody>
                    <a:bodyPr/>
                    <a:lstStyle/>
                    <a:p>
                      <a:pPr marL="290513" marR="64769" lvl="0" indent="-228600" algn="l" defTabSz="914400" rtl="0" eaLnBrk="1" fontAlgn="auto" latinLnBrk="0" hangingPunct="1">
                        <a:lnSpc>
                          <a:spcPct val="100000"/>
                        </a:lnSpc>
                        <a:spcBef>
                          <a:spcPts val="0"/>
                        </a:spcBef>
                        <a:spcAft>
                          <a:spcPts val="600"/>
                        </a:spcAft>
                        <a:buClrTx/>
                        <a:buSzTx/>
                        <a:buFont typeface="+mj-lt"/>
                        <a:buAutoNum type="arabicPeriod" startAt="4"/>
                        <a:tabLst/>
                        <a:defRPr/>
                      </a:pPr>
                      <a:r>
                        <a:rPr lang="en-US" sz="1200" b="0" kern="1200" dirty="0">
                          <a:solidFill>
                            <a:srgbClr val="231F20"/>
                          </a:solidFill>
                          <a:latin typeface="Lub Dub Condensed" panose="020B0506030403020204" pitchFamily="34" charset="0"/>
                          <a:ea typeface="+mn-ea"/>
                          <a:cs typeface="Calibri"/>
                        </a:rPr>
                        <a:t>In ambulatory patients with unexplained dyspnea, CPET is reasonable to </a:t>
                      </a:r>
                      <a:r>
                        <a:rPr lang="en-US" sz="1200" b="1" kern="1200" dirty="0">
                          <a:solidFill>
                            <a:srgbClr val="231F20"/>
                          </a:solidFill>
                          <a:latin typeface="Lub Dub Condensed" panose="020B0506030403020204" pitchFamily="34" charset="0"/>
                          <a:ea typeface="+mn-ea"/>
                          <a:cs typeface="Calibri"/>
                        </a:rPr>
                        <a:t>evaluate the cause of dyspnea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98546737"/>
                  </a:ext>
                </a:extLst>
              </a:tr>
            </a:tbl>
          </a:graphicData>
        </a:graphic>
      </p:graphicFrame>
      <p:pic>
        <p:nvPicPr>
          <p:cNvPr id="42" name="Picture 41">
            <a:extLst>
              <a:ext uri="{FF2B5EF4-FFF2-40B4-BE49-F238E27FC236}">
                <a16:creationId xmlns:a16="http://schemas.microsoft.com/office/drawing/2014/main" id="{4BAEB9FC-EA6E-4D10-80B0-D3A86F819347}"/>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02526" y="1906563"/>
            <a:ext cx="2338104" cy="3505281"/>
          </a:xfrm>
          <a:prstGeom prst="rect">
            <a:avLst/>
          </a:prstGeom>
          <a:effectLst>
            <a:outerShdw blurRad="63500" algn="ctr" rotWithShape="0">
              <a:prstClr val="black">
                <a:alpha val="40000"/>
              </a:prstClr>
            </a:outerShdw>
          </a:effectLst>
        </p:spPr>
      </p:pic>
      <p:sp>
        <p:nvSpPr>
          <p:cNvPr id="7" name="Text Placeholder 6">
            <a:extLst>
              <a:ext uri="{FF2B5EF4-FFF2-40B4-BE49-F238E27FC236}">
                <a16:creationId xmlns:a16="http://schemas.microsoft.com/office/drawing/2014/main" id="{2A6A5D4C-6318-4501-83E6-339815A1ADBE}"/>
              </a:ext>
            </a:extLst>
          </p:cNvPr>
          <p:cNvSpPr>
            <a:spLocks noGrp="1"/>
          </p:cNvSpPr>
          <p:nvPr>
            <p:ph type="body" sz="quarter" idx="13"/>
          </p:nvPr>
        </p:nvSpPr>
        <p:spPr>
          <a:xfrm>
            <a:off x="3081704" y="5948738"/>
            <a:ext cx="6028592" cy="271939"/>
          </a:xfrm>
        </p:spPr>
        <p: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i="0" u="none" strike="noStrike" kern="1200" cap="none" spc="0" normalizeH="0" baseline="0" noProof="0" dirty="0">
                <a:ln>
                  <a:noFill/>
                </a:ln>
                <a:solidFill>
                  <a:prstClr val="black"/>
                </a:solidFill>
                <a:effectLst/>
                <a:uLnTx/>
                <a:uFillTx/>
                <a:latin typeface="Lub Dub Condensed" panose="020B0506030403020204" pitchFamily="34" charset="0"/>
              </a:rPr>
              <a:t>Abbreviations: CPET indicates </a:t>
            </a:r>
            <a:r>
              <a:rPr lang="en-US" sz="900" b="0" kern="1200" dirty="0">
                <a:solidFill>
                  <a:srgbClr val="231F20"/>
                </a:solidFill>
                <a:latin typeface="Lub Dub Condensed" panose="020B0506030403020204" pitchFamily="34" charset="0"/>
                <a:cs typeface="Calibri"/>
              </a:rPr>
              <a:t>cardiopulmonary exercise testing; </a:t>
            </a:r>
            <a:r>
              <a:rPr kumimoji="0" lang="en-US" sz="900" b="0" i="0" u="none" strike="noStrike" kern="1200" cap="none" spc="0" normalizeH="0" baseline="0" noProof="0" dirty="0">
                <a:ln>
                  <a:noFill/>
                </a:ln>
                <a:solidFill>
                  <a:prstClr val="black"/>
                </a:solidFill>
                <a:effectLst/>
                <a:uLnTx/>
                <a:uFillTx/>
                <a:latin typeface="Lub Dub Condensed" panose="020B0506030403020204" pitchFamily="34" charset="0"/>
              </a:rPr>
              <a:t>GDMT, guideline-directed medical therapy; HF, heart failure;</a:t>
            </a:r>
            <a:r>
              <a:rPr kumimoji="0" lang="en-US" sz="900" b="0" i="0" u="none" strike="noStrike" kern="1200" cap="none" spc="0" normalizeH="0" baseline="0" noProof="0" dirty="0">
                <a:ln>
                  <a:noFill/>
                </a:ln>
                <a:solidFill>
                  <a:srgbClr val="231F20"/>
                </a:solidFill>
                <a:effectLst/>
                <a:uLnTx/>
                <a:uFillTx/>
                <a:latin typeface="Lub Dub Condensed" panose="020B0506030403020204" pitchFamily="34" charset="0"/>
                <a:cs typeface="Calibri"/>
              </a:rPr>
              <a:t> LVAD</a:t>
            </a:r>
            <a:r>
              <a:rPr kumimoji="0" lang="en-US" sz="900" b="0" i="0" u="none" strike="noStrike" kern="1200" cap="none" spc="0" normalizeH="0" baseline="0" noProof="0" dirty="0">
                <a:ln>
                  <a:noFill/>
                </a:ln>
                <a:solidFill>
                  <a:prstClr val="black"/>
                </a:solidFill>
                <a:effectLst/>
                <a:uLnTx/>
                <a:uFillTx/>
                <a:latin typeface="Lub Dub Condensed" panose="020B0506030403020204" pitchFamily="34" charset="0"/>
              </a:rPr>
              <a:t>, left ventricular assist device; NYHA, New York Heart Association; and PA, pulmonary artery</a:t>
            </a:r>
            <a:r>
              <a:rPr lang="en-US" dirty="0">
                <a:solidFill>
                  <a:prstClr val="black"/>
                </a:solidFill>
              </a:rPr>
              <a:t>.</a:t>
            </a:r>
            <a:endParaRPr kumimoji="0" lang="en-US" sz="900" b="0" i="0" u="none" strike="noStrike" kern="1200" cap="none" spc="0" normalizeH="0" baseline="0" noProof="0" dirty="0">
              <a:ln>
                <a:noFill/>
              </a:ln>
              <a:solidFill>
                <a:prstClr val="black"/>
              </a:solidFill>
              <a:effectLst/>
              <a:uLnTx/>
              <a:uFillTx/>
              <a:latin typeface="Lub Dub Condensed" panose="020B0506030403020204" pitchFamily="34" charset="0"/>
            </a:endParaRPr>
          </a:p>
        </p:txBody>
      </p:sp>
      <p:sp>
        <p:nvSpPr>
          <p:cNvPr id="8" name="Slide Number Placeholder 7">
            <a:extLst>
              <a:ext uri="{FF2B5EF4-FFF2-40B4-BE49-F238E27FC236}">
                <a16:creationId xmlns:a16="http://schemas.microsoft.com/office/drawing/2014/main" id="{70587127-88A3-4087-AE51-E1798CCD6C5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12</a:t>
            </a:fld>
            <a:endParaRPr lang="en-US" sz="900" dirty="0"/>
          </a:p>
        </p:txBody>
      </p:sp>
    </p:spTree>
    <p:extLst>
      <p:ext uri="{BB962C8B-B14F-4D97-AF65-F5344CB8AC3E}">
        <p14:creationId xmlns:p14="http://schemas.microsoft.com/office/powerpoint/2010/main" val="1247189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childTnLst>
                          </p:cTn>
                        </p:par>
                        <p:par>
                          <p:cTn id="19" fill="hold">
                            <p:stCondLst>
                              <p:cond delay="1500"/>
                            </p:stCondLst>
                            <p:childTnLst>
                              <p:par>
                                <p:cTn id="20" presetID="22" presetClass="entr" presetSubtype="1" fill="hold"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up)">
                                      <p:cBhvr>
                                        <p:cTn id="22" dur="500"/>
                                        <p:tgtEl>
                                          <p:spTgt spid="25"/>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par>
                          <p:cTn id="27" fill="hold">
                            <p:stCondLst>
                              <p:cond delay="2500"/>
                            </p:stCondLst>
                            <p:childTnLst>
                              <p:par>
                                <p:cTn id="28" presetID="22" presetClass="entr" presetSubtype="1" fill="hold"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up)">
                                      <p:cBhvr>
                                        <p:cTn id="30" dur="500"/>
                                        <p:tgtEl>
                                          <p:spTgt spid="29"/>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up)">
                                      <p:cBhvr>
                                        <p:cTn id="38" dur="500"/>
                                        <p:tgtEl>
                                          <p:spTgt spid="31"/>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500"/>
                            </p:stCondLst>
                            <p:childTnLst>
                              <p:par>
                                <p:cTn id="49" presetID="10" presetClass="entr" presetSubtype="0" fill="hold" nodeType="after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fade">
                                      <p:cBhvr>
                                        <p:cTn id="51" dur="500"/>
                                        <p:tgtEl>
                                          <p:spTgt spid="40"/>
                                        </p:tgtEl>
                                      </p:cBhvr>
                                    </p:animEffect>
                                  </p:childTnLst>
                                </p:cTn>
                              </p:par>
                            </p:childTnLst>
                          </p:cTn>
                        </p:par>
                        <p:par>
                          <p:cTn id="52" fill="hold">
                            <p:stCondLst>
                              <p:cond delay="1000"/>
                            </p:stCondLst>
                            <p:childTnLst>
                              <p:par>
                                <p:cTn id="53" presetID="10" presetClass="entr" presetSubtype="0" fill="hold"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4" grpId="0" animBg="1"/>
      <p:bldP spid="27" grpId="0" animBg="1"/>
      <p:bldP spid="28" grpId="0" animBg="1"/>
      <p:bldP spid="30" grpId="0" animBg="1"/>
      <p:bldP spid="33"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B6A02D2F-A6C2-46A2-976B-579FC0AC7418}"/>
              </a:ext>
              <a:ext uri="{C183D7F6-B498-43B3-948B-1728B52AA6E4}">
                <adec:decorative xmlns:adec="http://schemas.microsoft.com/office/drawing/2017/decorative" val="1"/>
              </a:ext>
            </a:extLst>
          </p:cNvPr>
          <p:cNvSpPr txBox="1"/>
          <p:nvPr/>
        </p:nvSpPr>
        <p:spPr>
          <a:xfrm>
            <a:off x="9119818" y="2763486"/>
            <a:ext cx="889866" cy="520192"/>
          </a:xfrm>
          <a:prstGeom prst="rect">
            <a:avLst/>
          </a:prstGeom>
          <a:solidFill>
            <a:schemeClr val="bg1">
              <a:lumMod val="85000"/>
            </a:schemeClr>
          </a:solidFill>
        </p:spPr>
        <p:txBody>
          <a:bodyPr wrap="square" lIns="91440" tIns="91440" numCol="1" spcCol="182880">
            <a:noAutofit/>
          </a:bodyPr>
          <a:lstStyle/>
          <a:p>
            <a:pPr algn="ctr">
              <a:spcAft>
                <a:spcPts val="600"/>
              </a:spcAft>
            </a:pPr>
            <a:r>
              <a:rPr lang="en-US" sz="1100" b="1" dirty="0">
                <a:solidFill>
                  <a:prstClr val="black"/>
                </a:solidFill>
                <a:latin typeface="Lub Dub Condensed" panose="020B0506030403020204" pitchFamily="34" charset="0"/>
              </a:rPr>
              <a:t>I-PRESERVE Score</a:t>
            </a:r>
          </a:p>
        </p:txBody>
      </p:sp>
      <p:sp>
        <p:nvSpPr>
          <p:cNvPr id="67" name="TextBox 66">
            <a:extLst>
              <a:ext uri="{FF2B5EF4-FFF2-40B4-BE49-F238E27FC236}">
                <a16:creationId xmlns:a16="http://schemas.microsoft.com/office/drawing/2014/main" id="{A63ED04A-9B14-4F0C-9F2D-33C904EC210A}"/>
              </a:ext>
              <a:ext uri="{C183D7F6-B498-43B3-948B-1728B52AA6E4}">
                <adec:decorative xmlns:adec="http://schemas.microsoft.com/office/drawing/2017/decorative" val="1"/>
              </a:ext>
            </a:extLst>
          </p:cNvPr>
          <p:cNvSpPr txBox="1"/>
          <p:nvPr/>
        </p:nvSpPr>
        <p:spPr>
          <a:xfrm>
            <a:off x="9119819" y="3365900"/>
            <a:ext cx="889865" cy="322319"/>
          </a:xfrm>
          <a:prstGeom prst="rect">
            <a:avLst/>
          </a:prstGeom>
          <a:solidFill>
            <a:schemeClr val="bg1">
              <a:lumMod val="85000"/>
            </a:schemeClr>
          </a:solidFill>
        </p:spPr>
        <p:txBody>
          <a:bodyPr wrap="square" lIns="91440" tIns="91440" numCol="1" spcCol="182880">
            <a:noAutofit/>
          </a:bodyPr>
          <a:lstStyle/>
          <a:p>
            <a:pPr algn="ctr">
              <a:spcAft>
                <a:spcPts val="600"/>
              </a:spcAft>
            </a:pPr>
            <a:r>
              <a:rPr lang="en-US" sz="1100" b="1" dirty="0">
                <a:solidFill>
                  <a:prstClr val="black"/>
                </a:solidFill>
                <a:latin typeface="Lub Dub Condensed" panose="020B0506030403020204" pitchFamily="34" charset="0"/>
              </a:rPr>
              <a:t>TOPCAT</a:t>
            </a:r>
          </a:p>
        </p:txBody>
      </p:sp>
      <p:sp>
        <p:nvSpPr>
          <p:cNvPr id="68" name="Rectangle 2">
            <a:extLst>
              <a:ext uri="{FF2B5EF4-FFF2-40B4-BE49-F238E27FC236}">
                <a16:creationId xmlns:a16="http://schemas.microsoft.com/office/drawing/2014/main" id="{F7F22987-466B-435B-B00B-5E5E5116FC93}"/>
              </a:ext>
              <a:ext uri="{C183D7F6-B498-43B3-948B-1728B52AA6E4}">
                <adec:decorative xmlns:adec="http://schemas.microsoft.com/office/drawing/2017/decorative" val="1"/>
              </a:ext>
            </a:extLst>
          </p:cNvPr>
          <p:cNvSpPr/>
          <p:nvPr/>
        </p:nvSpPr>
        <p:spPr>
          <a:xfrm rot="16200000">
            <a:off x="8777166" y="2678052"/>
            <a:ext cx="431306" cy="253998"/>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9" name="Rectangle 2">
            <a:extLst>
              <a:ext uri="{FF2B5EF4-FFF2-40B4-BE49-F238E27FC236}">
                <a16:creationId xmlns:a16="http://schemas.microsoft.com/office/drawing/2014/main" id="{30AB9C1F-6C82-4041-92BE-E277FE164912}"/>
              </a:ext>
              <a:ext uri="{C183D7F6-B498-43B3-948B-1728B52AA6E4}">
                <adec:decorative xmlns:adec="http://schemas.microsoft.com/office/drawing/2017/decorative" val="1"/>
              </a:ext>
            </a:extLst>
          </p:cNvPr>
          <p:cNvSpPr/>
          <p:nvPr/>
        </p:nvSpPr>
        <p:spPr>
          <a:xfrm rot="16200000">
            <a:off x="8662878" y="3075825"/>
            <a:ext cx="660111" cy="253998"/>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4" name="TextBox 53">
            <a:extLst>
              <a:ext uri="{FF2B5EF4-FFF2-40B4-BE49-F238E27FC236}">
                <a16:creationId xmlns:a16="http://schemas.microsoft.com/office/drawing/2014/main" id="{28106ABA-3D4A-45A7-8EF2-9962DF7C783A}"/>
              </a:ext>
              <a:ext uri="{C183D7F6-B498-43B3-948B-1728B52AA6E4}">
                <adec:decorative xmlns:adec="http://schemas.microsoft.com/office/drawing/2017/decorative" val="1"/>
              </a:ext>
            </a:extLst>
          </p:cNvPr>
          <p:cNvSpPr txBox="1"/>
          <p:nvPr/>
        </p:nvSpPr>
        <p:spPr>
          <a:xfrm>
            <a:off x="7502455" y="2587620"/>
            <a:ext cx="1073431" cy="520192"/>
          </a:xfrm>
          <a:prstGeom prst="rect">
            <a:avLst/>
          </a:prstGeom>
          <a:solidFill>
            <a:schemeClr val="bg1">
              <a:lumMod val="85000"/>
            </a:schemeClr>
          </a:solidFill>
        </p:spPr>
        <p:txBody>
          <a:bodyPr wrap="square" lIns="91440" tIns="91440" numCol="1" spcCol="182880">
            <a:noAutofit/>
          </a:bodyPr>
          <a:lstStyle/>
          <a:p>
            <a:pPr lvl="0" algn="ctr">
              <a:spcAft>
                <a:spcPts val="600"/>
              </a:spcAft>
              <a:defRPr/>
            </a:pPr>
            <a:r>
              <a:rPr kumimoji="0" lang="en-US" sz="1100" b="1" u="none" strike="noStrike" kern="1200" cap="none" spc="0" normalizeH="0" baseline="0" noProof="0" dirty="0">
                <a:ln>
                  <a:noFill/>
                </a:ln>
                <a:solidFill>
                  <a:prstClr val="black"/>
                </a:solidFill>
                <a:effectLst/>
                <a:uLnTx/>
                <a:uFillTx/>
                <a:latin typeface="Lub Dub Condensed" panose="020B0506030403020204" pitchFamily="34" charset="0"/>
              </a:rPr>
              <a:t>Seattle Heart Failure model</a:t>
            </a:r>
          </a:p>
        </p:txBody>
      </p:sp>
      <p:sp>
        <p:nvSpPr>
          <p:cNvPr id="55" name="TextBox 54">
            <a:extLst>
              <a:ext uri="{FF2B5EF4-FFF2-40B4-BE49-F238E27FC236}">
                <a16:creationId xmlns:a16="http://schemas.microsoft.com/office/drawing/2014/main" id="{D577906A-D5DD-4C72-B329-15323A1F77E4}"/>
              </a:ext>
              <a:ext uri="{C183D7F6-B498-43B3-948B-1728B52AA6E4}">
                <adec:decorative xmlns:adec="http://schemas.microsoft.com/office/drawing/2017/decorative" val="1"/>
              </a:ext>
            </a:extLst>
          </p:cNvPr>
          <p:cNvSpPr txBox="1"/>
          <p:nvPr/>
        </p:nvSpPr>
        <p:spPr>
          <a:xfrm>
            <a:off x="7502457" y="3190034"/>
            <a:ext cx="1073430" cy="322319"/>
          </a:xfrm>
          <a:prstGeom prst="rect">
            <a:avLst/>
          </a:prstGeom>
          <a:solidFill>
            <a:schemeClr val="bg1">
              <a:lumMod val="85000"/>
            </a:schemeClr>
          </a:solidFill>
        </p:spPr>
        <p:txBody>
          <a:bodyPr wrap="square" lIns="91440" tIns="91440" numCol="1" spcCol="182880">
            <a:noAutofit/>
          </a:bodyPr>
          <a:lstStyle/>
          <a:p>
            <a:pPr lvl="0" algn="ctr">
              <a:spcAft>
                <a:spcPts val="600"/>
              </a:spcAft>
              <a:defRPr/>
            </a:pPr>
            <a:r>
              <a:rPr kumimoji="0" lang="en-US" sz="1100" b="1" u="none" strike="noStrike" kern="1200" cap="none" spc="0" normalizeH="0" baseline="0" noProof="0" dirty="0">
                <a:ln>
                  <a:noFill/>
                </a:ln>
                <a:solidFill>
                  <a:prstClr val="black"/>
                </a:solidFill>
                <a:effectLst/>
                <a:uLnTx/>
                <a:uFillTx/>
                <a:latin typeface="Lub Dub Condensed" panose="020B0506030403020204" pitchFamily="34" charset="0"/>
              </a:rPr>
              <a:t>MAGGIC</a:t>
            </a:r>
          </a:p>
        </p:txBody>
      </p:sp>
      <p:sp>
        <p:nvSpPr>
          <p:cNvPr id="56" name="TextBox 55">
            <a:extLst>
              <a:ext uri="{FF2B5EF4-FFF2-40B4-BE49-F238E27FC236}">
                <a16:creationId xmlns:a16="http://schemas.microsoft.com/office/drawing/2014/main" id="{AF25F27D-FCBF-4EBE-AA59-85D3C282719B}"/>
              </a:ext>
              <a:ext uri="{C183D7F6-B498-43B3-948B-1728B52AA6E4}">
                <adec:decorative xmlns:adec="http://schemas.microsoft.com/office/drawing/2017/decorative" val="1"/>
              </a:ext>
            </a:extLst>
          </p:cNvPr>
          <p:cNvSpPr txBox="1"/>
          <p:nvPr/>
        </p:nvSpPr>
        <p:spPr>
          <a:xfrm>
            <a:off x="7502572" y="3600950"/>
            <a:ext cx="1073316" cy="520192"/>
          </a:xfrm>
          <a:prstGeom prst="rect">
            <a:avLst/>
          </a:prstGeom>
          <a:solidFill>
            <a:schemeClr val="bg1">
              <a:lumMod val="85000"/>
            </a:schemeClr>
          </a:solidFill>
        </p:spPr>
        <p:txBody>
          <a:bodyPr wrap="square" lIns="91440" tIns="91440" numCol="1" spcCol="182880">
            <a:noAutofit/>
          </a:bodyPr>
          <a:lstStyle/>
          <a:p>
            <a:pPr algn="ctr">
              <a:spcAft>
                <a:spcPts val="600"/>
              </a:spcAft>
            </a:pPr>
            <a:r>
              <a:rPr lang="en-US" sz="1100" b="1" dirty="0">
                <a:solidFill>
                  <a:prstClr val="black"/>
                </a:solidFill>
                <a:latin typeface="Lub Dub Condensed" panose="020B0506030403020204" pitchFamily="34" charset="0"/>
              </a:rPr>
              <a:t>Heart failure survival score</a:t>
            </a:r>
          </a:p>
        </p:txBody>
      </p:sp>
      <p:sp>
        <p:nvSpPr>
          <p:cNvPr id="57" name="TextBox 56">
            <a:extLst>
              <a:ext uri="{FF2B5EF4-FFF2-40B4-BE49-F238E27FC236}">
                <a16:creationId xmlns:a16="http://schemas.microsoft.com/office/drawing/2014/main" id="{AAA279C8-154C-4F6D-A61C-F339A47A00C0}"/>
              </a:ext>
              <a:ext uri="{C183D7F6-B498-43B3-948B-1728B52AA6E4}">
                <adec:decorative xmlns:adec="http://schemas.microsoft.com/office/drawing/2017/decorative" val="1"/>
              </a:ext>
            </a:extLst>
          </p:cNvPr>
          <p:cNvSpPr txBox="1"/>
          <p:nvPr/>
        </p:nvSpPr>
        <p:spPr>
          <a:xfrm>
            <a:off x="7512936" y="4205550"/>
            <a:ext cx="1073317" cy="477284"/>
          </a:xfrm>
          <a:prstGeom prst="rect">
            <a:avLst/>
          </a:prstGeom>
          <a:solidFill>
            <a:schemeClr val="bg1">
              <a:lumMod val="85000"/>
            </a:schemeClr>
          </a:solidFill>
        </p:spPr>
        <p:txBody>
          <a:bodyPr wrap="square" lIns="91440" tIns="91440" numCol="1" spcCol="182880">
            <a:noAutofit/>
          </a:bodyPr>
          <a:lstStyle/>
          <a:p>
            <a:pPr algn="ctr">
              <a:spcAft>
                <a:spcPts val="600"/>
              </a:spcAft>
            </a:pPr>
            <a:r>
              <a:rPr lang="en-US" sz="1100" b="1" dirty="0">
                <a:solidFill>
                  <a:prstClr val="black"/>
                </a:solidFill>
                <a:latin typeface="Lub Dub Condensed" panose="020B0506030403020204" pitchFamily="34" charset="0"/>
              </a:rPr>
              <a:t>CHARM Risk score</a:t>
            </a:r>
          </a:p>
        </p:txBody>
      </p:sp>
      <p:sp>
        <p:nvSpPr>
          <p:cNvPr id="58" name="Rectangle 2">
            <a:extLst>
              <a:ext uri="{FF2B5EF4-FFF2-40B4-BE49-F238E27FC236}">
                <a16:creationId xmlns:a16="http://schemas.microsoft.com/office/drawing/2014/main" id="{60837674-F95C-4B96-9033-42A8E3A5E146}"/>
              </a:ext>
              <a:ext uri="{C183D7F6-B498-43B3-948B-1728B52AA6E4}">
                <adec:decorative xmlns:adec="http://schemas.microsoft.com/office/drawing/2017/decorative" val="1"/>
              </a:ext>
            </a:extLst>
          </p:cNvPr>
          <p:cNvSpPr/>
          <p:nvPr/>
        </p:nvSpPr>
        <p:spPr>
          <a:xfrm rot="16200000">
            <a:off x="7159804" y="2502186"/>
            <a:ext cx="431306" cy="253998"/>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9" name="Rectangle 2">
            <a:extLst>
              <a:ext uri="{FF2B5EF4-FFF2-40B4-BE49-F238E27FC236}">
                <a16:creationId xmlns:a16="http://schemas.microsoft.com/office/drawing/2014/main" id="{7FDA0C2E-7E9E-46B4-92F8-52C5FC029A6C}"/>
              </a:ext>
              <a:ext uri="{C183D7F6-B498-43B3-948B-1728B52AA6E4}">
                <adec:decorative xmlns:adec="http://schemas.microsoft.com/office/drawing/2017/decorative" val="1"/>
              </a:ext>
            </a:extLst>
          </p:cNvPr>
          <p:cNvSpPr/>
          <p:nvPr/>
        </p:nvSpPr>
        <p:spPr>
          <a:xfrm rot="16200000">
            <a:off x="7045516" y="2899959"/>
            <a:ext cx="660111" cy="253998"/>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0" name="Rectangle 2">
            <a:extLst>
              <a:ext uri="{FF2B5EF4-FFF2-40B4-BE49-F238E27FC236}">
                <a16:creationId xmlns:a16="http://schemas.microsoft.com/office/drawing/2014/main" id="{8D78CCE9-2780-4EF8-A29F-320D7CC38F69}"/>
              </a:ext>
              <a:ext uri="{C183D7F6-B498-43B3-948B-1728B52AA6E4}">
                <adec:decorative xmlns:adec="http://schemas.microsoft.com/office/drawing/2017/decorative" val="1"/>
              </a:ext>
            </a:extLst>
          </p:cNvPr>
          <p:cNvSpPr/>
          <p:nvPr/>
        </p:nvSpPr>
        <p:spPr>
          <a:xfrm rot="16200000">
            <a:off x="7078833" y="3433824"/>
            <a:ext cx="593137" cy="253998"/>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1" name="Rectangle 2">
            <a:extLst>
              <a:ext uri="{FF2B5EF4-FFF2-40B4-BE49-F238E27FC236}">
                <a16:creationId xmlns:a16="http://schemas.microsoft.com/office/drawing/2014/main" id="{0EA0AF9B-62D9-496B-AB99-1F7961620CCE}"/>
              </a:ext>
              <a:ext uri="{C183D7F6-B498-43B3-948B-1728B52AA6E4}">
                <adec:decorative xmlns:adec="http://schemas.microsoft.com/office/drawing/2017/decorative" val="1"/>
              </a:ext>
            </a:extLst>
          </p:cNvPr>
          <p:cNvSpPr/>
          <p:nvPr/>
        </p:nvSpPr>
        <p:spPr>
          <a:xfrm rot="16200000">
            <a:off x="7070374" y="4018684"/>
            <a:ext cx="593137" cy="236738"/>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 name="TextBox 15">
            <a:extLst>
              <a:ext uri="{FF2B5EF4-FFF2-40B4-BE49-F238E27FC236}">
                <a16:creationId xmlns:a16="http://schemas.microsoft.com/office/drawing/2014/main" id="{9BEFA252-6EB1-41AA-A694-909F41790EE5}"/>
              </a:ext>
              <a:ext uri="{C183D7F6-B498-43B3-948B-1728B52AA6E4}">
                <adec:decorative xmlns:adec="http://schemas.microsoft.com/office/drawing/2017/decorative" val="1"/>
              </a:ext>
            </a:extLst>
          </p:cNvPr>
          <p:cNvSpPr txBox="1"/>
          <p:nvPr/>
        </p:nvSpPr>
        <p:spPr>
          <a:xfrm>
            <a:off x="4669202" y="2125037"/>
            <a:ext cx="1885053" cy="520192"/>
          </a:xfrm>
          <a:prstGeom prst="rect">
            <a:avLst/>
          </a:prstGeom>
          <a:solidFill>
            <a:schemeClr val="bg1">
              <a:lumMod val="85000"/>
            </a:schemeClr>
          </a:solidFill>
        </p:spPr>
        <p:txBody>
          <a:bodyPr wrap="square" lIns="91440" tIns="91440" numCol="1" spcCol="182880">
            <a:noAutofit/>
          </a:bodyPr>
          <a:lstStyle/>
          <a:p>
            <a:pPr lvl="0" algn="ctr">
              <a:spcAft>
                <a:spcPts val="600"/>
              </a:spcAft>
              <a:defRPr/>
            </a:pPr>
            <a:r>
              <a:rPr kumimoji="0" lang="en-US" sz="1100" b="1" u="none" strike="noStrike" kern="1200" cap="none" spc="0" normalizeH="0" baseline="0" noProof="0" dirty="0">
                <a:ln>
                  <a:noFill/>
                </a:ln>
                <a:solidFill>
                  <a:prstClr val="black"/>
                </a:solidFill>
                <a:effectLst/>
                <a:uLnTx/>
                <a:uFillTx/>
                <a:latin typeface="Lub Dub Condensed" panose="020B0506030403020204" pitchFamily="34" charset="0"/>
              </a:rPr>
              <a:t>ADHERE Classification and Regression Tree (CART) Model</a:t>
            </a:r>
          </a:p>
        </p:txBody>
      </p:sp>
      <p:sp>
        <p:nvSpPr>
          <p:cNvPr id="17" name="TextBox 16">
            <a:extLst>
              <a:ext uri="{FF2B5EF4-FFF2-40B4-BE49-F238E27FC236}">
                <a16:creationId xmlns:a16="http://schemas.microsoft.com/office/drawing/2014/main" id="{2D3A99D3-8402-4BB1-84AC-B666F9AFCFAB}"/>
              </a:ext>
              <a:ext uri="{C183D7F6-B498-43B3-948B-1728B52AA6E4}">
                <adec:decorative xmlns:adec="http://schemas.microsoft.com/office/drawing/2017/decorative" val="1"/>
              </a:ext>
            </a:extLst>
          </p:cNvPr>
          <p:cNvSpPr txBox="1"/>
          <p:nvPr/>
        </p:nvSpPr>
        <p:spPr>
          <a:xfrm>
            <a:off x="4669203" y="2771802"/>
            <a:ext cx="1885052" cy="475464"/>
          </a:xfrm>
          <a:prstGeom prst="rect">
            <a:avLst/>
          </a:prstGeom>
          <a:solidFill>
            <a:schemeClr val="bg1">
              <a:lumMod val="85000"/>
            </a:schemeClr>
          </a:solidFill>
        </p:spPr>
        <p:txBody>
          <a:bodyPr wrap="square" lIns="91440" tIns="91440" numCol="1" spcCol="182880">
            <a:noAutofit/>
          </a:bodyPr>
          <a:lstStyle/>
          <a:p>
            <a:pPr lvl="0" algn="ctr">
              <a:spcAft>
                <a:spcPts val="600"/>
              </a:spcAft>
              <a:defRPr/>
            </a:pPr>
            <a:r>
              <a:rPr kumimoji="0" lang="en-US" sz="1100" b="1" u="none" strike="noStrike" kern="1200" cap="none" spc="0" normalizeH="0" baseline="0" noProof="0" dirty="0">
                <a:ln>
                  <a:noFill/>
                </a:ln>
                <a:solidFill>
                  <a:prstClr val="black"/>
                </a:solidFill>
                <a:effectLst/>
                <a:uLnTx/>
                <a:uFillTx/>
                <a:latin typeface="Lub Dub Condensed" panose="020B0506030403020204" pitchFamily="34" charset="0"/>
              </a:rPr>
              <a:t>AHA Get with The Guidelines score</a:t>
            </a:r>
          </a:p>
        </p:txBody>
      </p:sp>
      <p:sp>
        <p:nvSpPr>
          <p:cNvPr id="18" name="TextBox 17">
            <a:extLst>
              <a:ext uri="{FF2B5EF4-FFF2-40B4-BE49-F238E27FC236}">
                <a16:creationId xmlns:a16="http://schemas.microsoft.com/office/drawing/2014/main" id="{7BA4D25A-2B63-49F9-8CB8-1D763DBAAEA7}"/>
              </a:ext>
              <a:ext uri="{C183D7F6-B498-43B3-948B-1728B52AA6E4}">
                <adec:decorative xmlns:adec="http://schemas.microsoft.com/office/drawing/2017/decorative" val="1"/>
              </a:ext>
            </a:extLst>
          </p:cNvPr>
          <p:cNvSpPr txBox="1"/>
          <p:nvPr/>
        </p:nvSpPr>
        <p:spPr>
          <a:xfrm>
            <a:off x="4669317" y="3394987"/>
            <a:ext cx="1862737" cy="367576"/>
          </a:xfrm>
          <a:prstGeom prst="rect">
            <a:avLst/>
          </a:prstGeom>
          <a:solidFill>
            <a:schemeClr val="bg1">
              <a:lumMod val="85000"/>
            </a:schemeClr>
          </a:solidFill>
        </p:spPr>
        <p:txBody>
          <a:bodyPr wrap="square" lIns="91440" tIns="91440" numCol="1" spcCol="182880">
            <a:noAutofit/>
          </a:bodyPr>
          <a:lstStyle/>
          <a:p>
            <a:pPr lvl="0" algn="ctr">
              <a:spcAft>
                <a:spcPts val="600"/>
              </a:spcAft>
              <a:defRPr/>
            </a:pPr>
            <a:r>
              <a:rPr kumimoji="0" lang="en-US" sz="1100" b="1" u="none" strike="noStrike" kern="1200" cap="none" spc="0" normalizeH="0" baseline="0" noProof="0" dirty="0">
                <a:ln>
                  <a:noFill/>
                </a:ln>
                <a:solidFill>
                  <a:prstClr val="black"/>
                </a:solidFill>
                <a:effectLst/>
                <a:uLnTx/>
                <a:uFillTx/>
                <a:latin typeface="Lub Dub Condensed" panose="020B0506030403020204" pitchFamily="34" charset="0"/>
              </a:rPr>
              <a:t>EFFECT Risk score</a:t>
            </a:r>
          </a:p>
        </p:txBody>
      </p:sp>
      <p:sp>
        <p:nvSpPr>
          <p:cNvPr id="19" name="TextBox 18">
            <a:extLst>
              <a:ext uri="{FF2B5EF4-FFF2-40B4-BE49-F238E27FC236}">
                <a16:creationId xmlns:a16="http://schemas.microsoft.com/office/drawing/2014/main" id="{2F894AD0-CFD9-43AF-8011-3CBDBC30FCCC}"/>
              </a:ext>
              <a:ext uri="{C183D7F6-B498-43B3-948B-1728B52AA6E4}">
                <adec:decorative xmlns:adec="http://schemas.microsoft.com/office/drawing/2017/decorative" val="1"/>
              </a:ext>
            </a:extLst>
          </p:cNvPr>
          <p:cNvSpPr txBox="1"/>
          <p:nvPr/>
        </p:nvSpPr>
        <p:spPr>
          <a:xfrm>
            <a:off x="4679682" y="3887530"/>
            <a:ext cx="1852371" cy="477284"/>
          </a:xfrm>
          <a:prstGeom prst="rect">
            <a:avLst/>
          </a:prstGeom>
          <a:solidFill>
            <a:schemeClr val="bg1">
              <a:lumMod val="85000"/>
            </a:schemeClr>
          </a:solidFill>
        </p:spPr>
        <p:txBody>
          <a:bodyPr wrap="square" lIns="91440" tIns="91440" numCol="1" spcCol="182880">
            <a:noAutofit/>
          </a:bodyPr>
          <a:lstStyle/>
          <a:p>
            <a:pPr lvl="0" algn="ctr">
              <a:spcAft>
                <a:spcPts val="600"/>
              </a:spcAft>
              <a:defRPr/>
            </a:pPr>
            <a:r>
              <a:rPr kumimoji="0" lang="en-US" sz="1100" b="1" u="none" strike="noStrike" kern="1200" cap="none" spc="0" normalizeH="0" baseline="0" noProof="0" dirty="0">
                <a:ln>
                  <a:noFill/>
                </a:ln>
                <a:solidFill>
                  <a:prstClr val="black"/>
                </a:solidFill>
                <a:effectLst/>
                <a:uLnTx/>
                <a:uFillTx/>
                <a:latin typeface="Lub Dub Condensed" panose="020B0506030403020204" pitchFamily="34" charset="0"/>
              </a:rPr>
              <a:t>ESCAPE Risk Model and Discharge score</a:t>
            </a:r>
          </a:p>
        </p:txBody>
      </p:sp>
      <p:sp>
        <p:nvSpPr>
          <p:cNvPr id="45" name="Rectangle 2">
            <a:extLst>
              <a:ext uri="{FF2B5EF4-FFF2-40B4-BE49-F238E27FC236}">
                <a16:creationId xmlns:a16="http://schemas.microsoft.com/office/drawing/2014/main" id="{AE079852-805B-4075-8E31-8AB3B47AAA5D}"/>
              </a:ext>
              <a:ext uri="{C183D7F6-B498-43B3-948B-1728B52AA6E4}">
                <adec:decorative xmlns:adec="http://schemas.microsoft.com/office/drawing/2017/decorative" val="1"/>
              </a:ext>
            </a:extLst>
          </p:cNvPr>
          <p:cNvSpPr/>
          <p:nvPr/>
        </p:nvSpPr>
        <p:spPr>
          <a:xfrm rot="16200000">
            <a:off x="4326551" y="2039603"/>
            <a:ext cx="431306" cy="253998"/>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Rectangle 2">
            <a:extLst>
              <a:ext uri="{FF2B5EF4-FFF2-40B4-BE49-F238E27FC236}">
                <a16:creationId xmlns:a16="http://schemas.microsoft.com/office/drawing/2014/main" id="{AAABFCA2-6EAD-4C87-8D7F-D2A5F598A43C}"/>
              </a:ext>
              <a:ext uri="{C183D7F6-B498-43B3-948B-1728B52AA6E4}">
                <adec:decorative xmlns:adec="http://schemas.microsoft.com/office/drawing/2017/decorative" val="1"/>
              </a:ext>
            </a:extLst>
          </p:cNvPr>
          <p:cNvSpPr/>
          <p:nvPr/>
        </p:nvSpPr>
        <p:spPr>
          <a:xfrm rot="16200000">
            <a:off x="4212262" y="2543552"/>
            <a:ext cx="660111" cy="253998"/>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Rectangle 2">
            <a:extLst>
              <a:ext uri="{FF2B5EF4-FFF2-40B4-BE49-F238E27FC236}">
                <a16:creationId xmlns:a16="http://schemas.microsoft.com/office/drawing/2014/main" id="{513F8A9D-30B8-448F-AD0C-A62F0A4650FD}"/>
              </a:ext>
              <a:ext uri="{C183D7F6-B498-43B3-948B-1728B52AA6E4}">
                <adec:decorative xmlns:adec="http://schemas.microsoft.com/office/drawing/2017/decorative" val="1"/>
              </a:ext>
            </a:extLst>
          </p:cNvPr>
          <p:cNvSpPr/>
          <p:nvPr/>
        </p:nvSpPr>
        <p:spPr>
          <a:xfrm rot="16200000">
            <a:off x="4245579" y="3148922"/>
            <a:ext cx="593137" cy="253998"/>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Rectangle 2">
            <a:extLst>
              <a:ext uri="{FF2B5EF4-FFF2-40B4-BE49-F238E27FC236}">
                <a16:creationId xmlns:a16="http://schemas.microsoft.com/office/drawing/2014/main" id="{144F835F-6F25-4921-87ED-A406848625B7}"/>
              </a:ext>
              <a:ext uri="{C183D7F6-B498-43B3-948B-1728B52AA6E4}">
                <adec:decorative xmlns:adec="http://schemas.microsoft.com/office/drawing/2017/decorative" val="1"/>
              </a:ext>
            </a:extLst>
          </p:cNvPr>
          <p:cNvSpPr/>
          <p:nvPr/>
        </p:nvSpPr>
        <p:spPr>
          <a:xfrm rot="16200000">
            <a:off x="4235184" y="3698728"/>
            <a:ext cx="593137" cy="240610"/>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Title 4">
            <a:extLst>
              <a:ext uri="{FF2B5EF4-FFF2-40B4-BE49-F238E27FC236}">
                <a16:creationId xmlns:a16="http://schemas.microsoft.com/office/drawing/2014/main" id="{5C8E47CC-2C36-4E78-B987-9C8EC0DAC266}"/>
              </a:ext>
              <a:ext uri="{C183D7F6-B498-43B3-948B-1728B52AA6E4}">
                <adec:decorative xmlns:adec="http://schemas.microsoft.com/office/drawing/2017/decorative" val="0"/>
              </a:ext>
            </a:extLst>
          </p:cNvPr>
          <p:cNvSpPr>
            <a:spLocks noGrp="1"/>
          </p:cNvSpPr>
          <p:nvPr>
            <p:ph type="title"/>
          </p:nvPr>
        </p:nvSpPr>
        <p:spPr/>
        <p:txBody>
          <a:bodyPr/>
          <a:lstStyle/>
          <a:p>
            <a:r>
              <a:rPr lang="en-US" dirty="0"/>
              <a:t>Initial &amp; Serial Evaluation: </a:t>
            </a:r>
            <a:r>
              <a:rPr lang="en-US" dirty="0">
                <a:latin typeface="Lub Dub Medium" panose="020B0603030403020204" pitchFamily="34" charset="0"/>
              </a:rPr>
              <a:t>Clinical Assessment</a:t>
            </a:r>
          </a:p>
        </p:txBody>
      </p:sp>
      <p:sp>
        <p:nvSpPr>
          <p:cNvPr id="13" name="TextBox 12">
            <a:extLst>
              <a:ext uri="{FF2B5EF4-FFF2-40B4-BE49-F238E27FC236}">
                <a16:creationId xmlns:a16="http://schemas.microsoft.com/office/drawing/2014/main" id="{C52FD6D1-717E-4FD8-8E36-22B9BAAD1934}"/>
              </a:ext>
            </a:extLst>
          </p:cNvPr>
          <p:cNvSpPr txBox="1"/>
          <p:nvPr/>
        </p:nvSpPr>
        <p:spPr>
          <a:xfrm>
            <a:off x="1464400" y="1265485"/>
            <a:ext cx="3089970"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effectLst/>
                <a:uLnTx/>
                <a:uFillTx/>
                <a:latin typeface="Lub Dub Heavy" panose="020B0903030403020204" pitchFamily="34" charset="0"/>
                <a:cs typeface="Arial" panose="020B0604020202020204" pitchFamily="34" charset="0"/>
              </a:rPr>
              <a:t>HF Risk Scoring</a:t>
            </a:r>
          </a:p>
        </p:txBody>
      </p:sp>
      <p:graphicFrame>
        <p:nvGraphicFramePr>
          <p:cNvPr id="11" name="Table 10">
            <a:extLst>
              <a:ext uri="{FF2B5EF4-FFF2-40B4-BE49-F238E27FC236}">
                <a16:creationId xmlns:a16="http://schemas.microsoft.com/office/drawing/2014/main" id="{94334763-A475-437A-B54D-2C1295BB922E}"/>
              </a:ext>
            </a:extLst>
          </p:cNvPr>
          <p:cNvGraphicFramePr>
            <a:graphicFrameLocks noGrp="1"/>
          </p:cNvGraphicFramePr>
          <p:nvPr>
            <p:extLst>
              <p:ext uri="{D42A27DB-BD31-4B8C-83A1-F6EECF244321}">
                <p14:modId xmlns:p14="http://schemas.microsoft.com/office/powerpoint/2010/main" val="961570572"/>
              </p:ext>
            </p:extLst>
          </p:nvPr>
        </p:nvGraphicFramePr>
        <p:xfrm>
          <a:off x="706908" y="1678277"/>
          <a:ext cx="2906730" cy="1455301"/>
        </p:xfrm>
        <a:graphic>
          <a:graphicData uri="http://schemas.openxmlformats.org/drawingml/2006/table">
            <a:tbl>
              <a:tblPr firstRow="1" bandRow="1">
                <a:tableStyleId>{5C22544A-7EE6-4342-B048-85BDC9FD1C3A}</a:tableStyleId>
              </a:tblPr>
              <a:tblGrid>
                <a:gridCol w="607434">
                  <a:extLst>
                    <a:ext uri="{9D8B030D-6E8A-4147-A177-3AD203B41FA5}">
                      <a16:colId xmlns:a16="http://schemas.microsoft.com/office/drawing/2014/main" val="1080210536"/>
                    </a:ext>
                  </a:extLst>
                </a:gridCol>
                <a:gridCol w="2299296">
                  <a:extLst>
                    <a:ext uri="{9D8B030D-6E8A-4147-A177-3AD203B41FA5}">
                      <a16:colId xmlns:a16="http://schemas.microsoft.com/office/drawing/2014/main" val="2246845904"/>
                    </a:ext>
                  </a:extLst>
                </a:gridCol>
              </a:tblGrid>
              <a:tr h="44946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289495225"/>
                  </a:ext>
                </a:extLst>
              </a:tr>
              <a:tr h="996059">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DA0C"/>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200" b="0" kern="1200" dirty="0">
                          <a:solidFill>
                            <a:srgbClr val="231F20"/>
                          </a:solidFill>
                          <a:latin typeface="Lub Dub Condensed" panose="020B0506030403020204" pitchFamily="34" charset="0"/>
                          <a:ea typeface="+mn-ea"/>
                          <a:cs typeface="Calibri"/>
                        </a:rPr>
                        <a:t>In ambulatory or hospitalized patients with HF, validated multivariable risk scores can be useful to estimate subsequent risk of mortality.</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756359728"/>
                  </a:ext>
                </a:extLst>
              </a:tr>
            </a:tbl>
          </a:graphicData>
        </a:graphic>
      </p:graphicFrame>
      <p:sp>
        <p:nvSpPr>
          <p:cNvPr id="6" name="TextBox 5">
            <a:extLst>
              <a:ext uri="{FF2B5EF4-FFF2-40B4-BE49-F238E27FC236}">
                <a16:creationId xmlns:a16="http://schemas.microsoft.com/office/drawing/2014/main" id="{37E640CB-67B8-4A9E-9954-88D54FD1C31D}"/>
              </a:ext>
              <a:ext uri="{C183D7F6-B498-43B3-948B-1728B52AA6E4}">
                <adec:decorative xmlns:adec="http://schemas.microsoft.com/office/drawing/2017/decorative" val="0"/>
              </a:ext>
            </a:extLst>
          </p:cNvPr>
          <p:cNvSpPr txBox="1"/>
          <p:nvPr/>
        </p:nvSpPr>
        <p:spPr>
          <a:xfrm>
            <a:off x="4369890" y="1285381"/>
            <a:ext cx="6195133" cy="313932"/>
          </a:xfrm>
          <a:prstGeom prst="rect">
            <a:avLst/>
          </a:prstGeom>
          <a:noFill/>
        </p:spPr>
        <p:txBody>
          <a:bodyPr wrap="square">
            <a:spAutoFit/>
          </a:bodyPr>
          <a:lstStyle/>
          <a:p>
            <a:pPr marL="0" marR="0" lvl="0" indent="0" algn="ctr" fontAlgn="auto">
              <a:lnSpc>
                <a:spcPct val="90000"/>
              </a:lnSpc>
              <a:spcBef>
                <a:spcPct val="0"/>
              </a:spcBef>
              <a:spcAft>
                <a:spcPts val="0"/>
              </a:spcAft>
              <a:buClrTx/>
              <a:buSzTx/>
              <a:tabLst/>
              <a:defRPr/>
            </a:pPr>
            <a:r>
              <a:rPr lang="en-US" sz="1600" u="sng" dirty="0">
                <a:latin typeface="Lub Dub Heavy" panose="020B0903030403020204" pitchFamily="34" charset="0"/>
                <a:cs typeface="Arial" panose="020B0604020202020204" pitchFamily="34" charset="0"/>
              </a:rPr>
              <a:t>Selected Multivariable Risk Scores to Predict Outcome in HF </a:t>
            </a:r>
          </a:p>
        </p:txBody>
      </p:sp>
      <p:sp>
        <p:nvSpPr>
          <p:cNvPr id="48" name="Rectangle 47" descr="Clinicians should routinely assess a patient’s risk for an adverse outcome to guide discussions on prognosis, goals of care, and treatment decisions. Several predictive models of outcomes of patients with HF have been developed and validated using data from clinical trials, registries, and population-based cohorts. The best performing models have focused on predicting short- and long-term mortality, whereas predictive models for hospitalization or readmission for HF have generally had poor or modest discrimination. Predictive models may also assess the risk of incident HF among the general population and should be considered in the prevention of HF.  In the course of standard evaluation, clinicians should routinely assess the patient’s potential for adverse outcome, because accurate risk stratification may help guide therapeutic decision-making, including a more rapid transition to advanced HF therapies. Several methods objectively assess risk, including biomarker testing, as well as various multivariable clinical risk scores, and some that include machine learning. These risk scores are for use in ambulatory, hospitalized patients, and the general population.">
            <a:extLst>
              <a:ext uri="{FF2B5EF4-FFF2-40B4-BE49-F238E27FC236}">
                <a16:creationId xmlns:a16="http://schemas.microsoft.com/office/drawing/2014/main" id="{CE8EE327-9561-40BD-9849-B10E5EA0C299}"/>
              </a:ext>
            </a:extLst>
          </p:cNvPr>
          <p:cNvSpPr/>
          <p:nvPr/>
        </p:nvSpPr>
        <p:spPr>
          <a:xfrm>
            <a:off x="3972585" y="1619208"/>
            <a:ext cx="7905284" cy="3941357"/>
          </a:xfrm>
          <a:prstGeom prst="rect">
            <a:avLst/>
          </a:prstGeom>
          <a:noFill/>
          <a:ln w="57150">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800" dirty="0">
              <a:solidFill>
                <a:schemeClr val="tx1"/>
              </a:solidFill>
            </a:endParaRPr>
          </a:p>
        </p:txBody>
      </p:sp>
      <p:sp>
        <p:nvSpPr>
          <p:cNvPr id="12" name="Oval 11">
            <a:extLst>
              <a:ext uri="{FF2B5EF4-FFF2-40B4-BE49-F238E27FC236}">
                <a16:creationId xmlns:a16="http://schemas.microsoft.com/office/drawing/2014/main" id="{A3ABAE15-2F00-4758-9E40-8B4C97AE83D6}"/>
              </a:ext>
              <a:ext uri="{C183D7F6-B498-43B3-948B-1728B52AA6E4}">
                <adec:decorative xmlns:adec="http://schemas.microsoft.com/office/drawing/2017/decorative" val="1"/>
              </a:ext>
            </a:extLst>
          </p:cNvPr>
          <p:cNvSpPr/>
          <p:nvPr/>
        </p:nvSpPr>
        <p:spPr>
          <a:xfrm>
            <a:off x="777195" y="1086024"/>
            <a:ext cx="682341" cy="68234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01D8DD0B-A703-4897-B121-245FAD5F7C1B}"/>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842932" y="1145570"/>
            <a:ext cx="543548" cy="543548"/>
          </a:xfrm>
          <a:prstGeom prst="rect">
            <a:avLst/>
          </a:prstGeom>
        </p:spPr>
      </p:pic>
      <p:sp>
        <p:nvSpPr>
          <p:cNvPr id="15" name="Rectangle Container">
            <a:extLst>
              <a:ext uri="{FF2B5EF4-FFF2-40B4-BE49-F238E27FC236}">
                <a16:creationId xmlns:a16="http://schemas.microsoft.com/office/drawing/2014/main" id="{5900692F-5ED9-4749-A814-A569442B3F71}"/>
              </a:ext>
              <a:ext uri="{C183D7F6-B498-43B3-948B-1728B52AA6E4}">
                <adec:decorative xmlns:adec="http://schemas.microsoft.com/office/drawing/2017/decorative" val="1"/>
              </a:ext>
            </a:extLst>
          </p:cNvPr>
          <p:cNvSpPr/>
          <p:nvPr/>
        </p:nvSpPr>
        <p:spPr>
          <a:xfrm>
            <a:off x="4200824" y="1724776"/>
            <a:ext cx="2353431" cy="268591"/>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r>
              <a:rPr lang="en-US" sz="1200" b="1" dirty="0">
                <a:solidFill>
                  <a:prstClr val="white"/>
                </a:solidFill>
                <a:latin typeface="Lub Dub Bold" panose="020B0803030403020204" pitchFamily="34" charset="0"/>
                <a:cs typeface="Lato"/>
              </a:rPr>
              <a:t>Acutely Decompensated HF </a:t>
            </a:r>
          </a:p>
        </p:txBody>
      </p:sp>
      <p:sp>
        <p:nvSpPr>
          <p:cNvPr id="20" name="Rectangle Container">
            <a:extLst>
              <a:ext uri="{FF2B5EF4-FFF2-40B4-BE49-F238E27FC236}">
                <a16:creationId xmlns:a16="http://schemas.microsoft.com/office/drawing/2014/main" id="{ED6C5217-9185-445B-991E-F7BB4B3552C7}"/>
              </a:ext>
              <a:ext uri="{C183D7F6-B498-43B3-948B-1728B52AA6E4}">
                <adec:decorative xmlns:adec="http://schemas.microsoft.com/office/drawing/2017/decorative" val="1"/>
              </a:ext>
            </a:extLst>
          </p:cNvPr>
          <p:cNvSpPr/>
          <p:nvPr/>
        </p:nvSpPr>
        <p:spPr>
          <a:xfrm>
            <a:off x="7270115" y="1712846"/>
            <a:ext cx="3941825" cy="268591"/>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r>
              <a:rPr lang="en-US" sz="1200" b="1" dirty="0">
                <a:solidFill>
                  <a:prstClr val="white"/>
                </a:solidFill>
                <a:latin typeface="Lub Dub Bold" panose="020B0803030403020204" pitchFamily="34" charset="0"/>
                <a:cs typeface="Lato"/>
              </a:rPr>
              <a:t>Chronic HF</a:t>
            </a:r>
          </a:p>
        </p:txBody>
      </p:sp>
      <p:sp>
        <p:nvSpPr>
          <p:cNvPr id="21" name="TextBox 20">
            <a:extLst>
              <a:ext uri="{FF2B5EF4-FFF2-40B4-BE49-F238E27FC236}">
                <a16:creationId xmlns:a16="http://schemas.microsoft.com/office/drawing/2014/main" id="{0BA8FC30-293F-4D41-99F6-CF2F40029FA9}"/>
              </a:ext>
              <a:ext uri="{C183D7F6-B498-43B3-948B-1728B52AA6E4}">
                <adec:decorative xmlns:adec="http://schemas.microsoft.com/office/drawing/2017/decorative" val="1"/>
              </a:ext>
            </a:extLst>
          </p:cNvPr>
          <p:cNvSpPr txBox="1"/>
          <p:nvPr/>
        </p:nvSpPr>
        <p:spPr>
          <a:xfrm>
            <a:off x="7123636" y="2225515"/>
            <a:ext cx="1230479" cy="268592"/>
          </a:xfrm>
          <a:prstGeom prst="rect">
            <a:avLst/>
          </a:prstGeom>
          <a:solidFill>
            <a:schemeClr val="tx1">
              <a:lumMod val="50000"/>
              <a:lumOff val="50000"/>
            </a:schemeClr>
          </a:solidFill>
        </p:spPr>
        <p:txBody>
          <a:bodyPr wrap="square" lIns="91440" tIns="45720" numCol="1" spcCol="182880">
            <a:noAutofit/>
          </a:bodyPr>
          <a:lstStyle/>
          <a:p>
            <a:pPr lvl="0" algn="ctr">
              <a:spcAft>
                <a:spcPts val="600"/>
              </a:spcAft>
              <a:defRPr/>
            </a:pPr>
            <a:r>
              <a:rPr kumimoji="0" lang="en-US" sz="1100" b="0" i="0" u="none" strike="noStrike" kern="1200" cap="none" spc="0" normalizeH="0" baseline="0" noProof="0" dirty="0">
                <a:ln>
                  <a:noFill/>
                </a:ln>
                <a:solidFill>
                  <a:schemeClr val="bg1"/>
                </a:solidFill>
                <a:effectLst/>
                <a:uLnTx/>
                <a:uFillTx/>
                <a:latin typeface="Lub Dub Bold" panose="020B0803030403020204" pitchFamily="34" charset="0"/>
              </a:rPr>
              <a:t>All patients</a:t>
            </a:r>
          </a:p>
        </p:txBody>
      </p:sp>
      <p:sp>
        <p:nvSpPr>
          <p:cNvPr id="22" name="TextBox 21">
            <a:extLst>
              <a:ext uri="{FF2B5EF4-FFF2-40B4-BE49-F238E27FC236}">
                <a16:creationId xmlns:a16="http://schemas.microsoft.com/office/drawing/2014/main" id="{4F5E4EB5-5994-40B5-8364-93C2C237AC33}"/>
              </a:ext>
              <a:ext uri="{C183D7F6-B498-43B3-948B-1728B52AA6E4}">
                <adec:decorative xmlns:adec="http://schemas.microsoft.com/office/drawing/2017/decorative" val="1"/>
              </a:ext>
            </a:extLst>
          </p:cNvPr>
          <p:cNvSpPr txBox="1"/>
          <p:nvPr/>
        </p:nvSpPr>
        <p:spPr>
          <a:xfrm>
            <a:off x="8728525" y="2220988"/>
            <a:ext cx="1099912" cy="471390"/>
          </a:xfrm>
          <a:prstGeom prst="rect">
            <a:avLst/>
          </a:prstGeom>
          <a:solidFill>
            <a:schemeClr val="tx1">
              <a:lumMod val="50000"/>
              <a:lumOff val="50000"/>
            </a:schemeClr>
          </a:solidFill>
        </p:spPr>
        <p:txBody>
          <a:bodyPr wrap="square" lIns="91440" tIns="45720" numCol="1" spcCol="182880">
            <a:noAutofit/>
          </a:bodyPr>
          <a:lstStyle/>
          <a:p>
            <a:pPr lvl="0" algn="ctr">
              <a:spcAft>
                <a:spcPts val="600"/>
              </a:spcAft>
              <a:defRPr/>
            </a:pPr>
            <a:r>
              <a:rPr kumimoji="0" lang="en-US" sz="1100" b="0" i="0" u="none" strike="noStrike" kern="1200" cap="none" spc="0" normalizeH="0" baseline="0" noProof="0" dirty="0" err="1">
                <a:ln>
                  <a:noFill/>
                </a:ln>
                <a:solidFill>
                  <a:schemeClr val="bg1"/>
                </a:solidFill>
                <a:effectLst/>
                <a:uLnTx/>
                <a:uFillTx/>
                <a:latin typeface="Lub Dub Bold" panose="020B0803030403020204" pitchFamily="34" charset="0"/>
              </a:rPr>
              <a:t>HFpEF</a:t>
            </a:r>
            <a:r>
              <a:rPr kumimoji="0" lang="en-US" sz="1100" b="0" i="0" u="none" strike="noStrike" kern="1200" cap="none" spc="0" normalizeH="0" baseline="0" noProof="0" dirty="0">
                <a:ln>
                  <a:noFill/>
                </a:ln>
                <a:solidFill>
                  <a:schemeClr val="bg1"/>
                </a:solidFill>
                <a:effectLst/>
                <a:uLnTx/>
                <a:uFillTx/>
                <a:latin typeface="Lub Dub Bold" panose="020B0803030403020204" pitchFamily="34" charset="0"/>
              </a:rPr>
              <a:t> specific</a:t>
            </a:r>
          </a:p>
        </p:txBody>
      </p:sp>
      <p:grpSp>
        <p:nvGrpSpPr>
          <p:cNvPr id="41" name="Group 40">
            <a:extLst>
              <a:ext uri="{FF2B5EF4-FFF2-40B4-BE49-F238E27FC236}">
                <a16:creationId xmlns:a16="http://schemas.microsoft.com/office/drawing/2014/main" id="{02BA0F23-508C-4B12-BBFA-101927C2F158}"/>
              </a:ext>
              <a:ext uri="{C183D7F6-B498-43B3-948B-1728B52AA6E4}">
                <adec:decorative xmlns:adec="http://schemas.microsoft.com/office/drawing/2017/decorative" val="1"/>
              </a:ext>
            </a:extLst>
          </p:cNvPr>
          <p:cNvGrpSpPr/>
          <p:nvPr/>
        </p:nvGrpSpPr>
        <p:grpSpPr>
          <a:xfrm>
            <a:off x="7736710" y="1965585"/>
            <a:ext cx="1511645" cy="259799"/>
            <a:chOff x="8035194" y="2565874"/>
            <a:chExt cx="985895" cy="474298"/>
          </a:xfrm>
        </p:grpSpPr>
        <p:cxnSp>
          <p:nvCxnSpPr>
            <p:cNvPr id="42" name="Straight Arrow Connector 41">
              <a:extLst>
                <a:ext uri="{FF2B5EF4-FFF2-40B4-BE49-F238E27FC236}">
                  <a16:creationId xmlns:a16="http://schemas.microsoft.com/office/drawing/2014/main" id="{A5B4E26A-2811-4881-A38A-CAEF75B823A5}"/>
                </a:ext>
              </a:extLst>
            </p:cNvPr>
            <p:cNvCxnSpPr>
              <a:cxnSpLocks/>
            </p:cNvCxnSpPr>
            <p:nvPr/>
          </p:nvCxnSpPr>
          <p:spPr>
            <a:xfrm>
              <a:off x="9021089" y="2565874"/>
              <a:ext cx="0" cy="199023"/>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3" name="Rectangle 2">
              <a:extLst>
                <a:ext uri="{FF2B5EF4-FFF2-40B4-BE49-F238E27FC236}">
                  <a16:creationId xmlns:a16="http://schemas.microsoft.com/office/drawing/2014/main" id="{7FD43EA6-6661-47BB-BDC3-EE8AF9B80E7C}"/>
                </a:ext>
              </a:extLst>
            </p:cNvPr>
            <p:cNvSpPr/>
            <p:nvPr/>
          </p:nvSpPr>
          <p:spPr>
            <a:xfrm>
              <a:off x="8035194" y="2739015"/>
              <a:ext cx="984348" cy="301157"/>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44" name="Rectangle 2">
            <a:extLst>
              <a:ext uri="{FF2B5EF4-FFF2-40B4-BE49-F238E27FC236}">
                <a16:creationId xmlns:a16="http://schemas.microsoft.com/office/drawing/2014/main" id="{8F6D3122-D75D-45A0-9BC3-5371D6CEC7F4}"/>
              </a:ext>
              <a:ext uri="{C183D7F6-B498-43B3-948B-1728B52AA6E4}">
                <adec:decorative xmlns:adec="http://schemas.microsoft.com/office/drawing/2017/decorative" val="1"/>
              </a:ext>
            </a:extLst>
          </p:cNvPr>
          <p:cNvSpPr/>
          <p:nvPr/>
        </p:nvSpPr>
        <p:spPr>
          <a:xfrm flipH="1">
            <a:off x="9248355" y="2058542"/>
            <a:ext cx="1502559" cy="162315"/>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2" name="TextBox 61">
            <a:extLst>
              <a:ext uri="{FF2B5EF4-FFF2-40B4-BE49-F238E27FC236}">
                <a16:creationId xmlns:a16="http://schemas.microsoft.com/office/drawing/2014/main" id="{B921AD5D-8EEF-4EDC-AD1C-08B8C0BEB6FD}"/>
              </a:ext>
              <a:ext uri="{C183D7F6-B498-43B3-948B-1728B52AA6E4}">
                <adec:decorative xmlns:adec="http://schemas.microsoft.com/office/drawing/2017/decorative" val="1"/>
              </a:ext>
            </a:extLst>
          </p:cNvPr>
          <p:cNvSpPr txBox="1"/>
          <p:nvPr/>
        </p:nvSpPr>
        <p:spPr>
          <a:xfrm>
            <a:off x="7512936" y="4787226"/>
            <a:ext cx="1073317" cy="477284"/>
          </a:xfrm>
          <a:prstGeom prst="rect">
            <a:avLst/>
          </a:prstGeom>
          <a:solidFill>
            <a:schemeClr val="bg1">
              <a:lumMod val="85000"/>
            </a:schemeClr>
          </a:solidFill>
        </p:spPr>
        <p:txBody>
          <a:bodyPr wrap="square" lIns="91440" tIns="91440" numCol="1" spcCol="182880">
            <a:noAutofit/>
          </a:bodyPr>
          <a:lstStyle/>
          <a:p>
            <a:pPr algn="ctr">
              <a:spcAft>
                <a:spcPts val="600"/>
              </a:spcAft>
            </a:pPr>
            <a:r>
              <a:rPr lang="en-US" sz="1100" b="1" dirty="0">
                <a:solidFill>
                  <a:prstClr val="black"/>
                </a:solidFill>
                <a:latin typeface="Lub Dub Condensed" panose="020B0506030403020204" pitchFamily="34" charset="0"/>
              </a:rPr>
              <a:t>CORONA Risk score</a:t>
            </a:r>
          </a:p>
        </p:txBody>
      </p:sp>
      <p:sp>
        <p:nvSpPr>
          <p:cNvPr id="63" name="Rectangle 2">
            <a:extLst>
              <a:ext uri="{FF2B5EF4-FFF2-40B4-BE49-F238E27FC236}">
                <a16:creationId xmlns:a16="http://schemas.microsoft.com/office/drawing/2014/main" id="{4D9402B1-342D-42CA-AD5B-8C5B0A6246C4}"/>
              </a:ext>
              <a:ext uri="{C183D7F6-B498-43B3-948B-1728B52AA6E4}">
                <adec:decorative xmlns:adec="http://schemas.microsoft.com/office/drawing/2017/decorative" val="1"/>
              </a:ext>
            </a:extLst>
          </p:cNvPr>
          <p:cNvSpPr/>
          <p:nvPr/>
        </p:nvSpPr>
        <p:spPr>
          <a:xfrm rot="16200000">
            <a:off x="7070374" y="4600360"/>
            <a:ext cx="593137" cy="236737"/>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64" name="Straight Arrow Connector 63">
            <a:extLst>
              <a:ext uri="{FF2B5EF4-FFF2-40B4-BE49-F238E27FC236}">
                <a16:creationId xmlns:a16="http://schemas.microsoft.com/office/drawing/2014/main" id="{95A13A28-E7D1-43F1-880C-788B7CB55C4E}"/>
              </a:ext>
              <a:ext uri="{C183D7F6-B498-43B3-948B-1728B52AA6E4}">
                <adec:decorative xmlns:adec="http://schemas.microsoft.com/office/drawing/2017/decorative" val="1"/>
              </a:ext>
            </a:extLst>
          </p:cNvPr>
          <p:cNvCxnSpPr>
            <a:cxnSpLocks/>
          </p:cNvCxnSpPr>
          <p:nvPr/>
        </p:nvCxnSpPr>
        <p:spPr>
          <a:xfrm>
            <a:off x="9248355" y="1965585"/>
            <a:ext cx="0" cy="25979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E7322A83-147C-4795-AC87-6C0EE512B378}"/>
              </a:ext>
              <a:ext uri="{C183D7F6-B498-43B3-948B-1728B52AA6E4}">
                <adec:decorative xmlns:adec="http://schemas.microsoft.com/office/drawing/2017/decorative" val="1"/>
              </a:ext>
            </a:extLst>
          </p:cNvPr>
          <p:cNvSpPr txBox="1"/>
          <p:nvPr/>
        </p:nvSpPr>
        <p:spPr>
          <a:xfrm>
            <a:off x="10638692" y="2764578"/>
            <a:ext cx="1073317" cy="341599"/>
          </a:xfrm>
          <a:prstGeom prst="rect">
            <a:avLst/>
          </a:prstGeom>
          <a:solidFill>
            <a:schemeClr val="bg1">
              <a:lumMod val="85000"/>
            </a:schemeClr>
          </a:solidFill>
        </p:spPr>
        <p:txBody>
          <a:bodyPr wrap="square" lIns="91440" tIns="91440" numCol="1" spcCol="182880">
            <a:noAutofit/>
          </a:bodyPr>
          <a:lstStyle/>
          <a:p>
            <a:pPr algn="ctr">
              <a:spcAft>
                <a:spcPts val="600"/>
              </a:spcAft>
            </a:pPr>
            <a:r>
              <a:rPr lang="en-US" sz="1100" b="1" dirty="0">
                <a:solidFill>
                  <a:prstClr val="black"/>
                </a:solidFill>
                <a:latin typeface="Lub Dub Condensed" panose="020B0506030403020204" pitchFamily="34" charset="0"/>
              </a:rPr>
              <a:t>GUIDE-IT</a:t>
            </a:r>
          </a:p>
        </p:txBody>
      </p:sp>
      <p:sp>
        <p:nvSpPr>
          <p:cNvPr id="71" name="TextBox 70">
            <a:extLst>
              <a:ext uri="{FF2B5EF4-FFF2-40B4-BE49-F238E27FC236}">
                <a16:creationId xmlns:a16="http://schemas.microsoft.com/office/drawing/2014/main" id="{765F9698-89F2-4BF2-81D7-8F3E5252DAC5}"/>
              </a:ext>
              <a:ext uri="{C183D7F6-B498-43B3-948B-1728B52AA6E4}">
                <adec:decorative xmlns:adec="http://schemas.microsoft.com/office/drawing/2017/decorative" val="1"/>
              </a:ext>
            </a:extLst>
          </p:cNvPr>
          <p:cNvSpPr txBox="1"/>
          <p:nvPr/>
        </p:nvSpPr>
        <p:spPr>
          <a:xfrm>
            <a:off x="10638694" y="3216908"/>
            <a:ext cx="1073316" cy="322319"/>
          </a:xfrm>
          <a:prstGeom prst="rect">
            <a:avLst/>
          </a:prstGeom>
          <a:solidFill>
            <a:schemeClr val="bg1">
              <a:lumMod val="85000"/>
            </a:schemeClr>
          </a:solidFill>
        </p:spPr>
        <p:txBody>
          <a:bodyPr wrap="square" lIns="91440" tIns="91440" numCol="1" spcCol="182880">
            <a:noAutofit/>
          </a:bodyPr>
          <a:lstStyle/>
          <a:p>
            <a:pPr algn="ctr">
              <a:spcAft>
                <a:spcPts val="600"/>
              </a:spcAft>
            </a:pPr>
            <a:r>
              <a:rPr lang="en-US" sz="1100" b="1" dirty="0">
                <a:solidFill>
                  <a:prstClr val="black"/>
                </a:solidFill>
                <a:latin typeface="Lub Dub Condensed" panose="020B0506030403020204" pitchFamily="34" charset="0"/>
              </a:rPr>
              <a:t>PARADIGM -HF</a:t>
            </a:r>
          </a:p>
        </p:txBody>
      </p:sp>
      <p:sp>
        <p:nvSpPr>
          <p:cNvPr id="72" name="Rectangle 2">
            <a:extLst>
              <a:ext uri="{FF2B5EF4-FFF2-40B4-BE49-F238E27FC236}">
                <a16:creationId xmlns:a16="http://schemas.microsoft.com/office/drawing/2014/main" id="{0B605B19-8E92-42E1-BD37-F3393188F085}"/>
              </a:ext>
              <a:ext uri="{C183D7F6-B498-43B3-948B-1728B52AA6E4}">
                <adec:decorative xmlns:adec="http://schemas.microsoft.com/office/drawing/2017/decorative" val="1"/>
              </a:ext>
            </a:extLst>
          </p:cNvPr>
          <p:cNvSpPr/>
          <p:nvPr/>
        </p:nvSpPr>
        <p:spPr>
          <a:xfrm rot="16200000">
            <a:off x="10296041" y="2606623"/>
            <a:ext cx="431306" cy="253998"/>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3" name="Rectangle 2">
            <a:extLst>
              <a:ext uri="{FF2B5EF4-FFF2-40B4-BE49-F238E27FC236}">
                <a16:creationId xmlns:a16="http://schemas.microsoft.com/office/drawing/2014/main" id="{1FD39B80-2455-40E5-A17F-0C32B40CD0D9}"/>
              </a:ext>
              <a:ext uri="{C183D7F6-B498-43B3-948B-1728B52AA6E4}">
                <adec:decorative xmlns:adec="http://schemas.microsoft.com/office/drawing/2017/decorative" val="1"/>
              </a:ext>
            </a:extLst>
          </p:cNvPr>
          <p:cNvSpPr/>
          <p:nvPr/>
        </p:nvSpPr>
        <p:spPr>
          <a:xfrm rot="16200000">
            <a:off x="10181753" y="2926833"/>
            <a:ext cx="660111" cy="253998"/>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TextBox 22">
            <a:extLst>
              <a:ext uri="{FF2B5EF4-FFF2-40B4-BE49-F238E27FC236}">
                <a16:creationId xmlns:a16="http://schemas.microsoft.com/office/drawing/2014/main" id="{4D3A7C50-BD8B-4CA8-992A-3DD42293D076}"/>
              </a:ext>
              <a:ext uri="{C183D7F6-B498-43B3-948B-1728B52AA6E4}">
                <adec:decorative xmlns:adec="http://schemas.microsoft.com/office/drawing/2017/decorative" val="1"/>
              </a:ext>
            </a:extLst>
          </p:cNvPr>
          <p:cNvSpPr txBox="1"/>
          <p:nvPr/>
        </p:nvSpPr>
        <p:spPr>
          <a:xfrm>
            <a:off x="10217709" y="2225514"/>
            <a:ext cx="1071392" cy="471388"/>
          </a:xfrm>
          <a:prstGeom prst="rect">
            <a:avLst/>
          </a:prstGeom>
          <a:solidFill>
            <a:schemeClr val="tx1">
              <a:lumMod val="50000"/>
              <a:lumOff val="50000"/>
            </a:schemeClr>
          </a:solidFill>
        </p:spPr>
        <p:txBody>
          <a:bodyPr wrap="square" lIns="91440" tIns="45720" numCol="1" spcCol="182880">
            <a:noAutofit/>
          </a:bodyPr>
          <a:lstStyle/>
          <a:p>
            <a:pPr lvl="0" algn="ctr">
              <a:spcAft>
                <a:spcPts val="600"/>
              </a:spcAft>
              <a:defRPr/>
            </a:pPr>
            <a:r>
              <a:rPr kumimoji="0" lang="en-US" sz="1100" b="0" i="0" u="none" strike="noStrike" kern="1200" cap="none" spc="0" normalizeH="0" baseline="0" noProof="0" dirty="0" err="1">
                <a:ln>
                  <a:noFill/>
                </a:ln>
                <a:solidFill>
                  <a:schemeClr val="bg1"/>
                </a:solidFill>
                <a:effectLst/>
                <a:uLnTx/>
                <a:uFillTx/>
                <a:latin typeface="Lub Dub Bold" panose="020B0803030403020204" pitchFamily="34" charset="0"/>
              </a:rPr>
              <a:t>HFrEF</a:t>
            </a:r>
            <a:r>
              <a:rPr kumimoji="0" lang="en-US" sz="1100" b="0" i="0" u="none" strike="noStrike" kern="1200" cap="none" spc="0" normalizeH="0" baseline="0" noProof="0" dirty="0">
                <a:ln>
                  <a:noFill/>
                </a:ln>
                <a:solidFill>
                  <a:schemeClr val="bg1"/>
                </a:solidFill>
                <a:effectLst/>
                <a:uLnTx/>
                <a:uFillTx/>
                <a:latin typeface="Lub Dub Bold" panose="020B0803030403020204" pitchFamily="34" charset="0"/>
              </a:rPr>
              <a:t> specific</a:t>
            </a:r>
          </a:p>
        </p:txBody>
      </p:sp>
      <p:sp>
        <p:nvSpPr>
          <p:cNvPr id="74" name="TextBox 73">
            <a:extLst>
              <a:ext uri="{FF2B5EF4-FFF2-40B4-BE49-F238E27FC236}">
                <a16:creationId xmlns:a16="http://schemas.microsoft.com/office/drawing/2014/main" id="{5BB8D03C-A441-4B36-BB4E-D750DA595E31}"/>
              </a:ext>
              <a:ext uri="{C183D7F6-B498-43B3-948B-1728B52AA6E4}">
                <adec:decorative xmlns:adec="http://schemas.microsoft.com/office/drawing/2017/decorative" val="1"/>
              </a:ext>
            </a:extLst>
          </p:cNvPr>
          <p:cNvSpPr txBox="1"/>
          <p:nvPr/>
        </p:nvSpPr>
        <p:spPr>
          <a:xfrm>
            <a:off x="10640152" y="3636353"/>
            <a:ext cx="1073316" cy="322319"/>
          </a:xfrm>
          <a:prstGeom prst="rect">
            <a:avLst/>
          </a:prstGeom>
          <a:solidFill>
            <a:schemeClr val="bg1">
              <a:lumMod val="85000"/>
            </a:schemeClr>
          </a:solidFill>
        </p:spPr>
        <p:txBody>
          <a:bodyPr wrap="square" lIns="91440" tIns="91440" numCol="1" spcCol="182880">
            <a:noAutofit/>
          </a:bodyPr>
          <a:lstStyle/>
          <a:p>
            <a:pPr algn="ctr">
              <a:spcAft>
                <a:spcPts val="600"/>
              </a:spcAft>
            </a:pPr>
            <a:r>
              <a:rPr lang="en-US" sz="1100" b="1" dirty="0">
                <a:solidFill>
                  <a:prstClr val="black"/>
                </a:solidFill>
                <a:latin typeface="Lub Dub Condensed" panose="020B0506030403020204" pitchFamily="34" charset="0"/>
              </a:rPr>
              <a:t>HF- ACTION</a:t>
            </a:r>
          </a:p>
        </p:txBody>
      </p:sp>
      <p:sp>
        <p:nvSpPr>
          <p:cNvPr id="75" name="Rectangle 2">
            <a:extLst>
              <a:ext uri="{FF2B5EF4-FFF2-40B4-BE49-F238E27FC236}">
                <a16:creationId xmlns:a16="http://schemas.microsoft.com/office/drawing/2014/main" id="{B9F83168-CE25-4CFE-A0A4-F9F075F3B462}"/>
              </a:ext>
              <a:ext uri="{C183D7F6-B498-43B3-948B-1728B52AA6E4}">
                <adec:decorative xmlns:adec="http://schemas.microsoft.com/office/drawing/2017/decorative" val="1"/>
              </a:ext>
            </a:extLst>
          </p:cNvPr>
          <p:cNvSpPr/>
          <p:nvPr/>
        </p:nvSpPr>
        <p:spPr>
          <a:xfrm rot="16200000">
            <a:off x="10183211" y="3346278"/>
            <a:ext cx="660111" cy="253998"/>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Text Placeholder 6">
            <a:extLst>
              <a:ext uri="{FF2B5EF4-FFF2-40B4-BE49-F238E27FC236}">
                <a16:creationId xmlns:a16="http://schemas.microsoft.com/office/drawing/2014/main" id="{2A6A5D4C-6318-4501-83E6-339815A1ADBE}"/>
              </a:ext>
            </a:extLst>
          </p:cNvPr>
          <p:cNvSpPr>
            <a:spLocks noGrp="1"/>
          </p:cNvSpPr>
          <p:nvPr>
            <p:ph type="body" sz="quarter" idx="13"/>
          </p:nvPr>
        </p:nvSpPr>
        <p:spPr>
          <a:xfrm>
            <a:off x="1307123" y="5560566"/>
            <a:ext cx="9577754" cy="660111"/>
          </a:xfrm>
        </p:spPr>
        <p:txBody>
          <a:body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00" b="1" i="0" u="none" strike="noStrike" kern="1200" cap="none" spc="0" normalizeH="0" baseline="0" noProof="0" dirty="0">
                <a:ln>
                  <a:noFill/>
                </a:ln>
                <a:solidFill>
                  <a:prstClr val="black"/>
                </a:solidFill>
                <a:effectLst/>
                <a:uLnTx/>
                <a:uFillTx/>
                <a:latin typeface="Lub Dub Condensed" panose="020B0506030403020204" pitchFamily="34" charset="0"/>
              </a:rPr>
              <a:t>Abbreviations:  </a:t>
            </a:r>
            <a:r>
              <a:rPr kumimoji="0" lang="en-US" sz="900" b="0" i="0" u="none" strike="noStrike" kern="1200" cap="none" spc="0" normalizeH="0" baseline="0" noProof="0" dirty="0">
                <a:ln>
                  <a:noFill/>
                </a:ln>
                <a:solidFill>
                  <a:prstClr val="black"/>
                </a:solidFill>
                <a:effectLst/>
                <a:uLnTx/>
                <a:uFillTx/>
                <a:latin typeface="Lub Dub Condensed" panose="020B0506030403020204" pitchFamily="34" charset="0"/>
              </a:rPr>
              <a:t>ADHERE indicates Acute Decompensated Heart Failure National Registry; AHA, American Heart Association; ARIC, Atherosclerosis Risk in Communities; CHARM, Candesartan in Heart failure-Assessment of Reduction in Mortality and morbidity; CORONA, Controlled Rosuvastatin Multinational Trial in Heart Failure; EFFECT, Enhanced Feedback for Effective Cardiac Treatment; ESCAPE, Evaluation Study of Congestive Heart Failure and Pulmonary Artery Catheterization Effectiveness; GUIDE-ID, Guiding Evidence-Based Therapy Using Biomarker Intensified Treatment; HF, heart failure; </a:t>
            </a:r>
            <a:r>
              <a:rPr kumimoji="0" lang="en-US" sz="900" b="0" i="0" u="none" strike="noStrike" kern="1200" cap="none" spc="0" normalizeH="0" baseline="0" noProof="0" dirty="0" err="1">
                <a:ln>
                  <a:noFill/>
                </a:ln>
                <a:solidFill>
                  <a:prstClr val="black"/>
                </a:solidFill>
                <a:effectLst/>
                <a:uLnTx/>
                <a:uFillTx/>
                <a:latin typeface="Lub Dub Condensed" panose="020B0506030403020204" pitchFamily="34" charset="0"/>
              </a:rPr>
              <a:t>HFpEF</a:t>
            </a:r>
            <a:r>
              <a:rPr kumimoji="0" lang="en-US" sz="900" b="0" i="0" u="none" strike="noStrike" kern="1200" cap="none" spc="0" normalizeH="0" baseline="0" noProof="0" dirty="0">
                <a:ln>
                  <a:noFill/>
                </a:ln>
                <a:solidFill>
                  <a:prstClr val="black"/>
                </a:solidFill>
                <a:effectLst/>
                <a:uLnTx/>
                <a:uFillTx/>
                <a:latin typeface="Lub Dub Condensed" panose="020B0506030403020204" pitchFamily="34" charset="0"/>
              </a:rPr>
              <a:t>, heart failure with preserved ejection fraction; HF-ACTION, Heart Failure: A Controlled Trial Investigating Outcomes of Exercise Training MAGGIC Meta-analysis Global Group in Chronic Heart Failure; I-PRESERVE, Irbesartan in Heart Failure with Preserved Ejection Fraction Study; PCP-HF, Pooled Cohort Equations to Prevent HF; and TOPCAT, Treatment of Preserved Cardiac Function Heart Failure with an Aldosterone Antagonist trial.</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Slide Number Placeholder 7">
            <a:extLst>
              <a:ext uri="{FF2B5EF4-FFF2-40B4-BE49-F238E27FC236}">
                <a16:creationId xmlns:a16="http://schemas.microsoft.com/office/drawing/2014/main" id="{70587127-88A3-4087-AE51-E1798CCD6C5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13</a:t>
            </a:fld>
            <a:endParaRPr lang="en-US" sz="900" dirty="0"/>
          </a:p>
        </p:txBody>
      </p:sp>
    </p:spTree>
    <p:extLst>
      <p:ext uri="{BB962C8B-B14F-4D97-AF65-F5344CB8AC3E}">
        <p14:creationId xmlns:p14="http://schemas.microsoft.com/office/powerpoint/2010/main" val="1252869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wipe(up)">
                                      <p:cBhvr>
                                        <p:cTn id="15" dur="500"/>
                                        <p:tgtEl>
                                          <p:spTgt spid="4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wipe(up)">
                                      <p:cBhvr>
                                        <p:cTn id="23" dur="500"/>
                                        <p:tgtEl>
                                          <p:spTgt spid="5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wipe(up)">
                                      <p:cBhvr>
                                        <p:cTn id="31" dur="500"/>
                                        <p:tgtEl>
                                          <p:spTgt spid="52"/>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wipe(up)">
                                      <p:cBhvr>
                                        <p:cTn id="39" dur="500"/>
                                        <p:tgtEl>
                                          <p:spTgt spid="53"/>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childTnLst>
                          </p:cTn>
                        </p:par>
                        <p:par>
                          <p:cTn id="49" fill="hold">
                            <p:stCondLst>
                              <p:cond delay="500"/>
                            </p:stCondLst>
                            <p:childTnLst>
                              <p:par>
                                <p:cTn id="50" presetID="22" presetClass="entr" presetSubtype="2" fill="hold" nodeType="after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wipe(right)">
                                      <p:cBhvr>
                                        <p:cTn id="52" dur="500"/>
                                        <p:tgtEl>
                                          <p:spTgt spid="4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childTnLst>
                          </p:cTn>
                        </p:par>
                        <p:par>
                          <p:cTn id="58" fill="hold">
                            <p:stCondLst>
                              <p:cond delay="500"/>
                            </p:stCondLst>
                            <p:childTnLst>
                              <p:par>
                                <p:cTn id="59" presetID="22" presetClass="entr" presetSubtype="1"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Effect transition="in" filter="wipe(up)">
                                      <p:cBhvr>
                                        <p:cTn id="61" dur="500"/>
                                        <p:tgtEl>
                                          <p:spTgt spid="58"/>
                                        </p:tgtEl>
                                      </p:cBhvr>
                                    </p:animEffect>
                                  </p:childTnLst>
                                </p:cTn>
                              </p:par>
                            </p:childTnLst>
                          </p:cTn>
                        </p:par>
                        <p:par>
                          <p:cTn id="62" fill="hold">
                            <p:stCondLst>
                              <p:cond delay="1000"/>
                            </p:stCondLst>
                            <p:childTnLst>
                              <p:par>
                                <p:cTn id="63" presetID="10" presetClass="entr" presetSubtype="0" fill="hold" grpId="0"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500"/>
                                        <p:tgtEl>
                                          <p:spTgt spid="54"/>
                                        </p:tgtEl>
                                      </p:cBhvr>
                                    </p:animEffect>
                                  </p:childTnLst>
                                </p:cTn>
                              </p:par>
                            </p:childTnLst>
                          </p:cTn>
                        </p:par>
                        <p:par>
                          <p:cTn id="66" fill="hold">
                            <p:stCondLst>
                              <p:cond delay="1500"/>
                            </p:stCondLst>
                            <p:childTnLst>
                              <p:par>
                                <p:cTn id="67" presetID="22" presetClass="entr" presetSubtype="1"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Effect transition="in" filter="wipe(up)">
                                      <p:cBhvr>
                                        <p:cTn id="69" dur="500"/>
                                        <p:tgtEl>
                                          <p:spTgt spid="59"/>
                                        </p:tgtEl>
                                      </p:cBhvr>
                                    </p:animEffect>
                                  </p:childTnLst>
                                </p:cTn>
                              </p:par>
                            </p:childTnLst>
                          </p:cTn>
                        </p:par>
                        <p:par>
                          <p:cTn id="70" fill="hold">
                            <p:stCondLst>
                              <p:cond delay="2000"/>
                            </p:stCondLst>
                            <p:childTnLst>
                              <p:par>
                                <p:cTn id="71" presetID="10" presetClass="entr" presetSubtype="0" fill="hold" grpId="0"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500"/>
                                        <p:tgtEl>
                                          <p:spTgt spid="55"/>
                                        </p:tgtEl>
                                      </p:cBhvr>
                                    </p:animEffect>
                                  </p:childTnLst>
                                </p:cTn>
                              </p:par>
                            </p:childTnLst>
                          </p:cTn>
                        </p:par>
                        <p:par>
                          <p:cTn id="74" fill="hold">
                            <p:stCondLst>
                              <p:cond delay="2500"/>
                            </p:stCondLst>
                            <p:childTnLst>
                              <p:par>
                                <p:cTn id="75" presetID="22" presetClass="entr" presetSubtype="1" fill="hold" grpId="0" nodeType="after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wipe(up)">
                                      <p:cBhvr>
                                        <p:cTn id="77" dur="500"/>
                                        <p:tgtEl>
                                          <p:spTgt spid="60"/>
                                        </p:tgtEl>
                                      </p:cBhvr>
                                    </p:animEffect>
                                  </p:childTnLst>
                                </p:cTn>
                              </p:par>
                            </p:childTnLst>
                          </p:cTn>
                        </p:par>
                        <p:par>
                          <p:cTn id="78" fill="hold">
                            <p:stCondLst>
                              <p:cond delay="3000"/>
                            </p:stCondLst>
                            <p:childTnLst>
                              <p:par>
                                <p:cTn id="79" presetID="10" presetClass="entr" presetSubtype="0" fill="hold" grpId="0" nodeType="afterEffect">
                                  <p:stCondLst>
                                    <p:cond delay="0"/>
                                  </p:stCondLst>
                                  <p:childTnLst>
                                    <p:set>
                                      <p:cBhvr>
                                        <p:cTn id="80" dur="1" fill="hold">
                                          <p:stCondLst>
                                            <p:cond delay="0"/>
                                          </p:stCondLst>
                                        </p:cTn>
                                        <p:tgtEl>
                                          <p:spTgt spid="56"/>
                                        </p:tgtEl>
                                        <p:attrNameLst>
                                          <p:attrName>style.visibility</p:attrName>
                                        </p:attrNameLst>
                                      </p:cBhvr>
                                      <p:to>
                                        <p:strVal val="visible"/>
                                      </p:to>
                                    </p:set>
                                    <p:animEffect transition="in" filter="fade">
                                      <p:cBhvr>
                                        <p:cTn id="81" dur="500"/>
                                        <p:tgtEl>
                                          <p:spTgt spid="56"/>
                                        </p:tgtEl>
                                      </p:cBhvr>
                                    </p:animEffect>
                                  </p:childTnLst>
                                </p:cTn>
                              </p:par>
                            </p:childTnLst>
                          </p:cTn>
                        </p:par>
                        <p:par>
                          <p:cTn id="82" fill="hold">
                            <p:stCondLst>
                              <p:cond delay="3500"/>
                            </p:stCondLst>
                            <p:childTnLst>
                              <p:par>
                                <p:cTn id="83" presetID="22" presetClass="entr" presetSubtype="1"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wipe(up)">
                                      <p:cBhvr>
                                        <p:cTn id="85" dur="500"/>
                                        <p:tgtEl>
                                          <p:spTgt spid="61"/>
                                        </p:tgtEl>
                                      </p:cBhvr>
                                    </p:animEffect>
                                  </p:childTnLst>
                                </p:cTn>
                              </p:par>
                            </p:childTnLst>
                          </p:cTn>
                        </p:par>
                        <p:par>
                          <p:cTn id="86" fill="hold">
                            <p:stCondLst>
                              <p:cond delay="4000"/>
                            </p:stCondLst>
                            <p:childTnLst>
                              <p:par>
                                <p:cTn id="87" presetID="10" presetClass="entr" presetSubtype="0" fill="hold" grpId="0" nodeType="afterEffect">
                                  <p:stCondLst>
                                    <p:cond delay="0"/>
                                  </p:stCondLst>
                                  <p:childTnLst>
                                    <p:set>
                                      <p:cBhvr>
                                        <p:cTn id="88" dur="1" fill="hold">
                                          <p:stCondLst>
                                            <p:cond delay="0"/>
                                          </p:stCondLst>
                                        </p:cTn>
                                        <p:tgtEl>
                                          <p:spTgt spid="57"/>
                                        </p:tgtEl>
                                        <p:attrNameLst>
                                          <p:attrName>style.visibility</p:attrName>
                                        </p:attrNameLst>
                                      </p:cBhvr>
                                      <p:to>
                                        <p:strVal val="visible"/>
                                      </p:to>
                                    </p:set>
                                    <p:animEffect transition="in" filter="fade">
                                      <p:cBhvr>
                                        <p:cTn id="89" dur="500"/>
                                        <p:tgtEl>
                                          <p:spTgt spid="57"/>
                                        </p:tgtEl>
                                      </p:cBhvr>
                                    </p:animEffect>
                                  </p:childTnLst>
                                </p:cTn>
                              </p:par>
                            </p:childTnLst>
                          </p:cTn>
                        </p:par>
                        <p:par>
                          <p:cTn id="90" fill="hold">
                            <p:stCondLst>
                              <p:cond delay="4500"/>
                            </p:stCondLst>
                            <p:childTnLst>
                              <p:par>
                                <p:cTn id="91" presetID="22" presetClass="entr" presetSubtype="1" fill="hold" grpId="0" nodeType="afterEffect">
                                  <p:stCondLst>
                                    <p:cond delay="0"/>
                                  </p:stCondLst>
                                  <p:childTnLst>
                                    <p:set>
                                      <p:cBhvr>
                                        <p:cTn id="92" dur="1" fill="hold">
                                          <p:stCondLst>
                                            <p:cond delay="0"/>
                                          </p:stCondLst>
                                        </p:cTn>
                                        <p:tgtEl>
                                          <p:spTgt spid="63"/>
                                        </p:tgtEl>
                                        <p:attrNameLst>
                                          <p:attrName>style.visibility</p:attrName>
                                        </p:attrNameLst>
                                      </p:cBhvr>
                                      <p:to>
                                        <p:strVal val="visible"/>
                                      </p:to>
                                    </p:set>
                                    <p:animEffect transition="in" filter="wipe(up)">
                                      <p:cBhvr>
                                        <p:cTn id="93" dur="500"/>
                                        <p:tgtEl>
                                          <p:spTgt spid="63"/>
                                        </p:tgtEl>
                                      </p:cBhvr>
                                    </p:animEffect>
                                  </p:childTnLst>
                                </p:cTn>
                              </p:par>
                            </p:childTnLst>
                          </p:cTn>
                        </p:par>
                        <p:par>
                          <p:cTn id="94" fill="hold">
                            <p:stCondLst>
                              <p:cond delay="5000"/>
                            </p:stCondLst>
                            <p:childTnLst>
                              <p:par>
                                <p:cTn id="95" presetID="10" presetClass="entr" presetSubtype="0" fill="hold" grpId="0" nodeType="afterEffect">
                                  <p:stCondLst>
                                    <p:cond delay="0"/>
                                  </p:stCondLst>
                                  <p:childTnLst>
                                    <p:set>
                                      <p:cBhvr>
                                        <p:cTn id="96" dur="1" fill="hold">
                                          <p:stCondLst>
                                            <p:cond delay="0"/>
                                          </p:stCondLst>
                                        </p:cTn>
                                        <p:tgtEl>
                                          <p:spTgt spid="62"/>
                                        </p:tgtEl>
                                        <p:attrNameLst>
                                          <p:attrName>style.visibility</p:attrName>
                                        </p:attrNameLst>
                                      </p:cBhvr>
                                      <p:to>
                                        <p:strVal val="visible"/>
                                      </p:to>
                                    </p:set>
                                    <p:animEffect transition="in" filter="fade">
                                      <p:cBhvr>
                                        <p:cTn id="97" dur="500"/>
                                        <p:tgtEl>
                                          <p:spTgt spid="62"/>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1" fill="hold" nodeType="click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up)">
                                      <p:cBhvr>
                                        <p:cTn id="102" dur="500"/>
                                        <p:tgtEl>
                                          <p:spTgt spid="64"/>
                                        </p:tgtEl>
                                      </p:cBhvr>
                                    </p:animEffect>
                                  </p:childTnLst>
                                </p:cTn>
                              </p:par>
                            </p:childTnLst>
                          </p:cTn>
                        </p:par>
                        <p:par>
                          <p:cTn id="103" fill="hold">
                            <p:stCondLst>
                              <p:cond delay="500"/>
                            </p:stCondLst>
                            <p:childTnLst>
                              <p:par>
                                <p:cTn id="104" presetID="10" presetClass="entr" presetSubtype="0" fill="hold" grpId="0" nodeType="afterEffect">
                                  <p:stCondLst>
                                    <p:cond delay="0"/>
                                  </p:stCondLst>
                                  <p:childTnLst>
                                    <p:set>
                                      <p:cBhvr>
                                        <p:cTn id="105" dur="1" fill="hold">
                                          <p:stCondLst>
                                            <p:cond delay="0"/>
                                          </p:stCondLst>
                                        </p:cTn>
                                        <p:tgtEl>
                                          <p:spTgt spid="22"/>
                                        </p:tgtEl>
                                        <p:attrNameLst>
                                          <p:attrName>style.visibility</p:attrName>
                                        </p:attrNameLst>
                                      </p:cBhvr>
                                      <p:to>
                                        <p:strVal val="visible"/>
                                      </p:to>
                                    </p:set>
                                    <p:animEffect transition="in" filter="fade">
                                      <p:cBhvr>
                                        <p:cTn id="106" dur="500"/>
                                        <p:tgtEl>
                                          <p:spTgt spid="22"/>
                                        </p:tgtEl>
                                      </p:cBhvr>
                                    </p:animEffect>
                                  </p:childTnLst>
                                </p:cTn>
                              </p:par>
                            </p:childTnLst>
                          </p:cTn>
                        </p:par>
                        <p:par>
                          <p:cTn id="107" fill="hold">
                            <p:stCondLst>
                              <p:cond delay="1000"/>
                            </p:stCondLst>
                            <p:childTnLst>
                              <p:par>
                                <p:cTn id="108" presetID="22" presetClass="entr" presetSubtype="1"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wipe(up)">
                                      <p:cBhvr>
                                        <p:cTn id="110" dur="500"/>
                                        <p:tgtEl>
                                          <p:spTgt spid="68"/>
                                        </p:tgtEl>
                                      </p:cBhvr>
                                    </p:animEffect>
                                  </p:childTnLst>
                                </p:cTn>
                              </p:par>
                            </p:childTnLst>
                          </p:cTn>
                        </p:par>
                        <p:par>
                          <p:cTn id="111" fill="hold">
                            <p:stCondLst>
                              <p:cond delay="1500"/>
                            </p:stCondLst>
                            <p:childTnLst>
                              <p:par>
                                <p:cTn id="112" presetID="10"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500"/>
                                        <p:tgtEl>
                                          <p:spTgt spid="66"/>
                                        </p:tgtEl>
                                      </p:cBhvr>
                                    </p:animEffect>
                                  </p:childTnLst>
                                </p:cTn>
                              </p:par>
                            </p:childTnLst>
                          </p:cTn>
                        </p:par>
                        <p:par>
                          <p:cTn id="115" fill="hold">
                            <p:stCondLst>
                              <p:cond delay="2000"/>
                            </p:stCondLst>
                            <p:childTnLst>
                              <p:par>
                                <p:cTn id="116" presetID="22" presetClass="entr" presetSubtype="1" fill="hold" grpId="0" nodeType="afterEffect">
                                  <p:stCondLst>
                                    <p:cond delay="0"/>
                                  </p:stCondLst>
                                  <p:childTnLst>
                                    <p:set>
                                      <p:cBhvr>
                                        <p:cTn id="117" dur="1" fill="hold">
                                          <p:stCondLst>
                                            <p:cond delay="0"/>
                                          </p:stCondLst>
                                        </p:cTn>
                                        <p:tgtEl>
                                          <p:spTgt spid="69"/>
                                        </p:tgtEl>
                                        <p:attrNameLst>
                                          <p:attrName>style.visibility</p:attrName>
                                        </p:attrNameLst>
                                      </p:cBhvr>
                                      <p:to>
                                        <p:strVal val="visible"/>
                                      </p:to>
                                    </p:set>
                                    <p:animEffect transition="in" filter="wipe(up)">
                                      <p:cBhvr>
                                        <p:cTn id="118" dur="500"/>
                                        <p:tgtEl>
                                          <p:spTgt spid="69"/>
                                        </p:tgtEl>
                                      </p:cBhvr>
                                    </p:animEffect>
                                  </p:childTnLst>
                                </p:cTn>
                              </p:par>
                            </p:childTnLst>
                          </p:cTn>
                        </p:par>
                        <p:par>
                          <p:cTn id="119" fill="hold">
                            <p:stCondLst>
                              <p:cond delay="2500"/>
                            </p:stCondLst>
                            <p:childTnLst>
                              <p:par>
                                <p:cTn id="120" presetID="10" presetClass="entr" presetSubtype="0" fill="hold" grpId="0" nodeType="afterEffect">
                                  <p:stCondLst>
                                    <p:cond delay="0"/>
                                  </p:stCondLst>
                                  <p:childTnLst>
                                    <p:set>
                                      <p:cBhvr>
                                        <p:cTn id="121" dur="1" fill="hold">
                                          <p:stCondLst>
                                            <p:cond delay="0"/>
                                          </p:stCondLst>
                                        </p:cTn>
                                        <p:tgtEl>
                                          <p:spTgt spid="67"/>
                                        </p:tgtEl>
                                        <p:attrNameLst>
                                          <p:attrName>style.visibility</p:attrName>
                                        </p:attrNameLst>
                                      </p:cBhvr>
                                      <p:to>
                                        <p:strVal val="visible"/>
                                      </p:to>
                                    </p:set>
                                    <p:animEffect transition="in" filter="fade">
                                      <p:cBhvr>
                                        <p:cTn id="122" dur="500"/>
                                        <p:tgtEl>
                                          <p:spTgt spid="67"/>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44"/>
                                        </p:tgtEl>
                                        <p:attrNameLst>
                                          <p:attrName>style.visibility</p:attrName>
                                        </p:attrNameLst>
                                      </p:cBhvr>
                                      <p:to>
                                        <p:strVal val="visible"/>
                                      </p:to>
                                    </p:set>
                                    <p:animEffect transition="in" filter="wipe(left)">
                                      <p:cBhvr>
                                        <p:cTn id="127" dur="500"/>
                                        <p:tgtEl>
                                          <p:spTgt spid="44"/>
                                        </p:tgtEl>
                                      </p:cBhvr>
                                    </p:animEffect>
                                  </p:childTnLst>
                                </p:cTn>
                              </p:par>
                            </p:childTnLst>
                          </p:cTn>
                        </p:par>
                        <p:par>
                          <p:cTn id="128" fill="hold">
                            <p:stCondLst>
                              <p:cond delay="500"/>
                            </p:stCondLst>
                            <p:childTnLst>
                              <p:par>
                                <p:cTn id="129" presetID="10" presetClass="entr" presetSubtype="0" fill="hold" grpId="0" nodeType="afterEffect">
                                  <p:stCondLst>
                                    <p:cond delay="0"/>
                                  </p:stCondLst>
                                  <p:childTnLst>
                                    <p:set>
                                      <p:cBhvr>
                                        <p:cTn id="130" dur="1" fill="hold">
                                          <p:stCondLst>
                                            <p:cond delay="0"/>
                                          </p:stCondLst>
                                        </p:cTn>
                                        <p:tgtEl>
                                          <p:spTgt spid="23"/>
                                        </p:tgtEl>
                                        <p:attrNameLst>
                                          <p:attrName>style.visibility</p:attrName>
                                        </p:attrNameLst>
                                      </p:cBhvr>
                                      <p:to>
                                        <p:strVal val="visible"/>
                                      </p:to>
                                    </p:set>
                                    <p:animEffect transition="in" filter="fade">
                                      <p:cBhvr>
                                        <p:cTn id="131" dur="500"/>
                                        <p:tgtEl>
                                          <p:spTgt spid="23"/>
                                        </p:tgtEl>
                                      </p:cBhvr>
                                    </p:animEffect>
                                  </p:childTnLst>
                                </p:cTn>
                              </p:par>
                            </p:childTnLst>
                          </p:cTn>
                        </p:par>
                        <p:par>
                          <p:cTn id="132" fill="hold">
                            <p:stCondLst>
                              <p:cond delay="1000"/>
                            </p:stCondLst>
                            <p:childTnLst>
                              <p:par>
                                <p:cTn id="133" presetID="22" presetClass="entr" presetSubtype="1" fill="hold" grpId="0"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up)">
                                      <p:cBhvr>
                                        <p:cTn id="135" dur="500"/>
                                        <p:tgtEl>
                                          <p:spTgt spid="72"/>
                                        </p:tgtEl>
                                      </p:cBhvr>
                                    </p:animEffect>
                                  </p:childTnLst>
                                </p:cTn>
                              </p:par>
                            </p:childTnLst>
                          </p:cTn>
                        </p:par>
                        <p:par>
                          <p:cTn id="136" fill="hold">
                            <p:stCondLst>
                              <p:cond delay="1500"/>
                            </p:stCondLst>
                            <p:childTnLst>
                              <p:par>
                                <p:cTn id="137" presetID="10" presetClass="entr" presetSubtype="0" fill="hold" grpId="0" nodeType="afterEffect">
                                  <p:stCondLst>
                                    <p:cond delay="0"/>
                                  </p:stCondLst>
                                  <p:childTnLst>
                                    <p:set>
                                      <p:cBhvr>
                                        <p:cTn id="138" dur="1" fill="hold">
                                          <p:stCondLst>
                                            <p:cond delay="0"/>
                                          </p:stCondLst>
                                        </p:cTn>
                                        <p:tgtEl>
                                          <p:spTgt spid="70"/>
                                        </p:tgtEl>
                                        <p:attrNameLst>
                                          <p:attrName>style.visibility</p:attrName>
                                        </p:attrNameLst>
                                      </p:cBhvr>
                                      <p:to>
                                        <p:strVal val="visible"/>
                                      </p:to>
                                    </p:set>
                                    <p:animEffect transition="in" filter="fade">
                                      <p:cBhvr>
                                        <p:cTn id="139" dur="500"/>
                                        <p:tgtEl>
                                          <p:spTgt spid="70"/>
                                        </p:tgtEl>
                                      </p:cBhvr>
                                    </p:animEffect>
                                  </p:childTnLst>
                                </p:cTn>
                              </p:par>
                            </p:childTnLst>
                          </p:cTn>
                        </p:par>
                        <p:par>
                          <p:cTn id="140" fill="hold">
                            <p:stCondLst>
                              <p:cond delay="2000"/>
                            </p:stCondLst>
                            <p:childTnLst>
                              <p:par>
                                <p:cTn id="141" presetID="22" presetClass="entr" presetSubtype="1" fill="hold" grpId="0" nodeType="afterEffect">
                                  <p:stCondLst>
                                    <p:cond delay="0"/>
                                  </p:stCondLst>
                                  <p:childTnLst>
                                    <p:set>
                                      <p:cBhvr>
                                        <p:cTn id="142" dur="1" fill="hold">
                                          <p:stCondLst>
                                            <p:cond delay="0"/>
                                          </p:stCondLst>
                                        </p:cTn>
                                        <p:tgtEl>
                                          <p:spTgt spid="73"/>
                                        </p:tgtEl>
                                        <p:attrNameLst>
                                          <p:attrName>style.visibility</p:attrName>
                                        </p:attrNameLst>
                                      </p:cBhvr>
                                      <p:to>
                                        <p:strVal val="visible"/>
                                      </p:to>
                                    </p:set>
                                    <p:animEffect transition="in" filter="wipe(up)">
                                      <p:cBhvr>
                                        <p:cTn id="143" dur="500"/>
                                        <p:tgtEl>
                                          <p:spTgt spid="73"/>
                                        </p:tgtEl>
                                      </p:cBhvr>
                                    </p:animEffect>
                                  </p:childTnLst>
                                </p:cTn>
                              </p:par>
                            </p:childTnLst>
                          </p:cTn>
                        </p:par>
                        <p:par>
                          <p:cTn id="144" fill="hold">
                            <p:stCondLst>
                              <p:cond delay="2500"/>
                            </p:stCondLst>
                            <p:childTnLst>
                              <p:par>
                                <p:cTn id="145" presetID="10" presetClass="entr" presetSubtype="0" fill="hold" grpId="0" nodeType="afterEffect">
                                  <p:stCondLst>
                                    <p:cond delay="0"/>
                                  </p:stCondLst>
                                  <p:childTnLst>
                                    <p:set>
                                      <p:cBhvr>
                                        <p:cTn id="146" dur="1" fill="hold">
                                          <p:stCondLst>
                                            <p:cond delay="0"/>
                                          </p:stCondLst>
                                        </p:cTn>
                                        <p:tgtEl>
                                          <p:spTgt spid="71"/>
                                        </p:tgtEl>
                                        <p:attrNameLst>
                                          <p:attrName>style.visibility</p:attrName>
                                        </p:attrNameLst>
                                      </p:cBhvr>
                                      <p:to>
                                        <p:strVal val="visible"/>
                                      </p:to>
                                    </p:set>
                                    <p:animEffect transition="in" filter="fade">
                                      <p:cBhvr>
                                        <p:cTn id="147" dur="500"/>
                                        <p:tgtEl>
                                          <p:spTgt spid="71"/>
                                        </p:tgtEl>
                                      </p:cBhvr>
                                    </p:animEffect>
                                  </p:childTnLst>
                                </p:cTn>
                              </p:par>
                            </p:childTnLst>
                          </p:cTn>
                        </p:par>
                        <p:par>
                          <p:cTn id="148" fill="hold">
                            <p:stCondLst>
                              <p:cond delay="3000"/>
                            </p:stCondLst>
                            <p:childTnLst>
                              <p:par>
                                <p:cTn id="149" presetID="22" presetClass="entr" presetSubtype="1" fill="hold" grpId="0" nodeType="afterEffect">
                                  <p:stCondLst>
                                    <p:cond delay="0"/>
                                  </p:stCondLst>
                                  <p:childTnLst>
                                    <p:set>
                                      <p:cBhvr>
                                        <p:cTn id="150" dur="1" fill="hold">
                                          <p:stCondLst>
                                            <p:cond delay="0"/>
                                          </p:stCondLst>
                                        </p:cTn>
                                        <p:tgtEl>
                                          <p:spTgt spid="75"/>
                                        </p:tgtEl>
                                        <p:attrNameLst>
                                          <p:attrName>style.visibility</p:attrName>
                                        </p:attrNameLst>
                                      </p:cBhvr>
                                      <p:to>
                                        <p:strVal val="visible"/>
                                      </p:to>
                                    </p:set>
                                    <p:animEffect transition="in" filter="wipe(up)">
                                      <p:cBhvr>
                                        <p:cTn id="151" dur="500"/>
                                        <p:tgtEl>
                                          <p:spTgt spid="75"/>
                                        </p:tgtEl>
                                      </p:cBhvr>
                                    </p:animEffect>
                                  </p:childTnLst>
                                </p:cTn>
                              </p:par>
                            </p:childTnLst>
                          </p:cTn>
                        </p:par>
                        <p:par>
                          <p:cTn id="152" fill="hold">
                            <p:stCondLst>
                              <p:cond delay="3500"/>
                            </p:stCondLst>
                            <p:childTnLst>
                              <p:par>
                                <p:cTn id="153" presetID="10" presetClass="entr" presetSubtype="0" fill="hold" grpId="0" nodeType="afterEffect">
                                  <p:stCondLst>
                                    <p:cond delay="0"/>
                                  </p:stCondLst>
                                  <p:childTnLst>
                                    <p:set>
                                      <p:cBhvr>
                                        <p:cTn id="154" dur="1" fill="hold">
                                          <p:stCondLst>
                                            <p:cond delay="0"/>
                                          </p:stCondLst>
                                        </p:cTn>
                                        <p:tgtEl>
                                          <p:spTgt spid="74"/>
                                        </p:tgtEl>
                                        <p:attrNameLst>
                                          <p:attrName>style.visibility</p:attrName>
                                        </p:attrNameLst>
                                      </p:cBhvr>
                                      <p:to>
                                        <p:strVal val="visible"/>
                                      </p:to>
                                    </p:set>
                                    <p:animEffect transition="in" filter="fade">
                                      <p:cBhvr>
                                        <p:cTn id="155"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animBg="1"/>
      <p:bldP spid="68" grpId="0" animBg="1"/>
      <p:bldP spid="69" grpId="0" animBg="1"/>
      <p:bldP spid="54" grpId="0" animBg="1"/>
      <p:bldP spid="55" grpId="0" animBg="1"/>
      <p:bldP spid="56" grpId="0" animBg="1"/>
      <p:bldP spid="57" grpId="0" animBg="1"/>
      <p:bldP spid="58" grpId="0" animBg="1"/>
      <p:bldP spid="59" grpId="0" animBg="1"/>
      <p:bldP spid="60" grpId="0" animBg="1"/>
      <p:bldP spid="61" grpId="0" animBg="1"/>
      <p:bldP spid="16" grpId="0" animBg="1"/>
      <p:bldP spid="17" grpId="0" animBg="1"/>
      <p:bldP spid="18" grpId="0" animBg="1"/>
      <p:bldP spid="19" grpId="0" animBg="1"/>
      <p:bldP spid="45" grpId="0" animBg="1"/>
      <p:bldP spid="51" grpId="0" animBg="1"/>
      <p:bldP spid="52" grpId="0" animBg="1"/>
      <p:bldP spid="53" grpId="0" animBg="1"/>
      <p:bldP spid="6" grpId="0"/>
      <p:bldP spid="15" grpId="0" animBg="1"/>
      <p:bldP spid="20" grpId="0" animBg="1"/>
      <p:bldP spid="21" grpId="0" animBg="1"/>
      <p:bldP spid="22" grpId="0" animBg="1"/>
      <p:bldP spid="44" grpId="0" animBg="1"/>
      <p:bldP spid="62" grpId="0" animBg="1"/>
      <p:bldP spid="63" grpId="0" animBg="1"/>
      <p:bldP spid="70" grpId="0" animBg="1"/>
      <p:bldP spid="71" grpId="0" animBg="1"/>
      <p:bldP spid="72" grpId="0" animBg="1"/>
      <p:bldP spid="73" grpId="0" animBg="1"/>
      <p:bldP spid="23" grpId="0" animBg="1"/>
      <p:bldP spid="74" grpId="0" animBg="1"/>
      <p:bldP spid="7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8E47CC-2C36-4E78-B987-9C8EC0DAC266}"/>
              </a:ext>
            </a:extLst>
          </p:cNvPr>
          <p:cNvSpPr>
            <a:spLocks noGrp="1"/>
          </p:cNvSpPr>
          <p:nvPr>
            <p:ph type="title"/>
          </p:nvPr>
        </p:nvSpPr>
        <p:spPr/>
        <p:txBody>
          <a:bodyPr/>
          <a:lstStyle/>
          <a:p>
            <a:r>
              <a:rPr lang="en-US" dirty="0"/>
              <a:t>Recommendations for Patients </a:t>
            </a:r>
            <a:br>
              <a:rPr lang="en-US" dirty="0"/>
            </a:br>
            <a:r>
              <a:rPr lang="en-US" dirty="0"/>
              <a:t>at Risk of HF &amp; Pre-HF </a:t>
            </a:r>
            <a:endParaRPr lang="en-US" dirty="0">
              <a:latin typeface="Lub Dub Medium" panose="020B0603030403020204" pitchFamily="34" charset="0"/>
            </a:endParaRPr>
          </a:p>
        </p:txBody>
      </p:sp>
      <p:sp>
        <p:nvSpPr>
          <p:cNvPr id="59" name="Rectangle 58">
            <a:extLst>
              <a:ext uri="{FF2B5EF4-FFF2-40B4-BE49-F238E27FC236}">
                <a16:creationId xmlns:a16="http://schemas.microsoft.com/office/drawing/2014/main" id="{9CEC2C42-8763-40C5-AA61-CE5BA797E73D}"/>
              </a:ext>
            </a:extLst>
          </p:cNvPr>
          <p:cNvSpPr/>
          <p:nvPr/>
        </p:nvSpPr>
        <p:spPr>
          <a:xfrm>
            <a:off x="628894" y="1298571"/>
            <a:ext cx="4647487" cy="346327"/>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r>
              <a:rPr lang="en-US" sz="1600" b="1" dirty="0">
                <a:solidFill>
                  <a:schemeClr val="bg1"/>
                </a:solidFill>
                <a:latin typeface="Lub Dub Bold" panose="020B0803030403020204" pitchFamily="34" charset="0"/>
                <a:cs typeface="Lato"/>
              </a:rPr>
              <a:t>At Risk for HF (Stage A)</a:t>
            </a:r>
          </a:p>
        </p:txBody>
      </p:sp>
      <p:sp>
        <p:nvSpPr>
          <p:cNvPr id="60" name="TextBox 59">
            <a:extLst>
              <a:ext uri="{FF2B5EF4-FFF2-40B4-BE49-F238E27FC236}">
                <a16:creationId xmlns:a16="http://schemas.microsoft.com/office/drawing/2014/main" id="{E6154BEB-97DF-457D-92CA-248C1380B145}"/>
              </a:ext>
            </a:extLst>
          </p:cNvPr>
          <p:cNvSpPr txBox="1"/>
          <p:nvPr/>
        </p:nvSpPr>
        <p:spPr>
          <a:xfrm>
            <a:off x="1878071" y="1699845"/>
            <a:ext cx="2156059" cy="313932"/>
          </a:xfrm>
          <a:prstGeom prst="rect">
            <a:avLst/>
          </a:prstGeom>
          <a:noFill/>
          <a:ln w="3175">
            <a:noFill/>
          </a:ln>
        </p:spPr>
        <p:txBody>
          <a:bodyPr wrap="square" rtlCol="0">
            <a:spAutoFit/>
          </a:bodyPr>
          <a:lstStyle/>
          <a:p>
            <a:pPr algn="ctr">
              <a:lnSpc>
                <a:spcPct val="90000"/>
              </a:lnSpc>
              <a:spcBef>
                <a:spcPct val="0"/>
              </a:spcBef>
              <a:defRPr/>
            </a:pPr>
            <a:r>
              <a:rPr lang="en-US" sz="1600" u="sng" dirty="0">
                <a:latin typeface="Lub Dub Heavy" panose="020B0903030403020204" pitchFamily="34" charset="0"/>
                <a:cs typeface="Arial" panose="020B0604020202020204" pitchFamily="34" charset="0"/>
              </a:rPr>
              <a:t>Primary Prevention</a:t>
            </a:r>
          </a:p>
        </p:txBody>
      </p:sp>
      <p:sp>
        <p:nvSpPr>
          <p:cNvPr id="57" name="Rectangle 56" descr="Healthy lifestyle habits such as maintaining regular physical activity; normal weight, blood pressure, and blood glucose levels; healthy dietary patterns, and not smoking reduce primordial risk and have been associated with a lower lifetime risk of developing HF. The AHA/ACC primary prevention guidelines provide recommendations for diet, physical activity, and weight control, all of which have been associated with the risk of HF.  Blood pressure is an important risk factor for HF, and a treatment goal of &lt;130/80 mm Hg is recommended for those with a CVD risk of &gt;10%. Multiple RCTs have found that patients with diabetes and CVD without HF have improved survival and reduced HF hospitalizations with SGLT2i . Patients at risk for HF screened with BNP or NT-proBNP followed by collaborative care, diagnostic evaluation, and treatment in those with elevated levels can reduce combined rates of LV systolic dysfunction, diastolic dysfunction, and HF.&#10;">
            <a:extLst>
              <a:ext uri="{FF2B5EF4-FFF2-40B4-BE49-F238E27FC236}">
                <a16:creationId xmlns:a16="http://schemas.microsoft.com/office/drawing/2014/main" id="{1CB8D3BC-DEE9-44B7-8107-C72FF5884BBA}"/>
              </a:ext>
            </a:extLst>
          </p:cNvPr>
          <p:cNvSpPr/>
          <p:nvPr/>
        </p:nvSpPr>
        <p:spPr>
          <a:xfrm>
            <a:off x="335701" y="2068724"/>
            <a:ext cx="5559072" cy="3284139"/>
          </a:xfrm>
          <a:prstGeom prst="rect">
            <a:avLst/>
          </a:prstGeom>
          <a:noFill/>
          <a:ln w="57150">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800" dirty="0">
              <a:solidFill>
                <a:schemeClr val="tx1"/>
              </a:solidFill>
            </a:endParaRPr>
          </a:p>
        </p:txBody>
      </p:sp>
      <p:sp>
        <p:nvSpPr>
          <p:cNvPr id="71" name="Rectangle 70">
            <a:extLst>
              <a:ext uri="{FF2B5EF4-FFF2-40B4-BE49-F238E27FC236}">
                <a16:creationId xmlns:a16="http://schemas.microsoft.com/office/drawing/2014/main" id="{FF05D713-52A8-41B4-87FF-869D7207183E}"/>
              </a:ext>
            </a:extLst>
          </p:cNvPr>
          <p:cNvSpPr/>
          <p:nvPr/>
        </p:nvSpPr>
        <p:spPr>
          <a:xfrm>
            <a:off x="6400408" y="1292811"/>
            <a:ext cx="4647487" cy="346327"/>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r>
              <a:rPr lang="en-US" sz="1600" b="1" dirty="0">
                <a:solidFill>
                  <a:schemeClr val="bg1"/>
                </a:solidFill>
                <a:latin typeface="Lub Dub Bold" panose="020B0803030403020204" pitchFamily="34" charset="0"/>
                <a:cs typeface="Lato"/>
              </a:rPr>
              <a:t>Pre-HF (Stage B)</a:t>
            </a:r>
          </a:p>
        </p:txBody>
      </p:sp>
      <p:sp>
        <p:nvSpPr>
          <p:cNvPr id="72" name="TextBox 71">
            <a:extLst>
              <a:ext uri="{FF2B5EF4-FFF2-40B4-BE49-F238E27FC236}">
                <a16:creationId xmlns:a16="http://schemas.microsoft.com/office/drawing/2014/main" id="{A9B2316E-03BB-45E5-88E1-A479F88C5368}"/>
              </a:ext>
            </a:extLst>
          </p:cNvPr>
          <p:cNvSpPr txBox="1"/>
          <p:nvPr/>
        </p:nvSpPr>
        <p:spPr>
          <a:xfrm>
            <a:off x="7141675" y="1694085"/>
            <a:ext cx="3164953" cy="313932"/>
          </a:xfrm>
          <a:prstGeom prst="rect">
            <a:avLst/>
          </a:prstGeom>
          <a:noFill/>
          <a:ln w="3175">
            <a:noFill/>
          </a:ln>
        </p:spPr>
        <p:txBody>
          <a:bodyPr wrap="square" rtlCol="0">
            <a:spAutoFit/>
          </a:bodyPr>
          <a:lstStyle/>
          <a:p>
            <a:pPr algn="ctr">
              <a:lnSpc>
                <a:spcPct val="90000"/>
              </a:lnSpc>
              <a:spcBef>
                <a:spcPct val="0"/>
              </a:spcBef>
              <a:defRPr/>
            </a:pPr>
            <a:r>
              <a:rPr lang="en-US" sz="1600" u="sng" dirty="0">
                <a:latin typeface="Lub Dub Heavy" panose="020B0903030403020204" pitchFamily="34" charset="0"/>
                <a:cs typeface="Arial" panose="020B0604020202020204" pitchFamily="34" charset="0"/>
              </a:rPr>
              <a:t>Preventing the Syndrome</a:t>
            </a:r>
          </a:p>
        </p:txBody>
      </p:sp>
      <p:sp>
        <p:nvSpPr>
          <p:cNvPr id="58" name="Rectangle 57" descr="In general, all recommendations for patients with stage A HF also apply to those with stage B HF. Stage B (pre-HF) represents a phase of clinically asymptomatic structural and functional cardiac abnormalities that increases the risk for symptomatic HF. Identifying individuals with stage B HF provides an opportunity to initiate lifestyle modification and pharmacological therapy that may prevent or delay the transition to symptomatic HF (stage C/D). Several ACC/AHA clinical practice guidelines address appropriate management of patients with stage B HF.  Although multiple studies highlight the increased HF risk associated with asymptomatic LV systolic and diastolic dysfunction identified by noninvasive imaging, beneficial pharmacotherapy for asymptomatic LV systolic dysfunction, such as inhibitors of the renin-angiotensin system and beta blockers, have been predominantly observed in individuals with depressed LVEF (LVEF &lt;35%–40%).  Studies of specific treatments to alter the onset of HF in the setting of asymptomatic cardiac dysfunction with preserved LVEF (e.g., abnormalities of myocardial deformation or diastolic dysfunction) have been limited.  Several comorbid conditions, including diabetes, obesity, and hypertension, have been associated with asymptomatic LV dysfunction and with progression of asymptomatic LV dysfunction to symptomatic HF.  Accordingly, these comorbidities are controlled according to current clinical practice guidelines. The benefits of mineralocorticoid receptor antagonists (MRA) after MI have mostly been shown in patients with symptomatic HFrEF.  ARNi have not been well studied in stage B HF. The PARADISE-MI (Prospective ARNi vs. ACE inhibitor trial to DetermIne Superiority in reducing heart failure Events after Myocardial Infarction) study will report the efficacy and safety of sacubitril/valsartan in patients after acute MI, with LVEF &lt;40 and/or pulmonary congestion, plus an additional risk-enhancing factor, compared with ramipril.&#10;">
            <a:extLst>
              <a:ext uri="{FF2B5EF4-FFF2-40B4-BE49-F238E27FC236}">
                <a16:creationId xmlns:a16="http://schemas.microsoft.com/office/drawing/2014/main" id="{07DD1BAC-90A4-4DB0-9B1B-22D22D69BABF}"/>
              </a:ext>
            </a:extLst>
          </p:cNvPr>
          <p:cNvSpPr/>
          <p:nvPr/>
        </p:nvSpPr>
        <p:spPr>
          <a:xfrm>
            <a:off x="6170417" y="2068725"/>
            <a:ext cx="5060405" cy="2492756"/>
          </a:xfrm>
          <a:prstGeom prst="rect">
            <a:avLst/>
          </a:prstGeom>
          <a:noFill/>
          <a:ln w="57150">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800" dirty="0">
              <a:solidFill>
                <a:schemeClr val="tx1"/>
              </a:solidFill>
            </a:endParaRPr>
          </a:p>
        </p:txBody>
      </p:sp>
      <p:grpSp>
        <p:nvGrpSpPr>
          <p:cNvPr id="14" name="Group 13">
            <a:extLst>
              <a:ext uri="{FF2B5EF4-FFF2-40B4-BE49-F238E27FC236}">
                <a16:creationId xmlns:a16="http://schemas.microsoft.com/office/drawing/2014/main" id="{A3C9707A-3F10-4A9A-941E-593417C15A23}"/>
              </a:ext>
              <a:ext uri="{C183D7F6-B498-43B3-948B-1728B52AA6E4}">
                <adec:decorative xmlns:adec="http://schemas.microsoft.com/office/drawing/2017/decorative" val="1"/>
              </a:ext>
            </a:extLst>
          </p:cNvPr>
          <p:cNvGrpSpPr/>
          <p:nvPr/>
        </p:nvGrpSpPr>
        <p:grpSpPr>
          <a:xfrm>
            <a:off x="628894" y="2089259"/>
            <a:ext cx="4581253" cy="253998"/>
            <a:chOff x="1011435" y="2174503"/>
            <a:chExt cx="4581253" cy="253998"/>
          </a:xfrm>
        </p:grpSpPr>
        <p:sp>
          <p:nvSpPr>
            <p:cNvPr id="31" name="Rectangle 30">
              <a:extLst>
                <a:ext uri="{FF2B5EF4-FFF2-40B4-BE49-F238E27FC236}">
                  <a16:creationId xmlns:a16="http://schemas.microsoft.com/office/drawing/2014/main" id="{1E7AE333-4F7D-49BE-AFBE-6459B1CE879F}"/>
                </a:ext>
              </a:extLst>
            </p:cNvPr>
            <p:cNvSpPr/>
            <p:nvPr/>
          </p:nvSpPr>
          <p:spPr>
            <a:xfrm>
              <a:off x="1011435" y="2174503"/>
              <a:ext cx="1843608" cy="253998"/>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000" b="1" dirty="0">
                  <a:solidFill>
                    <a:srgbClr val="292929"/>
                  </a:solidFill>
                  <a:latin typeface="Lub Dub Condensed" panose="020B0506030403020204" pitchFamily="34" charset="0"/>
                  <a:cs typeface="Lato"/>
                </a:rPr>
                <a:t>Patients with hypertension</a:t>
              </a:r>
            </a:p>
          </p:txBody>
        </p:sp>
        <p:sp>
          <p:nvSpPr>
            <p:cNvPr id="44" name="Rectangle 43">
              <a:extLst>
                <a:ext uri="{FF2B5EF4-FFF2-40B4-BE49-F238E27FC236}">
                  <a16:creationId xmlns:a16="http://schemas.microsoft.com/office/drawing/2014/main" id="{39C4A67D-B52C-42F5-81D0-EBE9D5FE6896}"/>
                </a:ext>
              </a:extLst>
            </p:cNvPr>
            <p:cNvSpPr/>
            <p:nvPr/>
          </p:nvSpPr>
          <p:spPr>
            <a:xfrm>
              <a:off x="3749080" y="2174503"/>
              <a:ext cx="1843608" cy="253998"/>
            </a:xfrm>
            <a:prstGeom prst="rect">
              <a:avLst/>
            </a:prstGeom>
            <a:solidFill>
              <a:srgbClr val="46A547"/>
            </a:solidFill>
            <a:ln w="25400">
              <a:noFill/>
            </a:ln>
          </p:spPr>
          <p:txBody>
            <a:bodyPr spcFirstLastPara="0" lIns="0" tIns="0" rIns="0" bIns="0" anchor="ctr"/>
            <a:lstStyle/>
            <a:p>
              <a:pPr algn="ctr" hangingPunct="0">
                <a:lnSpc>
                  <a:spcPct val="90000"/>
                </a:lnSpc>
              </a:pPr>
              <a:r>
                <a:rPr lang="en-US" sz="1000" b="1" dirty="0">
                  <a:solidFill>
                    <a:schemeClr val="tx1"/>
                  </a:solidFill>
                  <a:latin typeface="Lub Dub Condensed" panose="020B0506030403020204" pitchFamily="34" charset="0"/>
                  <a:cs typeface="Lato"/>
                </a:rPr>
                <a:t>Optimal control of BP (1)</a:t>
              </a:r>
            </a:p>
          </p:txBody>
        </p:sp>
        <p:cxnSp>
          <p:nvCxnSpPr>
            <p:cNvPr id="64" name="Straight Arrow Connector 63">
              <a:extLst>
                <a:ext uri="{FF2B5EF4-FFF2-40B4-BE49-F238E27FC236}">
                  <a16:creationId xmlns:a16="http://schemas.microsoft.com/office/drawing/2014/main" id="{F78DF1DD-D60E-47AC-ACD9-3C4290DFCCE3}"/>
                </a:ext>
              </a:extLst>
            </p:cNvPr>
            <p:cNvCxnSpPr>
              <a:cxnSpLocks/>
            </p:cNvCxnSpPr>
            <p:nvPr/>
          </p:nvCxnSpPr>
          <p:spPr>
            <a:xfrm>
              <a:off x="2855043" y="2299302"/>
              <a:ext cx="894037" cy="440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21425E99-1D36-46C3-95B5-EA14E3F7E808}"/>
              </a:ext>
              <a:ext uri="{C183D7F6-B498-43B3-948B-1728B52AA6E4}">
                <adec:decorative xmlns:adec="http://schemas.microsoft.com/office/drawing/2017/decorative" val="1"/>
              </a:ext>
            </a:extLst>
          </p:cNvPr>
          <p:cNvGrpSpPr/>
          <p:nvPr/>
        </p:nvGrpSpPr>
        <p:grpSpPr>
          <a:xfrm>
            <a:off x="628894" y="2481872"/>
            <a:ext cx="4581253" cy="406250"/>
            <a:chOff x="1011435" y="2676985"/>
            <a:chExt cx="4581253" cy="406250"/>
          </a:xfrm>
        </p:grpSpPr>
        <p:sp>
          <p:nvSpPr>
            <p:cNvPr id="38" name="Rectangle 37">
              <a:extLst>
                <a:ext uri="{FF2B5EF4-FFF2-40B4-BE49-F238E27FC236}">
                  <a16:creationId xmlns:a16="http://schemas.microsoft.com/office/drawing/2014/main" id="{24B84866-053D-4C8C-AB4C-CFF6E029D58C}"/>
                </a:ext>
              </a:extLst>
            </p:cNvPr>
            <p:cNvSpPr/>
            <p:nvPr/>
          </p:nvSpPr>
          <p:spPr>
            <a:xfrm>
              <a:off x="1011435" y="2681959"/>
              <a:ext cx="1843608" cy="401276"/>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000" b="1" dirty="0">
                  <a:solidFill>
                    <a:srgbClr val="292929"/>
                  </a:solidFill>
                  <a:latin typeface="Lub Dub Condensed" panose="020B0506030403020204" pitchFamily="34" charset="0"/>
                  <a:cs typeface="Lato"/>
                </a:rPr>
                <a:t>Patients with Type 2 diabetes and CVD or high risk for CVD</a:t>
              </a:r>
            </a:p>
          </p:txBody>
        </p:sp>
        <p:sp>
          <p:nvSpPr>
            <p:cNvPr id="45" name="Rectangle 44">
              <a:extLst>
                <a:ext uri="{FF2B5EF4-FFF2-40B4-BE49-F238E27FC236}">
                  <a16:creationId xmlns:a16="http://schemas.microsoft.com/office/drawing/2014/main" id="{4F3CA4C9-CBA8-41AA-AC0F-4D8E81675FB1}"/>
                </a:ext>
              </a:extLst>
            </p:cNvPr>
            <p:cNvSpPr/>
            <p:nvPr/>
          </p:nvSpPr>
          <p:spPr>
            <a:xfrm>
              <a:off x="3749080" y="2676985"/>
              <a:ext cx="1843608" cy="401276"/>
            </a:xfrm>
            <a:prstGeom prst="rect">
              <a:avLst/>
            </a:prstGeom>
            <a:solidFill>
              <a:srgbClr val="46A547"/>
            </a:solidFill>
            <a:ln w="25400">
              <a:noFill/>
            </a:ln>
          </p:spPr>
          <p:txBody>
            <a:bodyPr spcFirstLastPara="0" lIns="0" tIns="0" rIns="0" bIns="0" anchor="ctr"/>
            <a:lstStyle/>
            <a:p>
              <a:pPr algn="ctr" hangingPunct="0">
                <a:lnSpc>
                  <a:spcPct val="90000"/>
                </a:lnSpc>
              </a:pPr>
              <a:r>
                <a:rPr lang="en-US" sz="1000" b="1" dirty="0">
                  <a:solidFill>
                    <a:schemeClr val="tx1"/>
                  </a:solidFill>
                  <a:latin typeface="Lub Dub Condensed" panose="020B0506030403020204" pitchFamily="34" charset="0"/>
                  <a:cs typeface="Lato"/>
                </a:rPr>
                <a:t>SGLT2i (1)</a:t>
              </a:r>
            </a:p>
          </p:txBody>
        </p:sp>
        <p:cxnSp>
          <p:nvCxnSpPr>
            <p:cNvPr id="65" name="Straight Arrow Connector 64">
              <a:extLst>
                <a:ext uri="{FF2B5EF4-FFF2-40B4-BE49-F238E27FC236}">
                  <a16:creationId xmlns:a16="http://schemas.microsoft.com/office/drawing/2014/main" id="{050AE6AC-1DC0-4869-BC61-8E2DF9E9BFFA}"/>
                </a:ext>
              </a:extLst>
            </p:cNvPr>
            <p:cNvCxnSpPr/>
            <p:nvPr/>
          </p:nvCxnSpPr>
          <p:spPr>
            <a:xfrm>
              <a:off x="2861398" y="2873145"/>
              <a:ext cx="894037" cy="440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70B0F70D-86CE-4057-8167-9CBEE5AE8B56}"/>
              </a:ext>
              <a:ext uri="{C183D7F6-B498-43B3-948B-1728B52AA6E4}">
                <adec:decorative xmlns:adec="http://schemas.microsoft.com/office/drawing/2017/decorative" val="1"/>
              </a:ext>
            </a:extLst>
          </p:cNvPr>
          <p:cNvGrpSpPr/>
          <p:nvPr/>
        </p:nvGrpSpPr>
        <p:grpSpPr>
          <a:xfrm>
            <a:off x="628894" y="3026737"/>
            <a:ext cx="4581253" cy="293428"/>
            <a:chOff x="1011435" y="3199082"/>
            <a:chExt cx="4581253" cy="293428"/>
          </a:xfrm>
        </p:grpSpPr>
        <p:sp>
          <p:nvSpPr>
            <p:cNvPr id="39" name="Rectangle 38">
              <a:extLst>
                <a:ext uri="{FF2B5EF4-FFF2-40B4-BE49-F238E27FC236}">
                  <a16:creationId xmlns:a16="http://schemas.microsoft.com/office/drawing/2014/main" id="{6002C19F-1BC7-4D47-861B-29F4E44888B6}"/>
                </a:ext>
              </a:extLst>
            </p:cNvPr>
            <p:cNvSpPr/>
            <p:nvPr/>
          </p:nvSpPr>
          <p:spPr>
            <a:xfrm>
              <a:off x="1011435" y="3199082"/>
              <a:ext cx="1843608" cy="293428"/>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000" b="1" dirty="0">
                  <a:solidFill>
                    <a:srgbClr val="292929"/>
                  </a:solidFill>
                  <a:latin typeface="Lub Dub Condensed" panose="020B0506030403020204" pitchFamily="34" charset="0"/>
                  <a:cs typeface="Lato"/>
                </a:rPr>
                <a:t>Patients with CVD</a:t>
              </a:r>
            </a:p>
          </p:txBody>
        </p:sp>
        <p:sp>
          <p:nvSpPr>
            <p:cNvPr id="46" name="Rectangle 45">
              <a:extLst>
                <a:ext uri="{FF2B5EF4-FFF2-40B4-BE49-F238E27FC236}">
                  <a16:creationId xmlns:a16="http://schemas.microsoft.com/office/drawing/2014/main" id="{CC5FD942-6045-433F-95E7-6AB081FD059C}"/>
                </a:ext>
              </a:extLst>
            </p:cNvPr>
            <p:cNvSpPr/>
            <p:nvPr/>
          </p:nvSpPr>
          <p:spPr>
            <a:xfrm>
              <a:off x="3749080" y="3199082"/>
              <a:ext cx="1843608" cy="293428"/>
            </a:xfrm>
            <a:prstGeom prst="rect">
              <a:avLst/>
            </a:prstGeom>
            <a:solidFill>
              <a:srgbClr val="46A547"/>
            </a:solidFill>
            <a:ln w="25400">
              <a:noFill/>
            </a:ln>
          </p:spPr>
          <p:txBody>
            <a:bodyPr spcFirstLastPara="0" lIns="0" tIns="0" rIns="0" bIns="0" anchor="ctr"/>
            <a:lstStyle/>
            <a:p>
              <a:pPr algn="ctr" hangingPunct="0">
                <a:lnSpc>
                  <a:spcPct val="90000"/>
                </a:lnSpc>
              </a:pPr>
              <a:r>
                <a:rPr lang="en-US" sz="1000" b="1" dirty="0">
                  <a:solidFill>
                    <a:schemeClr val="tx1"/>
                  </a:solidFill>
                  <a:latin typeface="Lub Dub Condensed" panose="020B0506030403020204" pitchFamily="34" charset="0"/>
                  <a:cs typeface="Lato"/>
                </a:rPr>
                <a:t>Optimal management of CVD (1)</a:t>
              </a:r>
            </a:p>
          </p:txBody>
        </p:sp>
        <p:cxnSp>
          <p:nvCxnSpPr>
            <p:cNvPr id="66" name="Straight Arrow Connector 65">
              <a:extLst>
                <a:ext uri="{FF2B5EF4-FFF2-40B4-BE49-F238E27FC236}">
                  <a16:creationId xmlns:a16="http://schemas.microsoft.com/office/drawing/2014/main" id="{82051A0D-FC46-4E07-95EA-12F370709F0E}"/>
                </a:ext>
              </a:extLst>
            </p:cNvPr>
            <p:cNvCxnSpPr>
              <a:cxnSpLocks/>
            </p:cNvCxnSpPr>
            <p:nvPr/>
          </p:nvCxnSpPr>
          <p:spPr>
            <a:xfrm>
              <a:off x="2861398" y="3343596"/>
              <a:ext cx="894037" cy="440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6A5713A5-8B09-4D6E-A6AD-D0636FDBCDDC}"/>
              </a:ext>
              <a:ext uri="{C183D7F6-B498-43B3-948B-1728B52AA6E4}">
                <adec:decorative xmlns:adec="http://schemas.microsoft.com/office/drawing/2017/decorative" val="1"/>
              </a:ext>
            </a:extLst>
          </p:cNvPr>
          <p:cNvGrpSpPr/>
          <p:nvPr/>
        </p:nvGrpSpPr>
        <p:grpSpPr>
          <a:xfrm>
            <a:off x="628894" y="3458780"/>
            <a:ext cx="4581253" cy="409337"/>
            <a:chOff x="1011435" y="3716324"/>
            <a:chExt cx="4581253" cy="409337"/>
          </a:xfrm>
        </p:grpSpPr>
        <p:sp>
          <p:nvSpPr>
            <p:cNvPr id="40" name="Rectangle 39">
              <a:extLst>
                <a:ext uri="{FF2B5EF4-FFF2-40B4-BE49-F238E27FC236}">
                  <a16:creationId xmlns:a16="http://schemas.microsoft.com/office/drawing/2014/main" id="{9097AFAE-61DD-46A7-A000-8ACD983A0796}"/>
                </a:ext>
              </a:extLst>
            </p:cNvPr>
            <p:cNvSpPr/>
            <p:nvPr/>
          </p:nvSpPr>
          <p:spPr>
            <a:xfrm>
              <a:off x="1011435" y="3716324"/>
              <a:ext cx="1843608" cy="401276"/>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000" b="1" dirty="0">
                  <a:solidFill>
                    <a:srgbClr val="292929"/>
                  </a:solidFill>
                  <a:latin typeface="Lub Dub Condensed" panose="020B0506030403020204" pitchFamily="34" charset="0"/>
                  <a:cs typeface="Lato"/>
                </a:rPr>
                <a:t>Patients with exposure to cardiotoxic agents</a:t>
              </a:r>
            </a:p>
          </p:txBody>
        </p:sp>
        <p:sp>
          <p:nvSpPr>
            <p:cNvPr id="47" name="Rectangle 46">
              <a:extLst>
                <a:ext uri="{FF2B5EF4-FFF2-40B4-BE49-F238E27FC236}">
                  <a16:creationId xmlns:a16="http://schemas.microsoft.com/office/drawing/2014/main" id="{C8A9ACDC-3944-4962-9DB6-94F5DFC4CB04}"/>
                </a:ext>
              </a:extLst>
            </p:cNvPr>
            <p:cNvSpPr/>
            <p:nvPr/>
          </p:nvSpPr>
          <p:spPr>
            <a:xfrm>
              <a:off x="3749080" y="3724385"/>
              <a:ext cx="1843608" cy="401276"/>
            </a:xfrm>
            <a:prstGeom prst="rect">
              <a:avLst/>
            </a:prstGeom>
            <a:solidFill>
              <a:srgbClr val="46A547"/>
            </a:solidFill>
            <a:ln w="25400">
              <a:noFill/>
            </a:ln>
          </p:spPr>
          <p:txBody>
            <a:bodyPr spcFirstLastPara="0" lIns="0" tIns="0" rIns="0" bIns="0" anchor="ctr"/>
            <a:lstStyle/>
            <a:p>
              <a:pPr algn="ctr" hangingPunct="0">
                <a:lnSpc>
                  <a:spcPct val="90000"/>
                </a:lnSpc>
              </a:pPr>
              <a:r>
                <a:rPr lang="en-US" sz="1000" b="1" dirty="0">
                  <a:solidFill>
                    <a:schemeClr val="tx1"/>
                  </a:solidFill>
                  <a:latin typeface="Lub Dub Condensed" panose="020B0506030403020204" pitchFamily="34" charset="0"/>
                  <a:cs typeface="Lato"/>
                </a:rPr>
                <a:t>Multidisciplinary evaluation and management (1)</a:t>
              </a:r>
            </a:p>
          </p:txBody>
        </p:sp>
        <p:cxnSp>
          <p:nvCxnSpPr>
            <p:cNvPr id="67" name="Straight Arrow Connector 66">
              <a:extLst>
                <a:ext uri="{FF2B5EF4-FFF2-40B4-BE49-F238E27FC236}">
                  <a16:creationId xmlns:a16="http://schemas.microsoft.com/office/drawing/2014/main" id="{57A53A29-365F-4500-BC68-AEECBB2274E4}"/>
                </a:ext>
              </a:extLst>
            </p:cNvPr>
            <p:cNvCxnSpPr/>
            <p:nvPr/>
          </p:nvCxnSpPr>
          <p:spPr>
            <a:xfrm>
              <a:off x="2861398" y="3923140"/>
              <a:ext cx="894037" cy="440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5784E849-C720-4602-A4F6-96AF7C8FBEB8}"/>
              </a:ext>
              <a:ext uri="{C183D7F6-B498-43B3-948B-1728B52AA6E4}">
                <adec:decorative xmlns:adec="http://schemas.microsoft.com/office/drawing/2017/decorative" val="1"/>
              </a:ext>
            </a:extLst>
          </p:cNvPr>
          <p:cNvGrpSpPr/>
          <p:nvPr/>
        </p:nvGrpSpPr>
        <p:grpSpPr>
          <a:xfrm>
            <a:off x="628894" y="4006732"/>
            <a:ext cx="4581253" cy="416133"/>
            <a:chOff x="1011435" y="4233566"/>
            <a:chExt cx="4581253" cy="416133"/>
          </a:xfrm>
        </p:grpSpPr>
        <p:sp>
          <p:nvSpPr>
            <p:cNvPr id="41" name="Rectangle 40">
              <a:extLst>
                <a:ext uri="{FF2B5EF4-FFF2-40B4-BE49-F238E27FC236}">
                  <a16:creationId xmlns:a16="http://schemas.microsoft.com/office/drawing/2014/main" id="{A009F477-E543-4D4E-8FDD-93260EB4D32F}"/>
                </a:ext>
              </a:extLst>
            </p:cNvPr>
            <p:cNvSpPr/>
            <p:nvPr/>
          </p:nvSpPr>
          <p:spPr>
            <a:xfrm>
              <a:off x="1011435" y="4233566"/>
              <a:ext cx="1843608" cy="401276"/>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000" b="1" dirty="0">
                  <a:solidFill>
                    <a:srgbClr val="292929"/>
                  </a:solidFill>
                  <a:latin typeface="Lub Dub Condensed" panose="020B0506030403020204" pitchFamily="34" charset="0"/>
                  <a:cs typeface="Lato"/>
                </a:rPr>
                <a:t>First-degree relatives of patients with genetic or inherited cardiomyopathies</a:t>
              </a:r>
            </a:p>
          </p:txBody>
        </p:sp>
        <p:sp>
          <p:nvSpPr>
            <p:cNvPr id="48" name="Rectangle 47">
              <a:extLst>
                <a:ext uri="{FF2B5EF4-FFF2-40B4-BE49-F238E27FC236}">
                  <a16:creationId xmlns:a16="http://schemas.microsoft.com/office/drawing/2014/main" id="{40923C71-36E3-4E75-ADE9-7127CF809C1D}"/>
                </a:ext>
              </a:extLst>
            </p:cNvPr>
            <p:cNvSpPr/>
            <p:nvPr/>
          </p:nvSpPr>
          <p:spPr>
            <a:xfrm>
              <a:off x="3749080" y="4248423"/>
              <a:ext cx="1843608" cy="401276"/>
            </a:xfrm>
            <a:prstGeom prst="rect">
              <a:avLst/>
            </a:prstGeom>
            <a:solidFill>
              <a:srgbClr val="46A547"/>
            </a:solidFill>
            <a:ln w="25400">
              <a:noFill/>
            </a:ln>
          </p:spPr>
          <p:txBody>
            <a:bodyPr spcFirstLastPara="0" lIns="0" tIns="0" rIns="0" bIns="0" anchor="ctr"/>
            <a:lstStyle/>
            <a:p>
              <a:pPr algn="ctr" hangingPunct="0">
                <a:lnSpc>
                  <a:spcPct val="90000"/>
                </a:lnSpc>
              </a:pPr>
              <a:r>
                <a:rPr lang="en-US" sz="1000" b="1" dirty="0">
                  <a:solidFill>
                    <a:schemeClr val="tx1"/>
                  </a:solidFill>
                  <a:latin typeface="Lub Dub Condensed" panose="020B0506030403020204" pitchFamily="34" charset="0"/>
                  <a:cs typeface="Lato"/>
                </a:rPr>
                <a:t>Genetic screening </a:t>
              </a:r>
              <a:br>
                <a:rPr lang="en-US" sz="1000" b="1" dirty="0">
                  <a:solidFill>
                    <a:schemeClr val="tx1"/>
                  </a:solidFill>
                  <a:latin typeface="Lub Dub Condensed" panose="020B0506030403020204" pitchFamily="34" charset="0"/>
                  <a:cs typeface="Lato"/>
                </a:rPr>
              </a:br>
              <a:r>
                <a:rPr lang="en-US" sz="1000" b="1" dirty="0">
                  <a:solidFill>
                    <a:schemeClr val="tx1"/>
                  </a:solidFill>
                  <a:latin typeface="Lub Dub Condensed" panose="020B0506030403020204" pitchFamily="34" charset="0"/>
                  <a:cs typeface="Lato"/>
                </a:rPr>
                <a:t>and counselling (1)</a:t>
              </a:r>
            </a:p>
          </p:txBody>
        </p:sp>
        <p:cxnSp>
          <p:nvCxnSpPr>
            <p:cNvPr id="68" name="Straight Arrow Connector 67">
              <a:extLst>
                <a:ext uri="{FF2B5EF4-FFF2-40B4-BE49-F238E27FC236}">
                  <a16:creationId xmlns:a16="http://schemas.microsoft.com/office/drawing/2014/main" id="{5835AF8E-8F44-4A8B-83EF-E1B9C456B1BE}"/>
                </a:ext>
              </a:extLst>
            </p:cNvPr>
            <p:cNvCxnSpPr/>
            <p:nvPr/>
          </p:nvCxnSpPr>
          <p:spPr>
            <a:xfrm>
              <a:off x="2861398" y="4442160"/>
              <a:ext cx="894037" cy="440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1B94255-CB7A-4FD5-B7B6-5EEE4CF45710}"/>
              </a:ext>
              <a:ext uri="{C183D7F6-B498-43B3-948B-1728B52AA6E4}">
                <adec:decorative xmlns:adec="http://schemas.microsoft.com/office/drawing/2017/decorative" val="1"/>
              </a:ext>
            </a:extLst>
          </p:cNvPr>
          <p:cNvGrpSpPr/>
          <p:nvPr/>
        </p:nvGrpSpPr>
        <p:grpSpPr>
          <a:xfrm>
            <a:off x="628894" y="4561480"/>
            <a:ext cx="4581253" cy="257251"/>
            <a:chOff x="1011435" y="4531462"/>
            <a:chExt cx="4581253" cy="257251"/>
          </a:xfrm>
        </p:grpSpPr>
        <p:sp>
          <p:nvSpPr>
            <p:cNvPr id="42" name="Rectangle 41">
              <a:extLst>
                <a:ext uri="{FF2B5EF4-FFF2-40B4-BE49-F238E27FC236}">
                  <a16:creationId xmlns:a16="http://schemas.microsoft.com/office/drawing/2014/main" id="{4C8803F5-CCC3-4F87-BC2E-90E47E0A38BE}"/>
                </a:ext>
              </a:extLst>
            </p:cNvPr>
            <p:cNvSpPr/>
            <p:nvPr/>
          </p:nvSpPr>
          <p:spPr>
            <a:xfrm>
              <a:off x="1011435" y="4534497"/>
              <a:ext cx="1843608" cy="254216"/>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000" b="1" dirty="0">
                  <a:solidFill>
                    <a:srgbClr val="292929"/>
                  </a:solidFill>
                  <a:latin typeface="Lub Dub Condensed" panose="020B0506030403020204" pitchFamily="34" charset="0"/>
                  <a:cs typeface="Lato"/>
                </a:rPr>
                <a:t>Patients at risk for HF</a:t>
              </a:r>
            </a:p>
          </p:txBody>
        </p:sp>
        <p:sp>
          <p:nvSpPr>
            <p:cNvPr id="49" name="Rectangle 48">
              <a:extLst>
                <a:ext uri="{FF2B5EF4-FFF2-40B4-BE49-F238E27FC236}">
                  <a16:creationId xmlns:a16="http://schemas.microsoft.com/office/drawing/2014/main" id="{A03D58A0-BB36-403E-A538-794BF13FF982}"/>
                </a:ext>
              </a:extLst>
            </p:cNvPr>
            <p:cNvSpPr/>
            <p:nvPr/>
          </p:nvSpPr>
          <p:spPr>
            <a:xfrm>
              <a:off x="3749080" y="4531462"/>
              <a:ext cx="1843608" cy="254216"/>
            </a:xfrm>
            <a:prstGeom prst="rect">
              <a:avLst/>
            </a:prstGeom>
            <a:solidFill>
              <a:srgbClr val="F0DB10"/>
            </a:solidFill>
            <a:ln w="25400">
              <a:noFill/>
            </a:ln>
          </p:spPr>
          <p:txBody>
            <a:bodyPr spcFirstLastPara="0" lIns="0" tIns="0" rIns="0" bIns="0" anchor="ctr"/>
            <a:lstStyle/>
            <a:p>
              <a:pPr algn="ctr" hangingPunct="0">
                <a:lnSpc>
                  <a:spcPct val="90000"/>
                </a:lnSpc>
              </a:pPr>
              <a:r>
                <a:rPr lang="en-US" sz="1000" b="1" dirty="0">
                  <a:solidFill>
                    <a:schemeClr val="tx1"/>
                  </a:solidFill>
                  <a:latin typeface="Lub Dub Condensed" panose="020B0506030403020204" pitchFamily="34" charset="0"/>
                  <a:cs typeface="Lato"/>
                </a:rPr>
                <a:t>Natriuretic peptide screening (2a)</a:t>
              </a:r>
            </a:p>
          </p:txBody>
        </p:sp>
        <p:cxnSp>
          <p:nvCxnSpPr>
            <p:cNvPr id="69" name="Straight Arrow Connector 68">
              <a:extLst>
                <a:ext uri="{FF2B5EF4-FFF2-40B4-BE49-F238E27FC236}">
                  <a16:creationId xmlns:a16="http://schemas.microsoft.com/office/drawing/2014/main" id="{9DCED1CE-84D5-4325-B775-E6E78AEEB3AF}"/>
                </a:ext>
              </a:extLst>
            </p:cNvPr>
            <p:cNvCxnSpPr/>
            <p:nvPr/>
          </p:nvCxnSpPr>
          <p:spPr>
            <a:xfrm>
              <a:off x="2861398" y="4670290"/>
              <a:ext cx="894037" cy="440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00D5DF02-A6E6-4253-99E4-703EF8F0E030}"/>
              </a:ext>
              <a:ext uri="{C183D7F6-B498-43B3-948B-1728B52AA6E4}">
                <adec:decorative xmlns:adec="http://schemas.microsoft.com/office/drawing/2017/decorative" val="1"/>
              </a:ext>
            </a:extLst>
          </p:cNvPr>
          <p:cNvGrpSpPr/>
          <p:nvPr/>
        </p:nvGrpSpPr>
        <p:grpSpPr>
          <a:xfrm>
            <a:off x="628894" y="4957347"/>
            <a:ext cx="4581253" cy="401276"/>
            <a:chOff x="1011435" y="4970743"/>
            <a:chExt cx="4581253" cy="401276"/>
          </a:xfrm>
        </p:grpSpPr>
        <p:sp>
          <p:nvSpPr>
            <p:cNvPr id="43" name="Rectangle 42">
              <a:extLst>
                <a:ext uri="{FF2B5EF4-FFF2-40B4-BE49-F238E27FC236}">
                  <a16:creationId xmlns:a16="http://schemas.microsoft.com/office/drawing/2014/main" id="{21E7F783-5F0C-489B-BC52-055B3F26AA99}"/>
                </a:ext>
              </a:extLst>
            </p:cNvPr>
            <p:cNvSpPr/>
            <p:nvPr/>
          </p:nvSpPr>
          <p:spPr>
            <a:xfrm>
              <a:off x="1011435" y="4970743"/>
              <a:ext cx="1843608" cy="401276"/>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000" b="1" dirty="0">
                  <a:solidFill>
                    <a:srgbClr val="292929"/>
                  </a:solidFill>
                  <a:latin typeface="Lub Dub Condensed" panose="020B0506030403020204" pitchFamily="34" charset="0"/>
                  <a:cs typeface="Lato"/>
                </a:rPr>
                <a:t>Patients at risk for HF</a:t>
              </a:r>
            </a:p>
          </p:txBody>
        </p:sp>
        <p:sp>
          <p:nvSpPr>
            <p:cNvPr id="50" name="Rectangle 49">
              <a:extLst>
                <a:ext uri="{FF2B5EF4-FFF2-40B4-BE49-F238E27FC236}">
                  <a16:creationId xmlns:a16="http://schemas.microsoft.com/office/drawing/2014/main" id="{1648D491-04DA-4A5D-8CA7-8D8B10E80BC8}"/>
                </a:ext>
              </a:extLst>
            </p:cNvPr>
            <p:cNvSpPr/>
            <p:nvPr/>
          </p:nvSpPr>
          <p:spPr>
            <a:xfrm>
              <a:off x="3749080" y="4970743"/>
              <a:ext cx="1843608" cy="401276"/>
            </a:xfrm>
            <a:prstGeom prst="rect">
              <a:avLst/>
            </a:prstGeom>
            <a:solidFill>
              <a:srgbClr val="F0DB10"/>
            </a:solidFill>
            <a:ln w="25400">
              <a:noFill/>
            </a:ln>
          </p:spPr>
          <p:txBody>
            <a:bodyPr spcFirstLastPara="0" lIns="0" tIns="0" rIns="0" bIns="0" anchor="ctr"/>
            <a:lstStyle/>
            <a:p>
              <a:pPr algn="ctr" hangingPunct="0">
                <a:lnSpc>
                  <a:spcPct val="90000"/>
                </a:lnSpc>
              </a:pPr>
              <a:r>
                <a:rPr lang="en-US" sz="1000" b="1" dirty="0">
                  <a:solidFill>
                    <a:schemeClr val="tx1"/>
                  </a:solidFill>
                  <a:latin typeface="Lub Dub Condensed" panose="020B0506030403020204" pitchFamily="34" charset="0"/>
                  <a:cs typeface="Lato"/>
                </a:rPr>
                <a:t>Validated multivariable risk score (2a)</a:t>
              </a:r>
            </a:p>
          </p:txBody>
        </p:sp>
        <p:cxnSp>
          <p:nvCxnSpPr>
            <p:cNvPr id="70" name="Straight Arrow Connector 69">
              <a:extLst>
                <a:ext uri="{FF2B5EF4-FFF2-40B4-BE49-F238E27FC236}">
                  <a16:creationId xmlns:a16="http://schemas.microsoft.com/office/drawing/2014/main" id="{E6441DD6-1215-4C4D-B2CB-07D04684D77C}"/>
                </a:ext>
              </a:extLst>
            </p:cNvPr>
            <p:cNvCxnSpPr/>
            <p:nvPr/>
          </p:nvCxnSpPr>
          <p:spPr>
            <a:xfrm>
              <a:off x="2861398" y="5173344"/>
              <a:ext cx="894037" cy="440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 name="Rectangle 14">
            <a:extLst>
              <a:ext uri="{FF2B5EF4-FFF2-40B4-BE49-F238E27FC236}">
                <a16:creationId xmlns:a16="http://schemas.microsoft.com/office/drawing/2014/main" id="{770AA8C1-5F30-4B19-9316-4197F4A797A0}"/>
              </a:ext>
              <a:ext uri="{C183D7F6-B498-43B3-948B-1728B52AA6E4}">
                <adec:decorative xmlns:adec="http://schemas.microsoft.com/office/drawing/2017/decorative" val="1"/>
              </a:ext>
            </a:extLst>
          </p:cNvPr>
          <p:cNvSpPr/>
          <p:nvPr/>
        </p:nvSpPr>
        <p:spPr>
          <a:xfrm>
            <a:off x="5126904" y="1918233"/>
            <a:ext cx="298953" cy="3528598"/>
          </a:xfrm>
          <a:custGeom>
            <a:avLst/>
            <a:gdLst>
              <a:gd name="connsiteX0" fmla="*/ 0 w 765586"/>
              <a:gd name="connsiteY0" fmla="*/ 0 h 4065812"/>
              <a:gd name="connsiteX1" fmla="*/ 765586 w 765586"/>
              <a:gd name="connsiteY1" fmla="*/ 0 h 4065812"/>
              <a:gd name="connsiteX2" fmla="*/ 765586 w 765586"/>
              <a:gd name="connsiteY2" fmla="*/ 4065812 h 4065812"/>
              <a:gd name="connsiteX3" fmla="*/ 0 w 765586"/>
              <a:gd name="connsiteY3" fmla="*/ 4065812 h 4065812"/>
              <a:gd name="connsiteX4" fmla="*/ 0 w 765586"/>
              <a:gd name="connsiteY4" fmla="*/ 0 h 4065812"/>
              <a:gd name="connsiteX0" fmla="*/ 0 w 765586"/>
              <a:gd name="connsiteY0" fmla="*/ 0 h 4065812"/>
              <a:gd name="connsiteX1" fmla="*/ 765586 w 765586"/>
              <a:gd name="connsiteY1" fmla="*/ 0 h 4065812"/>
              <a:gd name="connsiteX2" fmla="*/ 765586 w 765586"/>
              <a:gd name="connsiteY2" fmla="*/ 4065812 h 4065812"/>
              <a:gd name="connsiteX3" fmla="*/ 0 w 765586"/>
              <a:gd name="connsiteY3" fmla="*/ 4065812 h 4065812"/>
              <a:gd name="connsiteX4" fmla="*/ 91440 w 765586"/>
              <a:gd name="connsiteY4" fmla="*/ 91440 h 4065812"/>
              <a:gd name="connsiteX0" fmla="*/ 0 w 765586"/>
              <a:gd name="connsiteY0" fmla="*/ 0 h 4065812"/>
              <a:gd name="connsiteX1" fmla="*/ 765586 w 765586"/>
              <a:gd name="connsiteY1" fmla="*/ 0 h 4065812"/>
              <a:gd name="connsiteX2" fmla="*/ 765586 w 765586"/>
              <a:gd name="connsiteY2" fmla="*/ 4065812 h 4065812"/>
              <a:gd name="connsiteX3" fmla="*/ 0 w 765586"/>
              <a:gd name="connsiteY3" fmla="*/ 4065812 h 4065812"/>
            </a:gdLst>
            <a:ahLst/>
            <a:cxnLst>
              <a:cxn ang="0">
                <a:pos x="connsiteX0" y="connsiteY0"/>
              </a:cxn>
              <a:cxn ang="0">
                <a:pos x="connsiteX1" y="connsiteY1"/>
              </a:cxn>
              <a:cxn ang="0">
                <a:pos x="connsiteX2" y="connsiteY2"/>
              </a:cxn>
              <a:cxn ang="0">
                <a:pos x="connsiteX3" y="connsiteY3"/>
              </a:cxn>
            </a:cxnLst>
            <a:rect l="l" t="t" r="r" b="b"/>
            <a:pathLst>
              <a:path w="765586" h="4065812">
                <a:moveTo>
                  <a:pt x="0" y="0"/>
                </a:moveTo>
                <a:lnTo>
                  <a:pt x="765586" y="0"/>
                </a:lnTo>
                <a:lnTo>
                  <a:pt x="765586" y="4065812"/>
                </a:lnTo>
                <a:lnTo>
                  <a:pt x="0" y="4065812"/>
                </a:lnTo>
              </a:path>
            </a:pathLst>
          </a:custGeom>
          <a:ln w="38100">
            <a:solidFill>
              <a:srgbClr val="2F5597"/>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1" name="Straight Arrow Connector 100">
            <a:extLst>
              <a:ext uri="{FF2B5EF4-FFF2-40B4-BE49-F238E27FC236}">
                <a16:creationId xmlns:a16="http://schemas.microsoft.com/office/drawing/2014/main" id="{51DEA9FE-4E12-4E73-BF94-7AD207DBECB4}"/>
              </a:ext>
              <a:ext uri="{C183D7F6-B498-43B3-948B-1728B52AA6E4}">
                <adec:decorative xmlns:adec="http://schemas.microsoft.com/office/drawing/2017/decorative" val="1"/>
              </a:ext>
            </a:extLst>
          </p:cNvPr>
          <p:cNvCxnSpPr>
            <a:cxnSpLocks/>
          </p:cNvCxnSpPr>
          <p:nvPr/>
        </p:nvCxnSpPr>
        <p:spPr>
          <a:xfrm>
            <a:off x="5425858" y="3659836"/>
            <a:ext cx="362147" cy="0"/>
          </a:xfrm>
          <a:prstGeom prst="straightConnector1">
            <a:avLst/>
          </a:prstGeom>
          <a:ln w="38100">
            <a:solidFill>
              <a:srgbClr val="2F5597"/>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60C18BDD-6B6D-4E6B-8787-794470B3FEDE}"/>
              </a:ext>
              <a:ext uri="{C183D7F6-B498-43B3-948B-1728B52AA6E4}">
                <adec:decorative xmlns:adec="http://schemas.microsoft.com/office/drawing/2017/decorative" val="1"/>
              </a:ext>
            </a:extLst>
          </p:cNvPr>
          <p:cNvGrpSpPr/>
          <p:nvPr/>
        </p:nvGrpSpPr>
        <p:grpSpPr>
          <a:xfrm>
            <a:off x="6518631" y="2089259"/>
            <a:ext cx="4581253" cy="416210"/>
            <a:chOff x="6518631" y="2089259"/>
            <a:chExt cx="4581253" cy="416210"/>
          </a:xfrm>
        </p:grpSpPr>
        <p:sp>
          <p:nvSpPr>
            <p:cNvPr id="102" name="Rectangle 101">
              <a:extLst>
                <a:ext uri="{FF2B5EF4-FFF2-40B4-BE49-F238E27FC236}">
                  <a16:creationId xmlns:a16="http://schemas.microsoft.com/office/drawing/2014/main" id="{476A8AB2-3163-4892-AB15-97A3A32914EC}"/>
                </a:ext>
              </a:extLst>
            </p:cNvPr>
            <p:cNvSpPr/>
            <p:nvPr/>
          </p:nvSpPr>
          <p:spPr>
            <a:xfrm>
              <a:off x="6518631" y="2089259"/>
              <a:ext cx="1843608" cy="401276"/>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000" b="1" dirty="0">
                  <a:solidFill>
                    <a:srgbClr val="292929"/>
                  </a:solidFill>
                  <a:latin typeface="Lub Dub Condensed" panose="020B0506030403020204" pitchFamily="34" charset="0"/>
                  <a:cs typeface="Lato"/>
                </a:rPr>
                <a:t>Patients with LVEF  ≤  40%</a:t>
              </a:r>
            </a:p>
          </p:txBody>
        </p:sp>
        <p:sp>
          <p:nvSpPr>
            <p:cNvPr id="107" name="Rectangle 106">
              <a:extLst>
                <a:ext uri="{FF2B5EF4-FFF2-40B4-BE49-F238E27FC236}">
                  <a16:creationId xmlns:a16="http://schemas.microsoft.com/office/drawing/2014/main" id="{9E9DFE99-9377-428E-970F-0DA2EBDFB644}"/>
                </a:ext>
              </a:extLst>
            </p:cNvPr>
            <p:cNvSpPr/>
            <p:nvPr/>
          </p:nvSpPr>
          <p:spPr>
            <a:xfrm>
              <a:off x="9256276" y="2104193"/>
              <a:ext cx="1843608" cy="401276"/>
            </a:xfrm>
            <a:prstGeom prst="rect">
              <a:avLst/>
            </a:prstGeom>
            <a:solidFill>
              <a:srgbClr val="46A547"/>
            </a:solidFill>
            <a:ln w="25400">
              <a:noFill/>
            </a:ln>
          </p:spPr>
          <p:txBody>
            <a:bodyPr spcFirstLastPara="0" lIns="0" tIns="0" rIns="0" bIns="0" anchor="ctr"/>
            <a:lstStyle/>
            <a:p>
              <a:pPr algn="ctr" hangingPunct="0">
                <a:lnSpc>
                  <a:spcPct val="90000"/>
                </a:lnSpc>
              </a:pPr>
              <a:r>
                <a:rPr lang="en-US" sz="1000" b="1" dirty="0" err="1">
                  <a:solidFill>
                    <a:schemeClr val="tx1"/>
                  </a:solidFill>
                  <a:latin typeface="Lub Dub Condensed" panose="020B0506030403020204" pitchFamily="34" charset="0"/>
                  <a:cs typeface="Lato"/>
                </a:rPr>
                <a:t>ACEi</a:t>
              </a:r>
              <a:r>
                <a:rPr lang="en-US" sz="1000" b="1" dirty="0">
                  <a:solidFill>
                    <a:schemeClr val="tx1"/>
                  </a:solidFill>
                  <a:latin typeface="Lub Dub Condensed" panose="020B0506030403020204" pitchFamily="34" charset="0"/>
                  <a:cs typeface="Lato"/>
                </a:rPr>
                <a:t> (1)</a:t>
              </a:r>
            </a:p>
          </p:txBody>
        </p:sp>
        <p:cxnSp>
          <p:nvCxnSpPr>
            <p:cNvPr id="112" name="Straight Arrow Connector 111">
              <a:extLst>
                <a:ext uri="{FF2B5EF4-FFF2-40B4-BE49-F238E27FC236}">
                  <a16:creationId xmlns:a16="http://schemas.microsoft.com/office/drawing/2014/main" id="{AD52DB7F-6914-4ABF-885C-ED4AF1EC54A2}"/>
                </a:ext>
              </a:extLst>
            </p:cNvPr>
            <p:cNvCxnSpPr/>
            <p:nvPr/>
          </p:nvCxnSpPr>
          <p:spPr>
            <a:xfrm>
              <a:off x="8362239" y="2318279"/>
              <a:ext cx="894037" cy="440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B2E2CBDA-D2F0-407A-B599-C2F39B13716E}"/>
              </a:ext>
              <a:ext uri="{C183D7F6-B498-43B3-948B-1728B52AA6E4}">
                <adec:decorative xmlns:adec="http://schemas.microsoft.com/office/drawing/2017/decorative" val="1"/>
              </a:ext>
            </a:extLst>
          </p:cNvPr>
          <p:cNvGrpSpPr/>
          <p:nvPr/>
        </p:nvGrpSpPr>
        <p:grpSpPr>
          <a:xfrm>
            <a:off x="6518631" y="2606382"/>
            <a:ext cx="4587608" cy="407179"/>
            <a:chOff x="6518631" y="2606382"/>
            <a:chExt cx="4587608" cy="407179"/>
          </a:xfrm>
        </p:grpSpPr>
        <p:sp>
          <p:nvSpPr>
            <p:cNvPr id="103" name="Rectangle 102">
              <a:extLst>
                <a:ext uri="{FF2B5EF4-FFF2-40B4-BE49-F238E27FC236}">
                  <a16:creationId xmlns:a16="http://schemas.microsoft.com/office/drawing/2014/main" id="{017F0B7B-0123-4346-AC06-1A9B55C9391A}"/>
                </a:ext>
              </a:extLst>
            </p:cNvPr>
            <p:cNvSpPr/>
            <p:nvPr/>
          </p:nvSpPr>
          <p:spPr>
            <a:xfrm>
              <a:off x="6518631" y="2606382"/>
              <a:ext cx="1843608" cy="401276"/>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000" b="1" dirty="0">
                  <a:solidFill>
                    <a:srgbClr val="292929"/>
                  </a:solidFill>
                  <a:latin typeface="Lub Dub Condensed" panose="020B0506030403020204" pitchFamily="34" charset="0"/>
                  <a:cs typeface="Lato"/>
                </a:rPr>
                <a:t>Patient with recent MI and LVEF ≤ 40 %</a:t>
              </a:r>
            </a:p>
          </p:txBody>
        </p:sp>
        <p:sp>
          <p:nvSpPr>
            <p:cNvPr id="108" name="Rectangle 107">
              <a:extLst>
                <a:ext uri="{FF2B5EF4-FFF2-40B4-BE49-F238E27FC236}">
                  <a16:creationId xmlns:a16="http://schemas.microsoft.com/office/drawing/2014/main" id="{ADF83AEB-8136-416F-8AD3-DF0BDD20D0EE}"/>
                </a:ext>
              </a:extLst>
            </p:cNvPr>
            <p:cNvSpPr/>
            <p:nvPr/>
          </p:nvSpPr>
          <p:spPr>
            <a:xfrm>
              <a:off x="9262631" y="2612285"/>
              <a:ext cx="1843608" cy="401276"/>
            </a:xfrm>
            <a:prstGeom prst="rect">
              <a:avLst/>
            </a:prstGeom>
            <a:solidFill>
              <a:srgbClr val="46A547"/>
            </a:solidFill>
            <a:ln w="25400">
              <a:noFill/>
            </a:ln>
          </p:spPr>
          <p:txBody>
            <a:bodyPr spcFirstLastPara="0" lIns="0" tIns="0" rIns="0" bIns="0" anchor="ctr"/>
            <a:lstStyle/>
            <a:p>
              <a:pPr algn="ctr" hangingPunct="0">
                <a:lnSpc>
                  <a:spcPct val="90000"/>
                </a:lnSpc>
              </a:pPr>
              <a:r>
                <a:rPr lang="en-US" sz="1000" b="1" dirty="0">
                  <a:solidFill>
                    <a:schemeClr val="tx1"/>
                  </a:solidFill>
                  <a:latin typeface="Lub Dub Condensed" panose="020B0506030403020204" pitchFamily="34" charset="0"/>
                  <a:cs typeface="Lato"/>
                </a:rPr>
                <a:t>ARB if </a:t>
              </a:r>
              <a:r>
                <a:rPr lang="en-US" sz="1000" b="1" dirty="0" err="1">
                  <a:solidFill>
                    <a:schemeClr val="tx1"/>
                  </a:solidFill>
                  <a:latin typeface="Lub Dub Condensed" panose="020B0506030403020204" pitchFamily="34" charset="0"/>
                  <a:cs typeface="Lato"/>
                </a:rPr>
                <a:t>ACEi</a:t>
              </a:r>
              <a:r>
                <a:rPr lang="en-US" sz="1000" b="1" dirty="0">
                  <a:solidFill>
                    <a:schemeClr val="tx1"/>
                  </a:solidFill>
                  <a:latin typeface="Lub Dub Condensed" panose="020B0506030403020204" pitchFamily="34" charset="0"/>
                  <a:cs typeface="Lato"/>
                </a:rPr>
                <a:t> intolerant (1)</a:t>
              </a:r>
            </a:p>
          </p:txBody>
        </p:sp>
        <p:cxnSp>
          <p:nvCxnSpPr>
            <p:cNvPr id="113" name="Straight Arrow Connector 112">
              <a:extLst>
                <a:ext uri="{FF2B5EF4-FFF2-40B4-BE49-F238E27FC236}">
                  <a16:creationId xmlns:a16="http://schemas.microsoft.com/office/drawing/2014/main" id="{818DE47D-969D-4D7E-9A6F-3DCD1B8695E8}"/>
                </a:ext>
              </a:extLst>
            </p:cNvPr>
            <p:cNvCxnSpPr/>
            <p:nvPr/>
          </p:nvCxnSpPr>
          <p:spPr>
            <a:xfrm>
              <a:off x="8382041" y="2815712"/>
              <a:ext cx="894037" cy="440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51B28661-1EFB-4227-B272-BB8798D1449A}"/>
              </a:ext>
              <a:ext uri="{C183D7F6-B498-43B3-948B-1728B52AA6E4}">
                <adec:decorative xmlns:adec="http://schemas.microsoft.com/office/drawing/2017/decorative" val="1"/>
              </a:ext>
            </a:extLst>
          </p:cNvPr>
          <p:cNvGrpSpPr/>
          <p:nvPr/>
        </p:nvGrpSpPr>
        <p:grpSpPr>
          <a:xfrm>
            <a:off x="6518631" y="3119105"/>
            <a:ext cx="4587608" cy="411801"/>
            <a:chOff x="6518631" y="3119105"/>
            <a:chExt cx="4587608" cy="411801"/>
          </a:xfrm>
        </p:grpSpPr>
        <p:sp>
          <p:nvSpPr>
            <p:cNvPr id="105" name="Rectangle 104">
              <a:extLst>
                <a:ext uri="{FF2B5EF4-FFF2-40B4-BE49-F238E27FC236}">
                  <a16:creationId xmlns:a16="http://schemas.microsoft.com/office/drawing/2014/main" id="{6C04590A-436B-422C-BFC3-80F679C7704F}"/>
                </a:ext>
              </a:extLst>
            </p:cNvPr>
            <p:cNvSpPr/>
            <p:nvPr/>
          </p:nvSpPr>
          <p:spPr>
            <a:xfrm>
              <a:off x="6518631" y="3129630"/>
              <a:ext cx="1843608" cy="401276"/>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000" b="1" dirty="0">
                  <a:solidFill>
                    <a:srgbClr val="292929"/>
                  </a:solidFill>
                  <a:latin typeface="Lub Dub Condensed" panose="020B0506030403020204" pitchFamily="34" charset="0"/>
                  <a:cs typeface="Lato"/>
                </a:rPr>
                <a:t>Patients with LVEF  ≤  40%</a:t>
              </a:r>
            </a:p>
          </p:txBody>
        </p:sp>
        <p:sp>
          <p:nvSpPr>
            <p:cNvPr id="109" name="Rectangle 108">
              <a:extLst>
                <a:ext uri="{FF2B5EF4-FFF2-40B4-BE49-F238E27FC236}">
                  <a16:creationId xmlns:a16="http://schemas.microsoft.com/office/drawing/2014/main" id="{9C3B760B-8BF8-458C-B726-C0AA4897DA3D}"/>
                </a:ext>
              </a:extLst>
            </p:cNvPr>
            <p:cNvSpPr/>
            <p:nvPr/>
          </p:nvSpPr>
          <p:spPr>
            <a:xfrm>
              <a:off x="9262631" y="3119105"/>
              <a:ext cx="1843608" cy="401276"/>
            </a:xfrm>
            <a:prstGeom prst="rect">
              <a:avLst/>
            </a:prstGeom>
            <a:solidFill>
              <a:srgbClr val="46A547"/>
            </a:solidFill>
            <a:ln w="25400">
              <a:noFill/>
            </a:ln>
          </p:spPr>
          <p:txBody>
            <a:bodyPr spcFirstLastPara="0" lIns="0" tIns="0" rIns="0" bIns="0" anchor="ctr"/>
            <a:lstStyle/>
            <a:p>
              <a:pPr algn="ctr" hangingPunct="0">
                <a:lnSpc>
                  <a:spcPct val="90000"/>
                </a:lnSpc>
              </a:pPr>
              <a:r>
                <a:rPr lang="en-US" sz="1000" b="1" dirty="0">
                  <a:solidFill>
                    <a:schemeClr val="tx1"/>
                  </a:solidFill>
                  <a:latin typeface="Lub Dub Condensed" panose="020B0506030403020204" pitchFamily="34" charset="0"/>
                  <a:cs typeface="Lato"/>
                </a:rPr>
                <a:t>Beta blocker (1)</a:t>
              </a:r>
            </a:p>
          </p:txBody>
        </p:sp>
        <p:cxnSp>
          <p:nvCxnSpPr>
            <p:cNvPr id="114" name="Straight Arrow Connector 113">
              <a:extLst>
                <a:ext uri="{FF2B5EF4-FFF2-40B4-BE49-F238E27FC236}">
                  <a16:creationId xmlns:a16="http://schemas.microsoft.com/office/drawing/2014/main" id="{760DE71E-5992-4A52-9DC4-B7A5A1605866}"/>
                </a:ext>
              </a:extLst>
            </p:cNvPr>
            <p:cNvCxnSpPr/>
            <p:nvPr/>
          </p:nvCxnSpPr>
          <p:spPr>
            <a:xfrm>
              <a:off x="8362239" y="3341573"/>
              <a:ext cx="894037" cy="440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229442B3-94AE-415E-96F3-DCC6DCED59B6}"/>
              </a:ext>
              <a:ext uri="{C183D7F6-B498-43B3-948B-1728B52AA6E4}">
                <adec:decorative xmlns:adec="http://schemas.microsoft.com/office/drawing/2017/decorative" val="1"/>
              </a:ext>
            </a:extLst>
          </p:cNvPr>
          <p:cNvGrpSpPr/>
          <p:nvPr/>
        </p:nvGrpSpPr>
        <p:grpSpPr>
          <a:xfrm>
            <a:off x="6518631" y="3634741"/>
            <a:ext cx="4587608" cy="410943"/>
            <a:chOff x="6518631" y="3634741"/>
            <a:chExt cx="4587608" cy="410943"/>
          </a:xfrm>
        </p:grpSpPr>
        <p:sp>
          <p:nvSpPr>
            <p:cNvPr id="104" name="Rectangle 103">
              <a:extLst>
                <a:ext uri="{FF2B5EF4-FFF2-40B4-BE49-F238E27FC236}">
                  <a16:creationId xmlns:a16="http://schemas.microsoft.com/office/drawing/2014/main" id="{3FFAD88E-938B-4241-B524-0A945EFBC29F}"/>
                </a:ext>
              </a:extLst>
            </p:cNvPr>
            <p:cNvSpPr/>
            <p:nvPr/>
          </p:nvSpPr>
          <p:spPr>
            <a:xfrm>
              <a:off x="6518631" y="3634741"/>
              <a:ext cx="1843608" cy="401276"/>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000" b="1" dirty="0">
                  <a:solidFill>
                    <a:srgbClr val="292929"/>
                  </a:solidFill>
                  <a:latin typeface="Lub Dub Condensed" panose="020B0506030403020204" pitchFamily="34" charset="0"/>
                  <a:cs typeface="Lato"/>
                </a:rPr>
                <a:t>Patient with LVEF ≤ 30 %; &gt;1 y survival; &gt;40 d post MI</a:t>
              </a:r>
            </a:p>
          </p:txBody>
        </p:sp>
        <p:sp>
          <p:nvSpPr>
            <p:cNvPr id="110" name="Rectangle 109">
              <a:extLst>
                <a:ext uri="{FF2B5EF4-FFF2-40B4-BE49-F238E27FC236}">
                  <a16:creationId xmlns:a16="http://schemas.microsoft.com/office/drawing/2014/main" id="{DEC5B2A9-8009-4081-9AC0-13673B06A077}"/>
                </a:ext>
              </a:extLst>
            </p:cNvPr>
            <p:cNvSpPr/>
            <p:nvPr/>
          </p:nvSpPr>
          <p:spPr>
            <a:xfrm>
              <a:off x="9262631" y="3644408"/>
              <a:ext cx="1843608" cy="401276"/>
            </a:xfrm>
            <a:prstGeom prst="rect">
              <a:avLst/>
            </a:prstGeom>
            <a:solidFill>
              <a:srgbClr val="46A547"/>
            </a:solidFill>
            <a:ln w="25400">
              <a:noFill/>
            </a:ln>
          </p:spPr>
          <p:txBody>
            <a:bodyPr spcFirstLastPara="0" lIns="0" tIns="0" rIns="0" bIns="0" anchor="ctr"/>
            <a:lstStyle/>
            <a:p>
              <a:pPr algn="ctr" hangingPunct="0">
                <a:lnSpc>
                  <a:spcPct val="90000"/>
                </a:lnSpc>
              </a:pPr>
              <a:r>
                <a:rPr lang="en-US" sz="1000" b="1" dirty="0">
                  <a:solidFill>
                    <a:schemeClr val="tx1"/>
                  </a:solidFill>
                  <a:latin typeface="Lub Dub Condensed" panose="020B0506030403020204" pitchFamily="34" charset="0"/>
                  <a:cs typeface="Lato"/>
                </a:rPr>
                <a:t>ICD (1)</a:t>
              </a:r>
            </a:p>
          </p:txBody>
        </p:sp>
        <p:cxnSp>
          <p:nvCxnSpPr>
            <p:cNvPr id="115" name="Straight Arrow Connector 114">
              <a:extLst>
                <a:ext uri="{FF2B5EF4-FFF2-40B4-BE49-F238E27FC236}">
                  <a16:creationId xmlns:a16="http://schemas.microsoft.com/office/drawing/2014/main" id="{01C9C823-E704-4491-B975-D31C42E78027}"/>
                </a:ext>
              </a:extLst>
            </p:cNvPr>
            <p:cNvCxnSpPr/>
            <p:nvPr/>
          </p:nvCxnSpPr>
          <p:spPr>
            <a:xfrm>
              <a:off x="8362238" y="3840646"/>
              <a:ext cx="894037" cy="440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B869DD14-6BCD-416C-AB91-C93045B072AB}"/>
              </a:ext>
              <a:ext uri="{C183D7F6-B498-43B3-948B-1728B52AA6E4}">
                <adec:decorative xmlns:adec="http://schemas.microsoft.com/office/drawing/2017/decorative" val="1"/>
              </a:ext>
            </a:extLst>
          </p:cNvPr>
          <p:cNvGrpSpPr/>
          <p:nvPr/>
        </p:nvGrpSpPr>
        <p:grpSpPr>
          <a:xfrm>
            <a:off x="6518631" y="4151864"/>
            <a:ext cx="4581253" cy="407401"/>
            <a:chOff x="6518631" y="4151864"/>
            <a:chExt cx="4581253" cy="407401"/>
          </a:xfrm>
        </p:grpSpPr>
        <p:sp>
          <p:nvSpPr>
            <p:cNvPr id="106" name="Rectangle 105">
              <a:extLst>
                <a:ext uri="{FF2B5EF4-FFF2-40B4-BE49-F238E27FC236}">
                  <a16:creationId xmlns:a16="http://schemas.microsoft.com/office/drawing/2014/main" id="{FC242DAE-40EC-4F4A-B276-A46BA70C6C63}"/>
                </a:ext>
              </a:extLst>
            </p:cNvPr>
            <p:cNvSpPr/>
            <p:nvPr/>
          </p:nvSpPr>
          <p:spPr>
            <a:xfrm>
              <a:off x="6518631" y="4157989"/>
              <a:ext cx="1843608" cy="401276"/>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000" b="1" dirty="0">
                  <a:solidFill>
                    <a:srgbClr val="292929"/>
                  </a:solidFill>
                  <a:latin typeface="Lub Dub Condensed" panose="020B0506030403020204" pitchFamily="34" charset="0"/>
                  <a:cs typeface="Lato"/>
                </a:rPr>
                <a:t>Patients with nonischemic cardiomyopathy  </a:t>
              </a:r>
            </a:p>
          </p:txBody>
        </p:sp>
        <p:sp>
          <p:nvSpPr>
            <p:cNvPr id="111" name="Rectangle 110">
              <a:extLst>
                <a:ext uri="{FF2B5EF4-FFF2-40B4-BE49-F238E27FC236}">
                  <a16:creationId xmlns:a16="http://schemas.microsoft.com/office/drawing/2014/main" id="{EEAFFD51-E74C-44B7-97B5-DD56861FD2C0}"/>
                </a:ext>
              </a:extLst>
            </p:cNvPr>
            <p:cNvSpPr/>
            <p:nvPr/>
          </p:nvSpPr>
          <p:spPr>
            <a:xfrm>
              <a:off x="9256276" y="4151864"/>
              <a:ext cx="1843608" cy="401276"/>
            </a:xfrm>
            <a:prstGeom prst="rect">
              <a:avLst/>
            </a:prstGeom>
            <a:solidFill>
              <a:srgbClr val="F0DB10"/>
            </a:solidFill>
            <a:ln w="25400">
              <a:noFill/>
            </a:ln>
          </p:spPr>
          <p:txBody>
            <a:bodyPr spcFirstLastPara="0" lIns="0" tIns="0" rIns="0" bIns="0" anchor="ctr"/>
            <a:lstStyle/>
            <a:p>
              <a:pPr algn="ctr" hangingPunct="0">
                <a:lnSpc>
                  <a:spcPct val="90000"/>
                </a:lnSpc>
              </a:pPr>
              <a:r>
                <a:rPr lang="en-US" sz="1000" b="1" dirty="0">
                  <a:solidFill>
                    <a:schemeClr val="tx1"/>
                  </a:solidFill>
                  <a:latin typeface="Lub Dub Condensed" panose="020B0506030403020204" pitchFamily="34" charset="0"/>
                  <a:cs typeface="Lato"/>
                </a:rPr>
                <a:t>Genetic counselling and testing (2a)</a:t>
              </a:r>
            </a:p>
          </p:txBody>
        </p:sp>
        <p:cxnSp>
          <p:nvCxnSpPr>
            <p:cNvPr id="116" name="Straight Arrow Connector 115">
              <a:extLst>
                <a:ext uri="{FF2B5EF4-FFF2-40B4-BE49-F238E27FC236}">
                  <a16:creationId xmlns:a16="http://schemas.microsoft.com/office/drawing/2014/main" id="{509F6CD8-57A8-4C08-9369-1FF3C20CE992}"/>
                </a:ext>
              </a:extLst>
            </p:cNvPr>
            <p:cNvCxnSpPr/>
            <p:nvPr/>
          </p:nvCxnSpPr>
          <p:spPr>
            <a:xfrm>
              <a:off x="8362237" y="4338167"/>
              <a:ext cx="894037" cy="440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 name="Arrow: Right 16">
            <a:extLst>
              <a:ext uri="{FF2B5EF4-FFF2-40B4-BE49-F238E27FC236}">
                <a16:creationId xmlns:a16="http://schemas.microsoft.com/office/drawing/2014/main" id="{0FE6CEAC-012F-46AB-860E-F970BD0E0575}"/>
              </a:ext>
              <a:ext uri="{C183D7F6-B498-43B3-948B-1728B52AA6E4}">
                <adec:decorative xmlns:adec="http://schemas.microsoft.com/office/drawing/2017/decorative" val="1"/>
              </a:ext>
            </a:extLst>
          </p:cNvPr>
          <p:cNvSpPr/>
          <p:nvPr/>
        </p:nvSpPr>
        <p:spPr>
          <a:xfrm>
            <a:off x="667571" y="5433372"/>
            <a:ext cx="10515600" cy="549230"/>
          </a:xfrm>
          <a:prstGeom prst="rightArrow">
            <a:avLst/>
          </a:prstGeom>
          <a:solidFill>
            <a:srgbClr val="46A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63E4B022-CB1D-4459-B5B8-37C61E36FF7E}"/>
              </a:ext>
            </a:extLst>
          </p:cNvPr>
          <p:cNvSpPr txBox="1"/>
          <p:nvPr/>
        </p:nvSpPr>
        <p:spPr>
          <a:xfrm>
            <a:off x="524696" y="5566681"/>
            <a:ext cx="10308737"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Lub Dub Condensed" panose="020B0506030403020204" pitchFamily="34" charset="0"/>
                <a:cs typeface="Arial" panose="020B0604020202020204" pitchFamily="34" charset="0"/>
              </a:rPr>
              <a:t>Continue Lifestyle modification and management strategies implemented in Stage A, through Stage B</a:t>
            </a:r>
          </a:p>
        </p:txBody>
      </p:sp>
      <p:sp>
        <p:nvSpPr>
          <p:cNvPr id="7" name="Text Placeholder 6">
            <a:extLst>
              <a:ext uri="{FF2B5EF4-FFF2-40B4-BE49-F238E27FC236}">
                <a16:creationId xmlns:a16="http://schemas.microsoft.com/office/drawing/2014/main" id="{2A6A5D4C-6318-4501-83E6-339815A1ADBE}"/>
              </a:ext>
            </a:extLst>
          </p:cNvPr>
          <p:cNvSpPr>
            <a:spLocks noGrp="1"/>
          </p:cNvSpPr>
          <p:nvPr>
            <p:ph type="body" sz="quarter" idx="13"/>
          </p:nvPr>
        </p:nvSpPr>
        <p:spPr>
          <a:xfrm>
            <a:off x="2136531" y="5948738"/>
            <a:ext cx="7918938" cy="271939"/>
          </a:xfrm>
        </p:spPr>
        <p:txBody>
          <a:bodyPr/>
          <a:lstStyle/>
          <a:p>
            <a:r>
              <a:rPr kumimoji="0" lang="en-US" sz="900" b="1" i="0" u="none" strike="noStrike" kern="1200" cap="none" spc="0" normalizeH="0" baseline="0" noProof="0" dirty="0">
                <a:ln>
                  <a:noFill/>
                </a:ln>
                <a:solidFill>
                  <a:prstClr val="black"/>
                </a:solidFill>
                <a:effectLst/>
                <a:uLnTx/>
                <a:uFillTx/>
                <a:latin typeface="Lub Dub Condensed" panose="020B0506030403020204" pitchFamily="34" charset="0"/>
              </a:rPr>
              <a:t>Abbreviations: </a:t>
            </a:r>
            <a:r>
              <a:rPr kumimoji="0" lang="en-US" sz="900" b="0" i="0" u="none" strike="noStrike" kern="1200" cap="none" spc="0" normalizeH="0" baseline="0" noProof="0" dirty="0" err="1">
                <a:ln>
                  <a:noFill/>
                </a:ln>
                <a:solidFill>
                  <a:prstClr val="black"/>
                </a:solidFill>
                <a:effectLst/>
                <a:uLnTx/>
                <a:uFillTx/>
                <a:latin typeface="Lub Dub Condensed" panose="020B0506030403020204" pitchFamily="34" charset="0"/>
              </a:rPr>
              <a:t>ACEi</a:t>
            </a:r>
            <a:r>
              <a:rPr kumimoji="0" lang="en-US" sz="900" b="0" i="0" u="none" strike="noStrike" kern="1200" cap="none" spc="0" normalizeH="0" baseline="0" noProof="0" dirty="0">
                <a:ln>
                  <a:noFill/>
                </a:ln>
                <a:solidFill>
                  <a:prstClr val="black"/>
                </a:solidFill>
                <a:effectLst/>
                <a:uLnTx/>
                <a:uFillTx/>
                <a:latin typeface="Lub Dub Condensed" panose="020B0506030403020204" pitchFamily="34" charset="0"/>
              </a:rPr>
              <a:t> indicates angiotensin-converting enzyme inhibitor; ARB, angiotensin receptor blocker; BP, blood pressure; CVD, cardiovascular disease; HF, heart failure; ICD, implantable cardioverter-defibrillator; LVEF, left ventricular ejection fraction; MI, myocardial infarction; and SGLT2i, sodium glucose cotransporter 2 inhibitor. </a:t>
            </a:r>
            <a:endParaRPr lang="en-US" sz="900" dirty="0">
              <a:latin typeface="Lub Dub Condensed" panose="020B0506030403020204" pitchFamily="34" charset="0"/>
            </a:endParaRPr>
          </a:p>
        </p:txBody>
      </p:sp>
      <p:sp>
        <p:nvSpPr>
          <p:cNvPr id="8" name="Slide Number Placeholder 7">
            <a:extLst>
              <a:ext uri="{FF2B5EF4-FFF2-40B4-BE49-F238E27FC236}">
                <a16:creationId xmlns:a16="http://schemas.microsoft.com/office/drawing/2014/main" id="{70587127-88A3-4087-AE51-E1798CCD6C51}"/>
              </a:ext>
            </a:extLst>
          </p:cNvPr>
          <p:cNvSpPr>
            <a:spLocks noGrp="1"/>
          </p:cNvSpPr>
          <p:nvPr>
            <p:ph type="sldNum" sz="quarter" idx="12"/>
          </p:nvPr>
        </p:nvSpPr>
        <p:spPr/>
        <p:txBody>
          <a:bodyPr/>
          <a:lstStyle/>
          <a:p>
            <a:fld id="{FDAF4333-7328-E84F-9F6D-15A5075E3AB3}" type="slidenum">
              <a:rPr lang="en-US" smtClean="0"/>
              <a:pPr/>
              <a:t>14</a:t>
            </a:fld>
            <a:endParaRPr lang="en-US" sz="900" dirty="0"/>
          </a:p>
        </p:txBody>
      </p:sp>
    </p:spTree>
    <p:extLst>
      <p:ext uri="{BB962C8B-B14F-4D97-AF65-F5344CB8AC3E}">
        <p14:creationId xmlns:p14="http://schemas.microsoft.com/office/powerpoint/2010/main" val="3630123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8" name="Straight Arrow Connector 97">
            <a:extLst>
              <a:ext uri="{FF2B5EF4-FFF2-40B4-BE49-F238E27FC236}">
                <a16:creationId xmlns:a16="http://schemas.microsoft.com/office/drawing/2014/main" id="{B6D26A13-F070-44EA-A724-B1EEC14FAB56}"/>
              </a:ext>
              <a:ext uri="{C183D7F6-B498-43B3-948B-1728B52AA6E4}">
                <adec:decorative xmlns:adec="http://schemas.microsoft.com/office/drawing/2017/decorative" val="1"/>
              </a:ext>
            </a:extLst>
          </p:cNvPr>
          <p:cNvCxnSpPr>
            <a:cxnSpLocks/>
            <a:endCxn id="63" idx="0"/>
          </p:cNvCxnSpPr>
          <p:nvPr/>
        </p:nvCxnSpPr>
        <p:spPr>
          <a:xfrm>
            <a:off x="7097955" y="2223293"/>
            <a:ext cx="0" cy="1756501"/>
          </a:xfrm>
          <a:prstGeom prst="straightConnector1">
            <a:avLst/>
          </a:prstGeom>
          <a:ln w="38100">
            <a:solidFill>
              <a:schemeClr val="tx1"/>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5C8E47CC-2C36-4E78-B987-9C8EC0DAC266}"/>
              </a:ext>
            </a:extLst>
          </p:cNvPr>
          <p:cNvSpPr>
            <a:spLocks noGrp="1"/>
          </p:cNvSpPr>
          <p:nvPr>
            <p:ph type="title"/>
          </p:nvPr>
        </p:nvSpPr>
        <p:spPr/>
        <p:txBody>
          <a:bodyPr/>
          <a:lstStyle/>
          <a:p>
            <a:r>
              <a:rPr lang="en-US" sz="3200" dirty="0">
                <a:latin typeface="Lub Dub Bold" panose="020B0803030403020204" pitchFamily="34" charset="0"/>
              </a:rPr>
              <a:t>Treatment of </a:t>
            </a:r>
            <a:r>
              <a:rPr lang="en-US" sz="3200" dirty="0" err="1">
                <a:latin typeface="Lub Dub Bold" panose="020B0803030403020204" pitchFamily="34" charset="0"/>
              </a:rPr>
              <a:t>HFrEF</a:t>
            </a:r>
            <a:r>
              <a:rPr lang="en-US" sz="3200" dirty="0">
                <a:latin typeface="Lub Dub Bold" panose="020B0803030403020204" pitchFamily="34" charset="0"/>
              </a:rPr>
              <a:t> Stages C and D </a:t>
            </a:r>
            <a:endParaRPr lang="en-US" dirty="0">
              <a:latin typeface="Lub Dub Medium" panose="020B0603030403020204" pitchFamily="34" charset="0"/>
            </a:endParaRPr>
          </a:p>
        </p:txBody>
      </p:sp>
      <p:sp>
        <p:nvSpPr>
          <p:cNvPr id="73" name="Rectangle 72" descr="Due to the complexity of HF management and coordination of other health and social services required, HF care is ideally provided by multidisciplinary teams that include cardiologists, nurses, and pharmacists who specialize in HF as well as dieticians, mental health clinicians, social workers, primary care clinicians, and additional specialists. Self-care in HF comprises treatment adherence and health maintenance behaviors. Patients with HF should learn to take medications as prescribed, restrict sodium intake, stay physically active, and get vaccinations. They also should understand how to monitor for signs and symptoms of worsening HF, and what to do in response to symptoms when they occur. Knowledge alone is insufficient to improve self-care. Patients with HF need time and support to gain skills and overcome barriers to effective self-care. Measures listed as Class 1 recommendations for patients in stages A and B are recommended where appropriate for patients in stage C. GDMT, should be the mainstay of pharmacological therapy for HFrEF.">
            <a:extLst>
              <a:ext uri="{FF2B5EF4-FFF2-40B4-BE49-F238E27FC236}">
                <a16:creationId xmlns:a16="http://schemas.microsoft.com/office/drawing/2014/main" id="{3678B24C-0BD6-4DD5-9410-27AEDBD81ECA}"/>
              </a:ext>
            </a:extLst>
          </p:cNvPr>
          <p:cNvSpPr/>
          <p:nvPr/>
        </p:nvSpPr>
        <p:spPr>
          <a:xfrm>
            <a:off x="100552" y="896619"/>
            <a:ext cx="12001252" cy="4907309"/>
          </a:xfrm>
          <a:prstGeom prst="rect">
            <a:avLst/>
          </a:prstGeom>
          <a:noFill/>
          <a:ln w="57150">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800" dirty="0">
              <a:solidFill>
                <a:schemeClr val="tx1"/>
              </a:solidFill>
            </a:endParaRPr>
          </a:p>
        </p:txBody>
      </p:sp>
      <p:sp>
        <p:nvSpPr>
          <p:cNvPr id="123" name="TextBox 122">
            <a:extLst>
              <a:ext uri="{FF2B5EF4-FFF2-40B4-BE49-F238E27FC236}">
                <a16:creationId xmlns:a16="http://schemas.microsoft.com/office/drawing/2014/main" id="{B98446DB-327B-4D76-A41C-FB7B5E79982F}"/>
              </a:ext>
            </a:extLst>
          </p:cNvPr>
          <p:cNvSpPr txBox="1"/>
          <p:nvPr/>
        </p:nvSpPr>
        <p:spPr>
          <a:xfrm>
            <a:off x="10201165" y="4548506"/>
            <a:ext cx="1615322" cy="707886"/>
          </a:xfrm>
          <a:prstGeom prst="rect">
            <a:avLst/>
          </a:prstGeom>
          <a:noFill/>
        </p:spPr>
        <p:txBody>
          <a:bodyPr wrap="square">
            <a:spAutoFit/>
          </a:bodyPr>
          <a:lstStyle/>
          <a:p>
            <a:r>
              <a:rPr kumimoji="0" lang="en-US" sz="1000" b="1" i="0" u="none" strike="noStrike" kern="1200" cap="none" spc="0" normalizeH="0" baseline="0" noProof="0" dirty="0">
                <a:ln>
                  <a:noFill/>
                </a:ln>
                <a:solidFill>
                  <a:prstClr val="black"/>
                </a:solidFill>
                <a:effectLst/>
                <a:uLnTx/>
                <a:uFillTx/>
                <a:latin typeface="Lub Dub Condensed" panose="020B0506030403020204" pitchFamily="34" charset="0"/>
              </a:rPr>
              <a:t>NOTE: </a:t>
            </a:r>
            <a:r>
              <a:rPr kumimoji="0" lang="en-US" sz="1000" b="0" i="0" u="none" strike="noStrike" kern="1200" cap="none" spc="0" normalizeH="0" baseline="0" noProof="0" dirty="0">
                <a:ln>
                  <a:noFill/>
                </a:ln>
                <a:solidFill>
                  <a:prstClr val="black"/>
                </a:solidFill>
                <a:effectLst/>
                <a:uLnTx/>
                <a:uFillTx/>
                <a:latin typeface="Lub Dub Condensed" panose="020B0506030403020204" pitchFamily="34" charset="0"/>
              </a:rPr>
              <a:t>*Participation in investigational studies is appropriate for stage C, NYHA class II and III HF. </a:t>
            </a:r>
            <a:endParaRPr lang="en-US" sz="1000" dirty="0">
              <a:latin typeface="Lub Dub Condensed" panose="020B0506030403020204" pitchFamily="34" charset="0"/>
            </a:endParaRPr>
          </a:p>
        </p:txBody>
      </p:sp>
      <p:sp>
        <p:nvSpPr>
          <p:cNvPr id="7" name="Text Placeholder 6">
            <a:extLst>
              <a:ext uri="{FF2B5EF4-FFF2-40B4-BE49-F238E27FC236}">
                <a16:creationId xmlns:a16="http://schemas.microsoft.com/office/drawing/2014/main" id="{2A6A5D4C-6318-4501-83E6-339815A1ADBE}"/>
              </a:ext>
            </a:extLst>
          </p:cNvPr>
          <p:cNvSpPr>
            <a:spLocks noGrp="1"/>
          </p:cNvSpPr>
          <p:nvPr>
            <p:ph type="body" sz="quarter" idx="13"/>
          </p:nvPr>
        </p:nvSpPr>
        <p:spPr>
          <a:xfrm>
            <a:off x="1848404" y="5803928"/>
            <a:ext cx="8895795" cy="485702"/>
          </a:xfrm>
        </p:spPr>
        <p:txBody>
          <a:bodyPr/>
          <a:lstStyle/>
          <a:p>
            <a:r>
              <a:rPr lang="en-US" b="1" dirty="0"/>
              <a:t>Abbreviations: </a:t>
            </a:r>
            <a:r>
              <a:rPr lang="en-US" dirty="0" err="1"/>
              <a:t>ACEi</a:t>
            </a:r>
            <a:r>
              <a:rPr lang="en-US" dirty="0"/>
              <a:t> indicates angiotensin-converting enzyme inhibitor; ARB, angiotensin receptor blocker; </a:t>
            </a:r>
            <a:r>
              <a:rPr lang="en-US" dirty="0" err="1"/>
              <a:t>ARNi</a:t>
            </a:r>
            <a:r>
              <a:rPr lang="en-US" dirty="0"/>
              <a:t>, angiotensin receptor-</a:t>
            </a:r>
            <a:r>
              <a:rPr lang="en-US" dirty="0" err="1"/>
              <a:t>neprilysin</a:t>
            </a:r>
            <a:r>
              <a:rPr lang="en-US" dirty="0"/>
              <a:t> inhibitor; CRT, cardiac resynchronization therapy; GDMT, guideline-directed medical therapy; HF, heart failure;  </a:t>
            </a:r>
            <a:r>
              <a:rPr lang="en-US" dirty="0" err="1"/>
              <a:t>HFrEF</a:t>
            </a:r>
            <a:r>
              <a:rPr lang="en-US" dirty="0"/>
              <a:t>, heart failure with reduced ejection fraction; </a:t>
            </a:r>
            <a:r>
              <a:rPr lang="en-US" dirty="0" err="1"/>
              <a:t>hydral</a:t>
            </a:r>
            <a:r>
              <a:rPr lang="en-US" dirty="0"/>
              <a:t>-nitrates, hydralazine and isosorbide dinitrate; ICD, implantable cardioverter-defibrillator; LBBB, left bundle branch block; LVEF, left ventricular ejection fraction; MCS, mechanical circulatory support; MRA, mineralocorticoid receptor antagonist; NSR, normal sinus rhythm; NYHA, New York Heart Association; SCD, sudden cardiac death; and SGLT2i, sodium-glucose cotransporter 2 inhibitor. </a:t>
            </a:r>
          </a:p>
        </p:txBody>
      </p:sp>
      <p:sp>
        <p:nvSpPr>
          <p:cNvPr id="8" name="Slide Number Placeholder 7">
            <a:extLst>
              <a:ext uri="{FF2B5EF4-FFF2-40B4-BE49-F238E27FC236}">
                <a16:creationId xmlns:a16="http://schemas.microsoft.com/office/drawing/2014/main" id="{70587127-88A3-4087-AE51-E1798CCD6C5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15</a:t>
            </a:fld>
            <a:endParaRPr lang="en-US" sz="900" dirty="0"/>
          </a:p>
        </p:txBody>
      </p:sp>
      <p:sp>
        <p:nvSpPr>
          <p:cNvPr id="31" name="Rectangle 30">
            <a:extLst>
              <a:ext uri="{FF2B5EF4-FFF2-40B4-BE49-F238E27FC236}">
                <a16:creationId xmlns:a16="http://schemas.microsoft.com/office/drawing/2014/main" id="{F63A0BA3-B36C-457E-917D-43558E3E1538}"/>
              </a:ext>
              <a:ext uri="{C183D7F6-B498-43B3-948B-1728B52AA6E4}">
                <adec:decorative xmlns:adec="http://schemas.microsoft.com/office/drawing/2017/decorative" val="1"/>
              </a:ext>
            </a:extLst>
          </p:cNvPr>
          <p:cNvSpPr/>
          <p:nvPr/>
        </p:nvSpPr>
        <p:spPr>
          <a:xfrm>
            <a:off x="211761" y="1082075"/>
            <a:ext cx="1636644" cy="660111"/>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r>
              <a:rPr lang="en-US" sz="1200" b="1" dirty="0">
                <a:solidFill>
                  <a:schemeClr val="bg1"/>
                </a:solidFill>
                <a:latin typeface="Lub Dub Condensed" panose="020B0506030403020204" pitchFamily="34" charset="0"/>
                <a:cs typeface="Lato"/>
              </a:rPr>
              <a:t>STEP 1</a:t>
            </a:r>
          </a:p>
          <a:p>
            <a:pPr algn="ctr" hangingPunct="0">
              <a:lnSpc>
                <a:spcPct val="90000"/>
              </a:lnSpc>
            </a:pPr>
            <a:r>
              <a:rPr lang="en-US" sz="1000" dirty="0">
                <a:solidFill>
                  <a:schemeClr val="bg1"/>
                </a:solidFill>
                <a:latin typeface="Lub Dub Condensed" panose="020B0506030403020204" pitchFamily="34" charset="0"/>
                <a:cs typeface="Lato"/>
              </a:rPr>
              <a:t>Established diagnosis of </a:t>
            </a:r>
            <a:r>
              <a:rPr lang="en-US" sz="1000" dirty="0" err="1">
                <a:solidFill>
                  <a:schemeClr val="bg1"/>
                </a:solidFill>
                <a:latin typeface="Lub Dub Condensed" panose="020B0506030403020204" pitchFamily="34" charset="0"/>
                <a:cs typeface="Lato"/>
              </a:rPr>
              <a:t>HFrEF</a:t>
            </a:r>
            <a:br>
              <a:rPr lang="en-US" sz="1000" dirty="0">
                <a:solidFill>
                  <a:schemeClr val="bg1"/>
                </a:solidFill>
                <a:latin typeface="Lub Dub Condensed" panose="020B0506030403020204" pitchFamily="34" charset="0"/>
                <a:cs typeface="Lato"/>
              </a:rPr>
            </a:br>
            <a:r>
              <a:rPr lang="en-US" sz="1000" dirty="0">
                <a:solidFill>
                  <a:schemeClr val="bg1"/>
                </a:solidFill>
                <a:latin typeface="Lub Dub Condensed" panose="020B0506030403020204" pitchFamily="34" charset="0"/>
                <a:cs typeface="Lato"/>
              </a:rPr>
              <a:t>Address congestion</a:t>
            </a:r>
            <a:br>
              <a:rPr lang="en-US" sz="1000" dirty="0">
                <a:solidFill>
                  <a:schemeClr val="bg1"/>
                </a:solidFill>
                <a:latin typeface="Lub Dub Condensed" panose="020B0506030403020204" pitchFamily="34" charset="0"/>
                <a:cs typeface="Lato"/>
              </a:rPr>
            </a:br>
            <a:r>
              <a:rPr lang="en-US" sz="1000" dirty="0">
                <a:solidFill>
                  <a:schemeClr val="bg1"/>
                </a:solidFill>
                <a:latin typeface="Lub Dub Condensed" panose="020B0506030403020204" pitchFamily="34" charset="0"/>
                <a:cs typeface="Lato"/>
              </a:rPr>
              <a:t>Initiate GDMT</a:t>
            </a:r>
          </a:p>
        </p:txBody>
      </p:sp>
      <p:sp>
        <p:nvSpPr>
          <p:cNvPr id="37" name="Rectangle 36">
            <a:extLst>
              <a:ext uri="{FF2B5EF4-FFF2-40B4-BE49-F238E27FC236}">
                <a16:creationId xmlns:a16="http://schemas.microsoft.com/office/drawing/2014/main" id="{E656FA64-A7DA-42B6-8FA6-685C42E173AE}"/>
              </a:ext>
              <a:ext uri="{C183D7F6-B498-43B3-948B-1728B52AA6E4}">
                <adec:decorative xmlns:adec="http://schemas.microsoft.com/office/drawing/2017/decorative" val="1"/>
              </a:ext>
            </a:extLst>
          </p:cNvPr>
          <p:cNvSpPr/>
          <p:nvPr/>
        </p:nvSpPr>
        <p:spPr>
          <a:xfrm>
            <a:off x="2253772" y="1085179"/>
            <a:ext cx="1537908" cy="660110"/>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r>
              <a:rPr lang="en-US" sz="1200" b="1" dirty="0">
                <a:solidFill>
                  <a:schemeClr val="bg1"/>
                </a:solidFill>
                <a:latin typeface="Lub Dub Condensed" panose="020B0506030403020204" pitchFamily="34" charset="0"/>
                <a:cs typeface="Lato"/>
              </a:rPr>
              <a:t>STEP 2</a:t>
            </a:r>
          </a:p>
          <a:p>
            <a:pPr algn="ctr" hangingPunct="0">
              <a:lnSpc>
                <a:spcPct val="90000"/>
              </a:lnSpc>
            </a:pPr>
            <a:r>
              <a:rPr lang="en-US" sz="1000" dirty="0">
                <a:solidFill>
                  <a:schemeClr val="bg1"/>
                </a:solidFill>
                <a:latin typeface="Lub Dub Condensed" panose="020B0506030403020204" pitchFamily="34" charset="0"/>
                <a:cs typeface="Lato"/>
              </a:rPr>
              <a:t>Titrate to Target dosing as tolerated, labs, health </a:t>
            </a:r>
            <a:br>
              <a:rPr lang="en-US" sz="1000" dirty="0">
                <a:solidFill>
                  <a:schemeClr val="bg1"/>
                </a:solidFill>
                <a:latin typeface="Lub Dub Condensed" panose="020B0506030403020204" pitchFamily="34" charset="0"/>
                <a:cs typeface="Lato"/>
              </a:rPr>
            </a:br>
            <a:r>
              <a:rPr lang="en-US" sz="1000" dirty="0">
                <a:solidFill>
                  <a:schemeClr val="bg1"/>
                </a:solidFill>
                <a:latin typeface="Lub Dub Condensed" panose="020B0506030403020204" pitchFamily="34" charset="0"/>
                <a:cs typeface="Lato"/>
              </a:rPr>
              <a:t>status, and LVEF</a:t>
            </a:r>
          </a:p>
        </p:txBody>
      </p:sp>
      <p:sp>
        <p:nvSpPr>
          <p:cNvPr id="38" name="Rectangle 37">
            <a:extLst>
              <a:ext uri="{FF2B5EF4-FFF2-40B4-BE49-F238E27FC236}">
                <a16:creationId xmlns:a16="http://schemas.microsoft.com/office/drawing/2014/main" id="{5D7999ED-9E40-47C2-BFA1-6299A14C6616}"/>
              </a:ext>
              <a:ext uri="{C183D7F6-B498-43B3-948B-1728B52AA6E4}">
                <adec:decorative xmlns:adec="http://schemas.microsoft.com/office/drawing/2017/decorative" val="1"/>
              </a:ext>
            </a:extLst>
          </p:cNvPr>
          <p:cNvSpPr/>
          <p:nvPr/>
        </p:nvSpPr>
        <p:spPr>
          <a:xfrm>
            <a:off x="4295783" y="1085179"/>
            <a:ext cx="1537908" cy="660110"/>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r>
              <a:rPr lang="en-US" sz="1200" b="1" dirty="0">
                <a:solidFill>
                  <a:schemeClr val="bg1"/>
                </a:solidFill>
                <a:latin typeface="Lub Dub Condensed" panose="020B0506030403020204" pitchFamily="34" charset="0"/>
                <a:cs typeface="Lato"/>
              </a:rPr>
              <a:t>STEP 3</a:t>
            </a:r>
          </a:p>
          <a:p>
            <a:pPr algn="ctr" hangingPunct="0">
              <a:lnSpc>
                <a:spcPct val="90000"/>
              </a:lnSpc>
            </a:pPr>
            <a:r>
              <a:rPr lang="en-US" sz="1000" dirty="0">
                <a:solidFill>
                  <a:schemeClr val="bg1"/>
                </a:solidFill>
                <a:latin typeface="Lub Dub Condensed" panose="020B0506030403020204" pitchFamily="34" charset="0"/>
                <a:cs typeface="Lato"/>
              </a:rPr>
              <a:t>Consider these patient scenarios</a:t>
            </a:r>
            <a:br>
              <a:rPr lang="en-US" sz="1200" b="1" dirty="0">
                <a:solidFill>
                  <a:schemeClr val="bg1"/>
                </a:solidFill>
                <a:latin typeface="Lub Dub Condensed" panose="020B0506030403020204" pitchFamily="34" charset="0"/>
                <a:cs typeface="Lato"/>
              </a:rPr>
            </a:br>
            <a:endParaRPr lang="en-US" sz="1200" b="1" dirty="0">
              <a:solidFill>
                <a:schemeClr val="bg1"/>
              </a:solidFill>
              <a:latin typeface="Lub Dub Condensed" panose="020B0506030403020204" pitchFamily="34" charset="0"/>
              <a:cs typeface="Lato"/>
            </a:endParaRPr>
          </a:p>
        </p:txBody>
      </p:sp>
      <p:sp>
        <p:nvSpPr>
          <p:cNvPr id="39" name="Rectangle 38">
            <a:extLst>
              <a:ext uri="{FF2B5EF4-FFF2-40B4-BE49-F238E27FC236}">
                <a16:creationId xmlns:a16="http://schemas.microsoft.com/office/drawing/2014/main" id="{97519255-E0F6-4CAF-94A9-F776590FF7D2}"/>
              </a:ext>
              <a:ext uri="{C183D7F6-B498-43B3-948B-1728B52AA6E4}">
                <adec:decorative xmlns:adec="http://schemas.microsoft.com/office/drawing/2017/decorative" val="1"/>
              </a:ext>
            </a:extLst>
          </p:cNvPr>
          <p:cNvSpPr/>
          <p:nvPr/>
        </p:nvSpPr>
        <p:spPr>
          <a:xfrm>
            <a:off x="6337794" y="1093970"/>
            <a:ext cx="1537908" cy="660110"/>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r>
              <a:rPr lang="en-US" sz="1200" b="1" dirty="0">
                <a:solidFill>
                  <a:schemeClr val="bg1"/>
                </a:solidFill>
                <a:latin typeface="Lub Dub Condensed" panose="020B0506030403020204" pitchFamily="34" charset="0"/>
                <a:cs typeface="Lato"/>
              </a:rPr>
              <a:t>STEP 4</a:t>
            </a:r>
          </a:p>
          <a:p>
            <a:pPr algn="ctr" hangingPunct="0">
              <a:lnSpc>
                <a:spcPct val="90000"/>
              </a:lnSpc>
            </a:pPr>
            <a:r>
              <a:rPr lang="en-US" sz="1000" dirty="0">
                <a:solidFill>
                  <a:schemeClr val="bg1"/>
                </a:solidFill>
                <a:latin typeface="Lub Dub Condensed" panose="020B0506030403020204" pitchFamily="34" charset="0"/>
                <a:cs typeface="Lato"/>
              </a:rPr>
              <a:t>Implement additional GDMT and device therapy, as indicated</a:t>
            </a:r>
          </a:p>
        </p:txBody>
      </p:sp>
      <p:sp>
        <p:nvSpPr>
          <p:cNvPr id="40" name="Rectangle 39">
            <a:extLst>
              <a:ext uri="{FF2B5EF4-FFF2-40B4-BE49-F238E27FC236}">
                <a16:creationId xmlns:a16="http://schemas.microsoft.com/office/drawing/2014/main" id="{1295CF29-BB5C-4A7C-A6A2-F2C0590B2C32}"/>
              </a:ext>
              <a:ext uri="{C183D7F6-B498-43B3-948B-1728B52AA6E4}">
                <adec:decorative xmlns:adec="http://schemas.microsoft.com/office/drawing/2017/decorative" val="1"/>
              </a:ext>
            </a:extLst>
          </p:cNvPr>
          <p:cNvSpPr/>
          <p:nvPr/>
        </p:nvSpPr>
        <p:spPr>
          <a:xfrm>
            <a:off x="8379805" y="1093970"/>
            <a:ext cx="1537908" cy="660110"/>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r>
              <a:rPr lang="en-US" sz="1200" b="1" dirty="0">
                <a:solidFill>
                  <a:schemeClr val="bg1"/>
                </a:solidFill>
                <a:latin typeface="Lub Dub Condensed" panose="020B0506030403020204" pitchFamily="34" charset="0"/>
                <a:cs typeface="Lato"/>
              </a:rPr>
              <a:t>STEP 5</a:t>
            </a:r>
          </a:p>
          <a:p>
            <a:pPr algn="ctr" hangingPunct="0">
              <a:lnSpc>
                <a:spcPct val="90000"/>
              </a:lnSpc>
            </a:pPr>
            <a:r>
              <a:rPr lang="en-US" sz="1000" dirty="0">
                <a:solidFill>
                  <a:schemeClr val="bg1"/>
                </a:solidFill>
                <a:latin typeface="Lub Dub Condensed" panose="020B0506030403020204" pitchFamily="34" charset="0"/>
                <a:cs typeface="Lato"/>
              </a:rPr>
              <a:t>Reassess symptoms, labs, health status, and LVEF</a:t>
            </a:r>
          </a:p>
        </p:txBody>
      </p:sp>
      <p:sp>
        <p:nvSpPr>
          <p:cNvPr id="41" name="Rectangle 40">
            <a:extLst>
              <a:ext uri="{FF2B5EF4-FFF2-40B4-BE49-F238E27FC236}">
                <a16:creationId xmlns:a16="http://schemas.microsoft.com/office/drawing/2014/main" id="{D16CFC5F-DC21-4DB8-A1B5-16E2B221789A}"/>
              </a:ext>
              <a:ext uri="{C183D7F6-B498-43B3-948B-1728B52AA6E4}">
                <adec:decorative xmlns:adec="http://schemas.microsoft.com/office/drawing/2017/decorative" val="1"/>
              </a:ext>
            </a:extLst>
          </p:cNvPr>
          <p:cNvSpPr/>
          <p:nvPr/>
        </p:nvSpPr>
        <p:spPr>
          <a:xfrm>
            <a:off x="10421816" y="1093970"/>
            <a:ext cx="1537908" cy="660110"/>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r>
              <a:rPr lang="en-US" sz="1200" b="1" dirty="0">
                <a:solidFill>
                  <a:schemeClr val="bg1"/>
                </a:solidFill>
                <a:latin typeface="Lub Dub Condensed" panose="020B0506030403020204" pitchFamily="34" charset="0"/>
                <a:cs typeface="Lato"/>
              </a:rPr>
              <a:t>STEP 6</a:t>
            </a:r>
          </a:p>
          <a:p>
            <a:pPr algn="ctr" hangingPunct="0">
              <a:lnSpc>
                <a:spcPct val="90000"/>
              </a:lnSpc>
            </a:pPr>
            <a:r>
              <a:rPr lang="en-US" sz="1000" dirty="0">
                <a:solidFill>
                  <a:schemeClr val="bg1"/>
                </a:solidFill>
                <a:latin typeface="Lub Dub Condensed" panose="020B0506030403020204" pitchFamily="34" charset="0"/>
                <a:cs typeface="Lato"/>
              </a:rPr>
              <a:t>Referral for HF specialty care for additional therapy</a:t>
            </a:r>
          </a:p>
        </p:txBody>
      </p:sp>
      <p:cxnSp>
        <p:nvCxnSpPr>
          <p:cNvPr id="42" name="Straight Connector 41">
            <a:extLst>
              <a:ext uri="{FF2B5EF4-FFF2-40B4-BE49-F238E27FC236}">
                <a16:creationId xmlns:a16="http://schemas.microsoft.com/office/drawing/2014/main" id="{160B7E65-6436-4098-B8B9-3BE97C22ADA7}"/>
              </a:ext>
              <a:ext uri="{C183D7F6-B498-43B3-948B-1728B52AA6E4}">
                <adec:decorative xmlns:adec="http://schemas.microsoft.com/office/drawing/2017/decorative" val="1"/>
              </a:ext>
            </a:extLst>
          </p:cNvPr>
          <p:cNvCxnSpPr>
            <a:cxnSpLocks/>
          </p:cNvCxnSpPr>
          <p:nvPr/>
        </p:nvCxnSpPr>
        <p:spPr>
          <a:xfrm>
            <a:off x="2032000" y="1093970"/>
            <a:ext cx="0" cy="448056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3A088A3-5E8B-4367-A97A-6D800225D7A2}"/>
              </a:ext>
              <a:ext uri="{C183D7F6-B498-43B3-948B-1728B52AA6E4}">
                <adec:decorative xmlns:adec="http://schemas.microsoft.com/office/drawing/2017/decorative" val="1"/>
              </a:ext>
            </a:extLst>
          </p:cNvPr>
          <p:cNvCxnSpPr>
            <a:cxnSpLocks/>
          </p:cNvCxnSpPr>
          <p:nvPr/>
        </p:nvCxnSpPr>
        <p:spPr>
          <a:xfrm>
            <a:off x="10160000" y="1093970"/>
            <a:ext cx="0" cy="448056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51B10011-2670-4ABD-998F-5D42DE9D64F2}"/>
              </a:ext>
              <a:ext uri="{C183D7F6-B498-43B3-948B-1728B52AA6E4}">
                <adec:decorative xmlns:adec="http://schemas.microsoft.com/office/drawing/2017/decorative" val="1"/>
              </a:ext>
            </a:extLst>
          </p:cNvPr>
          <p:cNvCxnSpPr>
            <a:cxnSpLocks/>
          </p:cNvCxnSpPr>
          <p:nvPr/>
        </p:nvCxnSpPr>
        <p:spPr>
          <a:xfrm>
            <a:off x="6096000" y="1093970"/>
            <a:ext cx="0" cy="448056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4617F65-E542-4B3E-B83E-3B70F1C7D9D9}"/>
              </a:ext>
              <a:ext uri="{C183D7F6-B498-43B3-948B-1728B52AA6E4}">
                <adec:decorative xmlns:adec="http://schemas.microsoft.com/office/drawing/2017/decorative" val="1"/>
              </a:ext>
            </a:extLst>
          </p:cNvPr>
          <p:cNvCxnSpPr>
            <a:cxnSpLocks/>
          </p:cNvCxnSpPr>
          <p:nvPr/>
        </p:nvCxnSpPr>
        <p:spPr>
          <a:xfrm>
            <a:off x="4064000" y="1093970"/>
            <a:ext cx="0" cy="448056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0770869-7C79-4CB6-8C2D-8C1426F15277}"/>
              </a:ext>
              <a:ext uri="{C183D7F6-B498-43B3-948B-1728B52AA6E4}">
                <adec:decorative xmlns:adec="http://schemas.microsoft.com/office/drawing/2017/decorative" val="1"/>
              </a:ext>
            </a:extLst>
          </p:cNvPr>
          <p:cNvCxnSpPr>
            <a:cxnSpLocks/>
          </p:cNvCxnSpPr>
          <p:nvPr/>
        </p:nvCxnSpPr>
        <p:spPr>
          <a:xfrm>
            <a:off x="8128000" y="1093970"/>
            <a:ext cx="0" cy="448056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Arrow: Right 49">
            <a:extLst>
              <a:ext uri="{FF2B5EF4-FFF2-40B4-BE49-F238E27FC236}">
                <a16:creationId xmlns:a16="http://schemas.microsoft.com/office/drawing/2014/main" id="{B3156DDD-610F-4A37-AE21-778EEABB8443}"/>
              </a:ext>
              <a:ext uri="{C183D7F6-B498-43B3-948B-1728B52AA6E4}">
                <adec:decorative xmlns:adec="http://schemas.microsoft.com/office/drawing/2017/decorative" val="1"/>
              </a:ext>
            </a:extLst>
          </p:cNvPr>
          <p:cNvSpPr/>
          <p:nvPr/>
        </p:nvSpPr>
        <p:spPr>
          <a:xfrm>
            <a:off x="628893" y="5254698"/>
            <a:ext cx="10515600" cy="549230"/>
          </a:xfrm>
          <a:prstGeom prst="rightArrow">
            <a:avLst/>
          </a:prstGeom>
          <a:solidFill>
            <a:srgbClr val="46A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C739C786-F778-4FB4-9711-C6C9A9979997}"/>
              </a:ext>
              <a:ext uri="{C183D7F6-B498-43B3-948B-1728B52AA6E4}">
                <adec:decorative xmlns:adec="http://schemas.microsoft.com/office/drawing/2017/decorative" val="1"/>
              </a:ext>
            </a:extLst>
          </p:cNvPr>
          <p:cNvSpPr txBox="1"/>
          <p:nvPr/>
        </p:nvSpPr>
        <p:spPr>
          <a:xfrm>
            <a:off x="628893" y="5358623"/>
            <a:ext cx="10308737"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Lub Dub Condensed" panose="020B0506030403020204" pitchFamily="34" charset="0"/>
                <a:cs typeface="Arial" panose="020B0604020202020204" pitchFamily="34" charset="0"/>
              </a:rPr>
              <a:t>Continue GDMT with serial reassessment and optimize dosing, adherence and patient education, address goals of care</a:t>
            </a:r>
          </a:p>
        </p:txBody>
      </p:sp>
      <p:sp>
        <p:nvSpPr>
          <p:cNvPr id="52" name="Rectangle 51">
            <a:extLst>
              <a:ext uri="{FF2B5EF4-FFF2-40B4-BE49-F238E27FC236}">
                <a16:creationId xmlns:a16="http://schemas.microsoft.com/office/drawing/2014/main" id="{DD596A56-64E5-4C43-A5BC-5663F6E956B4}"/>
              </a:ext>
              <a:ext uri="{C183D7F6-B498-43B3-948B-1728B52AA6E4}">
                <adec:decorative xmlns:adec="http://schemas.microsoft.com/office/drawing/2017/decorative" val="1"/>
              </a:ext>
            </a:extLst>
          </p:cNvPr>
          <p:cNvSpPr/>
          <p:nvPr/>
        </p:nvSpPr>
        <p:spPr>
          <a:xfrm>
            <a:off x="300089" y="1880010"/>
            <a:ext cx="1463040" cy="527540"/>
          </a:xfrm>
          <a:prstGeom prst="rect">
            <a:avLst/>
          </a:prstGeom>
          <a:solidFill>
            <a:srgbClr val="A6A6A6"/>
          </a:solidFill>
          <a:ln w="25400">
            <a:noFill/>
          </a:ln>
        </p:spPr>
        <p:txBody>
          <a:bodyPr spcFirstLastPara="0" lIns="0" tIns="0" rIns="0" bIns="0" anchor="ctr"/>
          <a:lstStyle/>
          <a:p>
            <a:pPr algn="ctr" hangingPunct="0">
              <a:lnSpc>
                <a:spcPct val="90000"/>
              </a:lnSpc>
            </a:pPr>
            <a:r>
              <a:rPr lang="en-US" sz="900" b="1" dirty="0" err="1">
                <a:solidFill>
                  <a:schemeClr val="tx1"/>
                </a:solidFill>
                <a:latin typeface="Lub Dub Condensed" panose="020B0506030403020204" pitchFamily="34" charset="0"/>
                <a:cs typeface="Lato"/>
              </a:rPr>
              <a:t>HFrEF</a:t>
            </a:r>
            <a:br>
              <a:rPr lang="en-US" sz="900" b="1" dirty="0">
                <a:solidFill>
                  <a:schemeClr val="tx1"/>
                </a:solidFill>
                <a:latin typeface="Lub Dub Condensed" panose="020B0506030403020204" pitchFamily="34" charset="0"/>
                <a:cs typeface="Lato"/>
              </a:rPr>
            </a:br>
            <a:r>
              <a:rPr lang="en-US" sz="900" b="1" dirty="0">
                <a:solidFill>
                  <a:schemeClr val="tx1"/>
                </a:solidFill>
                <a:latin typeface="Lub Dub Condensed" panose="020B0506030403020204" pitchFamily="34" charset="0"/>
                <a:cs typeface="Lato"/>
              </a:rPr>
              <a:t>LVEF ≤40% (Stage C)</a:t>
            </a:r>
          </a:p>
        </p:txBody>
      </p:sp>
      <p:sp>
        <p:nvSpPr>
          <p:cNvPr id="53" name="Rectangle 52">
            <a:extLst>
              <a:ext uri="{FF2B5EF4-FFF2-40B4-BE49-F238E27FC236}">
                <a16:creationId xmlns:a16="http://schemas.microsoft.com/office/drawing/2014/main" id="{F41EAB3B-15A6-4578-A7E9-F1264D96B6FC}"/>
              </a:ext>
              <a:ext uri="{C183D7F6-B498-43B3-948B-1728B52AA6E4}">
                <adec:decorative xmlns:adec="http://schemas.microsoft.com/office/drawing/2017/decorative" val="1"/>
              </a:ext>
            </a:extLst>
          </p:cNvPr>
          <p:cNvSpPr/>
          <p:nvPr/>
        </p:nvSpPr>
        <p:spPr>
          <a:xfrm>
            <a:off x="300089" y="2521853"/>
            <a:ext cx="1463040" cy="448056"/>
          </a:xfrm>
          <a:prstGeom prst="rect">
            <a:avLst/>
          </a:prstGeom>
          <a:solidFill>
            <a:srgbClr val="46A547"/>
          </a:solidFill>
          <a:ln w="25400">
            <a:noFill/>
          </a:ln>
        </p:spPr>
        <p:txBody>
          <a:bodyPr spcFirstLastPara="0" lIns="0" tIns="0" rIns="0" bIns="0" anchor="ctr"/>
          <a:lstStyle/>
          <a:p>
            <a:pPr algn="ctr" hangingPunct="0">
              <a:lnSpc>
                <a:spcPct val="90000"/>
              </a:lnSpc>
            </a:pPr>
            <a:r>
              <a:rPr lang="en-US" sz="900" b="1" dirty="0">
                <a:solidFill>
                  <a:schemeClr val="tx1"/>
                </a:solidFill>
                <a:latin typeface="Lub Dub Condensed" panose="020B0506030403020204" pitchFamily="34" charset="0"/>
                <a:cs typeface="Lato"/>
              </a:rPr>
              <a:t>ARNI in NYHA II-III;</a:t>
            </a:r>
            <a:br>
              <a:rPr lang="en-US" sz="900" b="1" dirty="0">
                <a:solidFill>
                  <a:schemeClr val="tx1"/>
                </a:solidFill>
                <a:latin typeface="Lub Dub Condensed" panose="020B0506030403020204" pitchFamily="34" charset="0"/>
                <a:cs typeface="Lato"/>
              </a:rPr>
            </a:br>
            <a:r>
              <a:rPr lang="en-US" sz="900" b="1" dirty="0" err="1">
                <a:solidFill>
                  <a:schemeClr val="tx1"/>
                </a:solidFill>
                <a:latin typeface="Lub Dub Condensed" panose="020B0506030403020204" pitchFamily="34" charset="0"/>
                <a:cs typeface="Lato"/>
              </a:rPr>
              <a:t>ACEi</a:t>
            </a:r>
            <a:r>
              <a:rPr lang="en-US" sz="900" b="1" dirty="0">
                <a:solidFill>
                  <a:schemeClr val="tx1"/>
                </a:solidFill>
                <a:latin typeface="Lub Dub Condensed" panose="020B0506030403020204" pitchFamily="34" charset="0"/>
                <a:cs typeface="Lato"/>
              </a:rPr>
              <a:t> or ARB in NYHA II-IV (1)</a:t>
            </a:r>
          </a:p>
        </p:txBody>
      </p:sp>
      <p:sp>
        <p:nvSpPr>
          <p:cNvPr id="54" name="Rectangle 53">
            <a:extLst>
              <a:ext uri="{FF2B5EF4-FFF2-40B4-BE49-F238E27FC236}">
                <a16:creationId xmlns:a16="http://schemas.microsoft.com/office/drawing/2014/main" id="{C60EE2EB-A711-49BE-A442-BDF81761C35B}"/>
              </a:ext>
              <a:ext uri="{C183D7F6-B498-43B3-948B-1728B52AA6E4}">
                <adec:decorative xmlns:adec="http://schemas.microsoft.com/office/drawing/2017/decorative" val="1"/>
              </a:ext>
            </a:extLst>
          </p:cNvPr>
          <p:cNvSpPr/>
          <p:nvPr/>
        </p:nvSpPr>
        <p:spPr>
          <a:xfrm>
            <a:off x="300089" y="3064195"/>
            <a:ext cx="1463040" cy="448056"/>
          </a:xfrm>
          <a:prstGeom prst="rect">
            <a:avLst/>
          </a:prstGeom>
          <a:solidFill>
            <a:srgbClr val="46A547"/>
          </a:solidFill>
          <a:ln w="25400">
            <a:noFill/>
          </a:ln>
        </p:spPr>
        <p:txBody>
          <a:bodyPr spcFirstLastPara="0" lIns="0" tIns="0" rIns="0" bIns="0" anchor="ctr"/>
          <a:lstStyle/>
          <a:p>
            <a:pPr algn="ctr" hangingPunct="0">
              <a:lnSpc>
                <a:spcPct val="90000"/>
              </a:lnSpc>
            </a:pPr>
            <a:r>
              <a:rPr lang="en-US" sz="900" b="1" dirty="0">
                <a:solidFill>
                  <a:schemeClr val="tx1"/>
                </a:solidFill>
                <a:latin typeface="Lub Dub Condensed" panose="020B0506030403020204" pitchFamily="34" charset="0"/>
                <a:cs typeface="Lato"/>
              </a:rPr>
              <a:t>Beta blocker (1)</a:t>
            </a:r>
          </a:p>
        </p:txBody>
      </p:sp>
      <p:sp>
        <p:nvSpPr>
          <p:cNvPr id="55" name="Rectangle 54">
            <a:extLst>
              <a:ext uri="{FF2B5EF4-FFF2-40B4-BE49-F238E27FC236}">
                <a16:creationId xmlns:a16="http://schemas.microsoft.com/office/drawing/2014/main" id="{9011A559-5A9C-4C76-9954-35E37DC8AD6F}"/>
              </a:ext>
              <a:ext uri="{C183D7F6-B498-43B3-948B-1728B52AA6E4}">
                <adec:decorative xmlns:adec="http://schemas.microsoft.com/office/drawing/2017/decorative" val="1"/>
              </a:ext>
            </a:extLst>
          </p:cNvPr>
          <p:cNvSpPr/>
          <p:nvPr/>
        </p:nvSpPr>
        <p:spPr>
          <a:xfrm>
            <a:off x="300089" y="3610765"/>
            <a:ext cx="1463040" cy="448056"/>
          </a:xfrm>
          <a:prstGeom prst="rect">
            <a:avLst/>
          </a:prstGeom>
          <a:solidFill>
            <a:srgbClr val="46A547"/>
          </a:solidFill>
          <a:ln w="25400">
            <a:noFill/>
          </a:ln>
        </p:spPr>
        <p:txBody>
          <a:bodyPr spcFirstLastPara="0" lIns="0" tIns="0" rIns="0" bIns="0" anchor="ctr"/>
          <a:lstStyle/>
          <a:p>
            <a:pPr algn="ctr" hangingPunct="0">
              <a:lnSpc>
                <a:spcPct val="90000"/>
              </a:lnSpc>
            </a:pPr>
            <a:r>
              <a:rPr lang="en-US" sz="900" b="1" dirty="0">
                <a:solidFill>
                  <a:schemeClr val="tx1"/>
                </a:solidFill>
                <a:latin typeface="Lub Dub Condensed" panose="020B0506030403020204" pitchFamily="34" charset="0"/>
                <a:cs typeface="Lato"/>
              </a:rPr>
              <a:t>MRA (1)</a:t>
            </a:r>
          </a:p>
        </p:txBody>
      </p:sp>
      <p:sp>
        <p:nvSpPr>
          <p:cNvPr id="56" name="Rectangle 55">
            <a:extLst>
              <a:ext uri="{FF2B5EF4-FFF2-40B4-BE49-F238E27FC236}">
                <a16:creationId xmlns:a16="http://schemas.microsoft.com/office/drawing/2014/main" id="{2DE7B376-7814-48D2-831B-86E6AD924554}"/>
              </a:ext>
              <a:ext uri="{C183D7F6-B498-43B3-948B-1728B52AA6E4}">
                <adec:decorative xmlns:adec="http://schemas.microsoft.com/office/drawing/2017/decorative" val="1"/>
              </a:ext>
            </a:extLst>
          </p:cNvPr>
          <p:cNvSpPr/>
          <p:nvPr/>
        </p:nvSpPr>
        <p:spPr>
          <a:xfrm>
            <a:off x="300089" y="4157225"/>
            <a:ext cx="1463040" cy="448056"/>
          </a:xfrm>
          <a:prstGeom prst="rect">
            <a:avLst/>
          </a:prstGeom>
          <a:solidFill>
            <a:srgbClr val="46A547"/>
          </a:solidFill>
          <a:ln w="25400">
            <a:noFill/>
          </a:ln>
        </p:spPr>
        <p:txBody>
          <a:bodyPr spcFirstLastPara="0" lIns="0" tIns="0" rIns="0" bIns="0" anchor="ctr"/>
          <a:lstStyle/>
          <a:p>
            <a:pPr algn="ctr" hangingPunct="0">
              <a:lnSpc>
                <a:spcPct val="90000"/>
              </a:lnSpc>
            </a:pPr>
            <a:r>
              <a:rPr lang="en-US" sz="900" b="1" dirty="0">
                <a:solidFill>
                  <a:schemeClr val="tx1"/>
                </a:solidFill>
                <a:latin typeface="Lub Dub Condensed" panose="020B0506030403020204" pitchFamily="34" charset="0"/>
                <a:cs typeface="Lato"/>
              </a:rPr>
              <a:t>SGLT2i (1)</a:t>
            </a:r>
          </a:p>
        </p:txBody>
      </p:sp>
      <p:sp>
        <p:nvSpPr>
          <p:cNvPr id="57" name="Rectangle 56">
            <a:extLst>
              <a:ext uri="{FF2B5EF4-FFF2-40B4-BE49-F238E27FC236}">
                <a16:creationId xmlns:a16="http://schemas.microsoft.com/office/drawing/2014/main" id="{55EA79D9-5039-4E94-92FD-4A9F0261E8D8}"/>
              </a:ext>
              <a:ext uri="{C183D7F6-B498-43B3-948B-1728B52AA6E4}">
                <adec:decorative xmlns:adec="http://schemas.microsoft.com/office/drawing/2017/decorative" val="1"/>
              </a:ext>
            </a:extLst>
          </p:cNvPr>
          <p:cNvSpPr/>
          <p:nvPr/>
        </p:nvSpPr>
        <p:spPr>
          <a:xfrm>
            <a:off x="300089" y="4716672"/>
            <a:ext cx="1463040" cy="450351"/>
          </a:xfrm>
          <a:prstGeom prst="rect">
            <a:avLst/>
          </a:prstGeom>
          <a:solidFill>
            <a:srgbClr val="46A547"/>
          </a:solidFill>
          <a:ln w="25400">
            <a:noFill/>
          </a:ln>
        </p:spPr>
        <p:txBody>
          <a:bodyPr spcFirstLastPara="0" lIns="0" tIns="0" rIns="0" bIns="0" anchor="ctr"/>
          <a:lstStyle/>
          <a:p>
            <a:pPr algn="ctr" hangingPunct="0">
              <a:lnSpc>
                <a:spcPct val="90000"/>
              </a:lnSpc>
            </a:pPr>
            <a:r>
              <a:rPr lang="en-US" sz="900" b="1" dirty="0">
                <a:solidFill>
                  <a:schemeClr val="tx1"/>
                </a:solidFill>
                <a:latin typeface="Lub Dub Condensed" panose="020B0506030403020204" pitchFamily="34" charset="0"/>
                <a:cs typeface="Lato"/>
              </a:rPr>
              <a:t>Diuretics as needed (1)</a:t>
            </a:r>
          </a:p>
        </p:txBody>
      </p:sp>
      <p:sp>
        <p:nvSpPr>
          <p:cNvPr id="58" name="Rectangle 57">
            <a:extLst>
              <a:ext uri="{FF2B5EF4-FFF2-40B4-BE49-F238E27FC236}">
                <a16:creationId xmlns:a16="http://schemas.microsoft.com/office/drawing/2014/main" id="{45C8605B-E41F-471C-AB28-2F7AC4065B9F}"/>
              </a:ext>
              <a:ext uri="{C183D7F6-B498-43B3-948B-1728B52AA6E4}">
                <adec:decorative xmlns:adec="http://schemas.microsoft.com/office/drawing/2017/decorative" val="1"/>
              </a:ext>
            </a:extLst>
          </p:cNvPr>
          <p:cNvSpPr/>
          <p:nvPr/>
        </p:nvSpPr>
        <p:spPr>
          <a:xfrm>
            <a:off x="2496617" y="2608389"/>
            <a:ext cx="1251436" cy="527540"/>
          </a:xfrm>
          <a:prstGeom prst="rect">
            <a:avLst/>
          </a:prstGeom>
          <a:solidFill>
            <a:srgbClr val="A6A6A6"/>
          </a:solidFill>
          <a:ln w="25400">
            <a:noFill/>
          </a:ln>
        </p:spPr>
        <p:txBody>
          <a:bodyPr spcFirstLastPara="0" lIns="0" tIns="0" rIns="0" bIns="0" anchor="ctr"/>
          <a:lstStyle/>
          <a:p>
            <a:pPr algn="ctr" hangingPunct="0">
              <a:lnSpc>
                <a:spcPct val="90000"/>
              </a:lnSpc>
            </a:pPr>
            <a:r>
              <a:rPr lang="en-US" sz="900" b="1" dirty="0">
                <a:solidFill>
                  <a:schemeClr val="tx1"/>
                </a:solidFill>
                <a:latin typeface="Lub Dub Condensed" panose="020B0506030403020204" pitchFamily="34" charset="0"/>
                <a:cs typeface="Lato"/>
              </a:rPr>
              <a:t>LVEF ≤40%</a:t>
            </a:r>
            <a:br>
              <a:rPr lang="en-US" sz="900" b="1" dirty="0">
                <a:solidFill>
                  <a:schemeClr val="tx1"/>
                </a:solidFill>
                <a:latin typeface="Lub Dub Condensed" panose="020B0506030403020204" pitchFamily="34" charset="0"/>
                <a:cs typeface="Lato"/>
              </a:rPr>
            </a:br>
            <a:r>
              <a:rPr lang="en-US" sz="900" b="1" dirty="0">
                <a:solidFill>
                  <a:schemeClr val="tx1"/>
                </a:solidFill>
                <a:latin typeface="Lub Dub Condensed" panose="020B0506030403020204" pitchFamily="34" charset="0"/>
                <a:cs typeface="Lato"/>
              </a:rPr>
              <a:t>Persistent </a:t>
            </a:r>
            <a:r>
              <a:rPr lang="en-US" sz="900" b="1" dirty="0" err="1">
                <a:solidFill>
                  <a:schemeClr val="tx1"/>
                </a:solidFill>
                <a:latin typeface="Lub Dub Condensed" panose="020B0506030403020204" pitchFamily="34" charset="0"/>
                <a:cs typeface="Lato"/>
              </a:rPr>
              <a:t>HFrEF</a:t>
            </a:r>
            <a:r>
              <a:rPr lang="en-US" sz="900" b="1" dirty="0">
                <a:latin typeface="Lub Dub Condensed" panose="020B0506030403020204" pitchFamily="34" charset="0"/>
                <a:cs typeface="Lato"/>
              </a:rPr>
              <a:t> </a:t>
            </a:r>
            <a:br>
              <a:rPr lang="en-US" sz="900" b="1" dirty="0">
                <a:latin typeface="Lub Dub Condensed" panose="020B0506030403020204" pitchFamily="34" charset="0"/>
                <a:cs typeface="Lato"/>
              </a:rPr>
            </a:br>
            <a:r>
              <a:rPr lang="en-US" sz="900" b="1" dirty="0">
                <a:solidFill>
                  <a:schemeClr val="tx1"/>
                </a:solidFill>
                <a:latin typeface="Lub Dub Condensed" panose="020B0506030403020204" pitchFamily="34" charset="0"/>
                <a:cs typeface="Lato"/>
              </a:rPr>
              <a:t>(Stage C)</a:t>
            </a:r>
          </a:p>
        </p:txBody>
      </p:sp>
      <p:sp>
        <p:nvSpPr>
          <p:cNvPr id="59" name="Rectangle 58">
            <a:extLst>
              <a:ext uri="{FF2B5EF4-FFF2-40B4-BE49-F238E27FC236}">
                <a16:creationId xmlns:a16="http://schemas.microsoft.com/office/drawing/2014/main" id="{8A960315-947C-4682-BDAC-16E42A3E4970}"/>
              </a:ext>
              <a:ext uri="{C183D7F6-B498-43B3-948B-1728B52AA6E4}">
                <adec:decorative xmlns:adec="http://schemas.microsoft.com/office/drawing/2017/decorative" val="1"/>
              </a:ext>
            </a:extLst>
          </p:cNvPr>
          <p:cNvSpPr/>
          <p:nvPr/>
        </p:nvSpPr>
        <p:spPr>
          <a:xfrm>
            <a:off x="2496617" y="3906009"/>
            <a:ext cx="1251436" cy="527540"/>
          </a:xfrm>
          <a:prstGeom prst="rect">
            <a:avLst/>
          </a:prstGeom>
          <a:solidFill>
            <a:srgbClr val="A6A6A6"/>
          </a:solidFill>
          <a:ln w="25400">
            <a:noFill/>
          </a:ln>
        </p:spPr>
        <p:txBody>
          <a:bodyPr spcFirstLastPara="0" lIns="0" tIns="0" rIns="0" bIns="0" anchor="ctr"/>
          <a:lstStyle/>
          <a:p>
            <a:pPr algn="ctr" hangingPunct="0">
              <a:lnSpc>
                <a:spcPct val="90000"/>
              </a:lnSpc>
            </a:pPr>
            <a:r>
              <a:rPr lang="en-US" sz="900" b="1" dirty="0">
                <a:solidFill>
                  <a:schemeClr val="tx1"/>
                </a:solidFill>
                <a:latin typeface="Lub Dub Condensed" panose="020B0506030403020204" pitchFamily="34" charset="0"/>
                <a:cs typeface="Lato"/>
              </a:rPr>
              <a:t>LVEF &gt;40%</a:t>
            </a:r>
            <a:br>
              <a:rPr lang="en-US" sz="900" b="1" dirty="0">
                <a:solidFill>
                  <a:schemeClr val="tx1"/>
                </a:solidFill>
                <a:latin typeface="Lub Dub Condensed" panose="020B0506030403020204" pitchFamily="34" charset="0"/>
                <a:cs typeface="Lato"/>
              </a:rPr>
            </a:br>
            <a:r>
              <a:rPr lang="en-US" sz="900" b="1" dirty="0" err="1">
                <a:solidFill>
                  <a:schemeClr val="tx1"/>
                </a:solidFill>
                <a:latin typeface="Lub Dub Condensed" panose="020B0506030403020204" pitchFamily="34" charset="0"/>
                <a:cs typeface="Lato"/>
              </a:rPr>
              <a:t>HFImpEF</a:t>
            </a:r>
            <a:endParaRPr lang="en-US" sz="900" b="1" dirty="0">
              <a:solidFill>
                <a:schemeClr val="tx1"/>
              </a:solidFill>
              <a:latin typeface="Lub Dub Condensed" panose="020B0506030403020204" pitchFamily="34" charset="0"/>
              <a:cs typeface="Lato"/>
            </a:endParaRPr>
          </a:p>
          <a:p>
            <a:pPr algn="ctr" hangingPunct="0">
              <a:lnSpc>
                <a:spcPct val="90000"/>
              </a:lnSpc>
            </a:pPr>
            <a:r>
              <a:rPr lang="en-US" sz="900" b="1" dirty="0">
                <a:solidFill>
                  <a:schemeClr val="tx1"/>
                </a:solidFill>
                <a:latin typeface="Lub Dub Condensed" panose="020B0506030403020204" pitchFamily="34" charset="0"/>
                <a:cs typeface="Lato"/>
              </a:rPr>
              <a:t>(Stage C)</a:t>
            </a:r>
          </a:p>
        </p:txBody>
      </p:sp>
      <p:sp>
        <p:nvSpPr>
          <p:cNvPr id="60" name="Rectangle 59">
            <a:extLst>
              <a:ext uri="{FF2B5EF4-FFF2-40B4-BE49-F238E27FC236}">
                <a16:creationId xmlns:a16="http://schemas.microsoft.com/office/drawing/2014/main" id="{D150C4D7-4DFB-49ED-B5D9-79BA3F61B364}"/>
              </a:ext>
              <a:ext uri="{C183D7F6-B498-43B3-948B-1728B52AA6E4}">
                <adec:decorative xmlns:adec="http://schemas.microsoft.com/office/drawing/2017/decorative" val="1"/>
              </a:ext>
            </a:extLst>
          </p:cNvPr>
          <p:cNvSpPr/>
          <p:nvPr/>
        </p:nvSpPr>
        <p:spPr>
          <a:xfrm>
            <a:off x="4450362" y="3166039"/>
            <a:ext cx="1251436" cy="527540"/>
          </a:xfrm>
          <a:prstGeom prst="rect">
            <a:avLst/>
          </a:prstGeom>
          <a:solidFill>
            <a:srgbClr val="A6A6A6"/>
          </a:solidFill>
          <a:ln w="25400">
            <a:noFill/>
          </a:ln>
        </p:spPr>
        <p:txBody>
          <a:bodyPr spcFirstLastPara="0" lIns="0" tIns="0" rIns="0" bIns="0" anchor="ctr"/>
          <a:lstStyle/>
          <a:p>
            <a:pPr algn="ctr" hangingPunct="0">
              <a:lnSpc>
                <a:spcPct val="90000"/>
              </a:lnSpc>
            </a:pPr>
            <a:r>
              <a:rPr lang="en-US" sz="900" b="1" dirty="0">
                <a:solidFill>
                  <a:schemeClr val="tx1"/>
                </a:solidFill>
                <a:latin typeface="Lub Dub Condensed" panose="020B0506030403020204" pitchFamily="34" charset="0"/>
                <a:cs typeface="Lato"/>
              </a:rPr>
              <a:t>NYHA I-III; ambulatory</a:t>
            </a:r>
            <a:br>
              <a:rPr lang="en-US" sz="900" b="1" dirty="0">
                <a:solidFill>
                  <a:schemeClr val="tx1"/>
                </a:solidFill>
                <a:latin typeface="Lub Dub Condensed" panose="020B0506030403020204" pitchFamily="34" charset="0"/>
                <a:cs typeface="Lato"/>
              </a:rPr>
            </a:br>
            <a:r>
              <a:rPr lang="en-US" sz="900" b="1" dirty="0">
                <a:solidFill>
                  <a:schemeClr val="tx1"/>
                </a:solidFill>
                <a:latin typeface="Lub Dub Condensed" panose="020B0506030403020204" pitchFamily="34" charset="0"/>
                <a:cs typeface="Lato"/>
              </a:rPr>
              <a:t> IV; LVEF ≤35%; </a:t>
            </a:r>
            <a:br>
              <a:rPr lang="en-US" sz="900" b="1" dirty="0">
                <a:solidFill>
                  <a:schemeClr val="tx1"/>
                </a:solidFill>
                <a:latin typeface="Lub Dub Condensed" panose="020B0506030403020204" pitchFamily="34" charset="0"/>
                <a:cs typeface="Lato"/>
              </a:rPr>
            </a:br>
            <a:r>
              <a:rPr lang="en-US" sz="900" b="1" dirty="0">
                <a:solidFill>
                  <a:schemeClr val="tx1"/>
                </a:solidFill>
                <a:latin typeface="Lub Dub Condensed" panose="020B0506030403020204" pitchFamily="34" charset="0"/>
                <a:cs typeface="Lato"/>
              </a:rPr>
              <a:t>NSR and QRS ≥150 </a:t>
            </a:r>
            <a:r>
              <a:rPr lang="en-US" sz="900" b="1" dirty="0" err="1">
                <a:solidFill>
                  <a:schemeClr val="tx1"/>
                </a:solidFill>
                <a:latin typeface="Lub Dub Condensed" panose="020B0506030403020204" pitchFamily="34" charset="0"/>
                <a:cs typeface="Lato"/>
              </a:rPr>
              <a:t>ms</a:t>
            </a:r>
            <a:r>
              <a:rPr lang="en-US" sz="900" b="1" dirty="0">
                <a:solidFill>
                  <a:schemeClr val="tx1"/>
                </a:solidFill>
                <a:latin typeface="Lub Dub Condensed" panose="020B0506030403020204" pitchFamily="34" charset="0"/>
                <a:cs typeface="Lato"/>
              </a:rPr>
              <a:t> </a:t>
            </a:r>
            <a:br>
              <a:rPr lang="en-US" sz="900" b="1" dirty="0">
                <a:solidFill>
                  <a:schemeClr val="tx1"/>
                </a:solidFill>
                <a:latin typeface="Lub Dub Condensed" panose="020B0506030403020204" pitchFamily="34" charset="0"/>
                <a:cs typeface="Lato"/>
              </a:rPr>
            </a:br>
            <a:r>
              <a:rPr lang="en-US" sz="900" b="1" dirty="0">
                <a:solidFill>
                  <a:schemeClr val="tx1"/>
                </a:solidFill>
                <a:latin typeface="Lub Dub Condensed" panose="020B0506030403020204" pitchFamily="34" charset="0"/>
                <a:cs typeface="Lato"/>
              </a:rPr>
              <a:t>with LBBB</a:t>
            </a:r>
          </a:p>
        </p:txBody>
      </p:sp>
      <p:sp>
        <p:nvSpPr>
          <p:cNvPr id="61" name="Rectangle 60">
            <a:extLst>
              <a:ext uri="{FF2B5EF4-FFF2-40B4-BE49-F238E27FC236}">
                <a16:creationId xmlns:a16="http://schemas.microsoft.com/office/drawing/2014/main" id="{AAEB4F45-08ED-45BB-9C2A-D83048C7A84F}"/>
              </a:ext>
              <a:ext uri="{C183D7F6-B498-43B3-948B-1728B52AA6E4}">
                <adec:decorative xmlns:adec="http://schemas.microsoft.com/office/drawing/2017/decorative" val="1"/>
              </a:ext>
            </a:extLst>
          </p:cNvPr>
          <p:cNvSpPr/>
          <p:nvPr/>
        </p:nvSpPr>
        <p:spPr>
          <a:xfrm>
            <a:off x="4450362" y="2525307"/>
            <a:ext cx="1251436" cy="527540"/>
          </a:xfrm>
          <a:prstGeom prst="rect">
            <a:avLst/>
          </a:prstGeom>
          <a:solidFill>
            <a:srgbClr val="A6A6A6"/>
          </a:solidFill>
          <a:ln w="25400">
            <a:noFill/>
          </a:ln>
        </p:spPr>
        <p:txBody>
          <a:bodyPr spcFirstLastPara="0" lIns="0" tIns="0" rIns="0" bIns="0" anchor="ctr"/>
          <a:lstStyle/>
          <a:p>
            <a:pPr algn="ctr" hangingPunct="0">
              <a:lnSpc>
                <a:spcPct val="90000"/>
              </a:lnSpc>
            </a:pPr>
            <a:r>
              <a:rPr lang="en-US" sz="900" b="1" dirty="0">
                <a:solidFill>
                  <a:schemeClr val="tx1"/>
                </a:solidFill>
                <a:latin typeface="Lub Dub Condensed" panose="020B0506030403020204" pitchFamily="34" charset="0"/>
                <a:cs typeface="Lato"/>
              </a:rPr>
              <a:t>NYHA I-III; LVEF ≤35%; </a:t>
            </a:r>
            <a:br>
              <a:rPr lang="en-US" sz="900" b="1" dirty="0">
                <a:solidFill>
                  <a:schemeClr val="tx1"/>
                </a:solidFill>
                <a:latin typeface="Lub Dub Condensed" panose="020B0506030403020204" pitchFamily="34" charset="0"/>
                <a:cs typeface="Lato"/>
              </a:rPr>
            </a:br>
            <a:r>
              <a:rPr lang="en-US" sz="900" b="1" dirty="0">
                <a:solidFill>
                  <a:schemeClr val="tx1"/>
                </a:solidFill>
                <a:latin typeface="Lub Dub Condensed" panose="020B0506030403020204" pitchFamily="34" charset="0"/>
                <a:cs typeface="Lato"/>
              </a:rPr>
              <a:t>&gt;1 y survival</a:t>
            </a:r>
          </a:p>
        </p:txBody>
      </p:sp>
      <p:sp>
        <p:nvSpPr>
          <p:cNvPr id="62" name="Rectangle 61">
            <a:extLst>
              <a:ext uri="{FF2B5EF4-FFF2-40B4-BE49-F238E27FC236}">
                <a16:creationId xmlns:a16="http://schemas.microsoft.com/office/drawing/2014/main" id="{B6865BD4-5E26-4BFF-B82D-70FF0ADC7A0D}"/>
              </a:ext>
              <a:ext uri="{C183D7F6-B498-43B3-948B-1728B52AA6E4}">
                <adec:decorative xmlns:adec="http://schemas.microsoft.com/office/drawing/2017/decorative" val="1"/>
              </a:ext>
            </a:extLst>
          </p:cNvPr>
          <p:cNvSpPr/>
          <p:nvPr/>
        </p:nvSpPr>
        <p:spPr>
          <a:xfrm>
            <a:off x="4435715" y="1880010"/>
            <a:ext cx="1251436" cy="527540"/>
          </a:xfrm>
          <a:prstGeom prst="rect">
            <a:avLst/>
          </a:prstGeom>
          <a:solidFill>
            <a:srgbClr val="A6A6A6"/>
          </a:solidFill>
          <a:ln w="25400">
            <a:noFill/>
          </a:ln>
        </p:spPr>
        <p:txBody>
          <a:bodyPr spcFirstLastPara="0" lIns="0" tIns="0" rIns="0" bIns="0" anchor="ctr"/>
          <a:lstStyle/>
          <a:p>
            <a:pPr algn="ctr" hangingPunct="0">
              <a:lnSpc>
                <a:spcPct val="90000"/>
              </a:lnSpc>
            </a:pPr>
            <a:r>
              <a:rPr lang="en-US" sz="900" b="1" dirty="0">
                <a:solidFill>
                  <a:schemeClr val="tx1"/>
                </a:solidFill>
                <a:latin typeface="Lub Dub Condensed" panose="020B0506030403020204" pitchFamily="34" charset="0"/>
                <a:cs typeface="Lato"/>
              </a:rPr>
              <a:t>NYHA III-IV, in African American patients</a:t>
            </a:r>
          </a:p>
        </p:txBody>
      </p:sp>
      <p:sp>
        <p:nvSpPr>
          <p:cNvPr id="63" name="Rectangle 62">
            <a:extLst>
              <a:ext uri="{FF2B5EF4-FFF2-40B4-BE49-F238E27FC236}">
                <a16:creationId xmlns:a16="http://schemas.microsoft.com/office/drawing/2014/main" id="{52146151-A369-4601-BF82-61FB914E0B02}"/>
              </a:ext>
              <a:ext uri="{C183D7F6-B498-43B3-948B-1728B52AA6E4}">
                <adec:decorative xmlns:adec="http://schemas.microsoft.com/office/drawing/2017/decorative" val="1"/>
              </a:ext>
            </a:extLst>
          </p:cNvPr>
          <p:cNvSpPr/>
          <p:nvPr/>
        </p:nvSpPr>
        <p:spPr>
          <a:xfrm>
            <a:off x="6472237" y="3979794"/>
            <a:ext cx="1251436" cy="527540"/>
          </a:xfrm>
          <a:prstGeom prst="rect">
            <a:avLst/>
          </a:prstGeom>
          <a:solidFill>
            <a:srgbClr val="A6A6A6"/>
          </a:solidFill>
          <a:ln w="25400">
            <a:noFill/>
          </a:ln>
        </p:spPr>
        <p:txBody>
          <a:bodyPr spcFirstLastPara="0" lIns="0" tIns="0" rIns="0" bIns="0" anchor="ctr"/>
          <a:lstStyle/>
          <a:p>
            <a:pPr algn="ctr" hangingPunct="0">
              <a:lnSpc>
                <a:spcPct val="90000"/>
              </a:lnSpc>
            </a:pPr>
            <a:r>
              <a:rPr lang="en-US" sz="900" b="1" dirty="0">
                <a:solidFill>
                  <a:schemeClr val="tx1"/>
                </a:solidFill>
                <a:latin typeface="Lub Dub Condensed" panose="020B0506030403020204" pitchFamily="34" charset="0"/>
                <a:cs typeface="Lato"/>
              </a:rPr>
              <a:t>Consider additional therapies</a:t>
            </a:r>
          </a:p>
        </p:txBody>
      </p:sp>
      <p:sp>
        <p:nvSpPr>
          <p:cNvPr id="64" name="Rectangle 63">
            <a:extLst>
              <a:ext uri="{FF2B5EF4-FFF2-40B4-BE49-F238E27FC236}">
                <a16:creationId xmlns:a16="http://schemas.microsoft.com/office/drawing/2014/main" id="{4EF7AF7D-334F-4421-BC8B-2D608774D082}"/>
              </a:ext>
              <a:ext uri="{C183D7F6-B498-43B3-948B-1728B52AA6E4}">
                <adec:decorative xmlns:adec="http://schemas.microsoft.com/office/drawing/2017/decorative" val="1"/>
              </a:ext>
            </a:extLst>
          </p:cNvPr>
          <p:cNvSpPr/>
          <p:nvPr/>
        </p:nvSpPr>
        <p:spPr>
          <a:xfrm>
            <a:off x="6472237" y="3294983"/>
            <a:ext cx="1251436" cy="269651"/>
          </a:xfrm>
          <a:prstGeom prst="rect">
            <a:avLst/>
          </a:prstGeom>
          <a:solidFill>
            <a:srgbClr val="46A547"/>
          </a:solidFill>
          <a:ln w="25400">
            <a:noFill/>
          </a:ln>
        </p:spPr>
        <p:txBody>
          <a:bodyPr spcFirstLastPara="0" lIns="0" tIns="0" rIns="0" bIns="0" anchor="ctr"/>
          <a:lstStyle/>
          <a:p>
            <a:pPr algn="ctr" hangingPunct="0">
              <a:lnSpc>
                <a:spcPct val="90000"/>
              </a:lnSpc>
            </a:pPr>
            <a:r>
              <a:rPr lang="en-US" sz="900" b="1" dirty="0">
                <a:solidFill>
                  <a:schemeClr val="tx1"/>
                </a:solidFill>
                <a:latin typeface="Lub Dub Condensed" panose="020B0506030403020204" pitchFamily="34" charset="0"/>
                <a:cs typeface="Lato"/>
              </a:rPr>
              <a:t>CRT-D (1)</a:t>
            </a:r>
          </a:p>
        </p:txBody>
      </p:sp>
      <p:sp>
        <p:nvSpPr>
          <p:cNvPr id="65" name="Rectangle 64">
            <a:extLst>
              <a:ext uri="{FF2B5EF4-FFF2-40B4-BE49-F238E27FC236}">
                <a16:creationId xmlns:a16="http://schemas.microsoft.com/office/drawing/2014/main" id="{01B1EA28-A2AA-4389-A9A9-CC6E21B55800}"/>
              </a:ext>
              <a:ext uri="{C183D7F6-B498-43B3-948B-1728B52AA6E4}">
                <adec:decorative xmlns:adec="http://schemas.microsoft.com/office/drawing/2017/decorative" val="1"/>
              </a:ext>
            </a:extLst>
          </p:cNvPr>
          <p:cNvSpPr/>
          <p:nvPr/>
        </p:nvSpPr>
        <p:spPr>
          <a:xfrm>
            <a:off x="6472237" y="2654251"/>
            <a:ext cx="1251436" cy="269651"/>
          </a:xfrm>
          <a:prstGeom prst="rect">
            <a:avLst/>
          </a:prstGeom>
          <a:solidFill>
            <a:srgbClr val="46A547"/>
          </a:solidFill>
          <a:ln w="25400">
            <a:noFill/>
          </a:ln>
        </p:spPr>
        <p:txBody>
          <a:bodyPr spcFirstLastPara="0" lIns="0" tIns="0" rIns="0" bIns="0" anchor="ctr"/>
          <a:lstStyle/>
          <a:p>
            <a:pPr algn="ctr" hangingPunct="0">
              <a:lnSpc>
                <a:spcPct val="90000"/>
              </a:lnSpc>
            </a:pPr>
            <a:r>
              <a:rPr lang="en-US" sz="900" b="1" dirty="0">
                <a:solidFill>
                  <a:schemeClr val="tx1"/>
                </a:solidFill>
                <a:latin typeface="Lub Dub Condensed" panose="020B0506030403020204" pitchFamily="34" charset="0"/>
                <a:cs typeface="Lato"/>
              </a:rPr>
              <a:t>ICD (1)</a:t>
            </a:r>
          </a:p>
        </p:txBody>
      </p:sp>
      <p:sp>
        <p:nvSpPr>
          <p:cNvPr id="66" name="Rectangle 65">
            <a:extLst>
              <a:ext uri="{FF2B5EF4-FFF2-40B4-BE49-F238E27FC236}">
                <a16:creationId xmlns:a16="http://schemas.microsoft.com/office/drawing/2014/main" id="{CFA0235A-E9F3-4A2B-B1DE-EA071E3BCDE9}"/>
              </a:ext>
              <a:ext uri="{C183D7F6-B498-43B3-948B-1728B52AA6E4}">
                <adec:decorative xmlns:adec="http://schemas.microsoft.com/office/drawing/2017/decorative" val="1"/>
              </a:ext>
            </a:extLst>
          </p:cNvPr>
          <p:cNvSpPr/>
          <p:nvPr/>
        </p:nvSpPr>
        <p:spPr>
          <a:xfrm>
            <a:off x="6472237" y="1979977"/>
            <a:ext cx="1251436" cy="269651"/>
          </a:xfrm>
          <a:prstGeom prst="rect">
            <a:avLst/>
          </a:prstGeom>
          <a:solidFill>
            <a:srgbClr val="46A547"/>
          </a:solidFill>
          <a:ln w="25400">
            <a:noFill/>
          </a:ln>
        </p:spPr>
        <p:txBody>
          <a:bodyPr spcFirstLastPara="0" lIns="0" tIns="0" rIns="0" bIns="0" anchor="ctr"/>
          <a:lstStyle/>
          <a:p>
            <a:pPr algn="ctr" hangingPunct="0">
              <a:lnSpc>
                <a:spcPct val="90000"/>
              </a:lnSpc>
            </a:pPr>
            <a:r>
              <a:rPr lang="en-US" sz="900" b="1" dirty="0" err="1">
                <a:solidFill>
                  <a:schemeClr val="tx1"/>
                </a:solidFill>
                <a:latin typeface="Lub Dub Condensed" panose="020B0506030403020204" pitchFamily="34" charset="0"/>
                <a:cs typeface="Lato"/>
              </a:rPr>
              <a:t>Hydral</a:t>
            </a:r>
            <a:r>
              <a:rPr lang="en-US" sz="900" b="1" dirty="0">
                <a:solidFill>
                  <a:schemeClr val="tx1"/>
                </a:solidFill>
                <a:latin typeface="Lub Dub Condensed" panose="020B0506030403020204" pitchFamily="34" charset="0"/>
                <a:cs typeface="Lato"/>
              </a:rPr>
              <a:t>-nitrates (1)</a:t>
            </a:r>
          </a:p>
        </p:txBody>
      </p:sp>
      <p:sp>
        <p:nvSpPr>
          <p:cNvPr id="67" name="Rectangle 66">
            <a:extLst>
              <a:ext uri="{FF2B5EF4-FFF2-40B4-BE49-F238E27FC236}">
                <a16:creationId xmlns:a16="http://schemas.microsoft.com/office/drawing/2014/main" id="{18A851B8-E383-4E56-878C-7354F5D105BC}"/>
              </a:ext>
              <a:ext uri="{C183D7F6-B498-43B3-948B-1728B52AA6E4}">
                <adec:decorative xmlns:adec="http://schemas.microsoft.com/office/drawing/2017/decorative" val="1"/>
              </a:ext>
            </a:extLst>
          </p:cNvPr>
          <p:cNvSpPr/>
          <p:nvPr/>
        </p:nvSpPr>
        <p:spPr>
          <a:xfrm>
            <a:off x="8508759" y="2912338"/>
            <a:ext cx="1251436" cy="527540"/>
          </a:xfrm>
          <a:prstGeom prst="rect">
            <a:avLst/>
          </a:prstGeom>
          <a:solidFill>
            <a:srgbClr val="A6A6A6"/>
          </a:solidFill>
          <a:ln w="25400">
            <a:noFill/>
          </a:ln>
        </p:spPr>
        <p:txBody>
          <a:bodyPr spcFirstLastPara="0" lIns="0" tIns="0" rIns="0" bIns="0" anchor="ctr"/>
          <a:lstStyle/>
          <a:p>
            <a:pPr algn="ctr" hangingPunct="0">
              <a:lnSpc>
                <a:spcPct val="90000"/>
              </a:lnSpc>
            </a:pPr>
            <a:r>
              <a:rPr lang="en-US" sz="900" b="1" dirty="0">
                <a:solidFill>
                  <a:schemeClr val="tx1"/>
                </a:solidFill>
                <a:latin typeface="Lub Dub Condensed" panose="020B0506030403020204" pitchFamily="34" charset="0"/>
                <a:cs typeface="Lato"/>
              </a:rPr>
              <a:t>Symptoms improved</a:t>
            </a:r>
          </a:p>
        </p:txBody>
      </p:sp>
      <p:sp>
        <p:nvSpPr>
          <p:cNvPr id="68" name="Rectangle 67">
            <a:extLst>
              <a:ext uri="{FF2B5EF4-FFF2-40B4-BE49-F238E27FC236}">
                <a16:creationId xmlns:a16="http://schemas.microsoft.com/office/drawing/2014/main" id="{6B1875BF-7EAA-41CE-B135-E7BCA2D28EA1}"/>
              </a:ext>
              <a:ext uri="{C183D7F6-B498-43B3-948B-1728B52AA6E4}">
                <adec:decorative xmlns:adec="http://schemas.microsoft.com/office/drawing/2017/decorative" val="1"/>
              </a:ext>
            </a:extLst>
          </p:cNvPr>
          <p:cNvSpPr/>
          <p:nvPr/>
        </p:nvSpPr>
        <p:spPr>
          <a:xfrm>
            <a:off x="8501792" y="2244199"/>
            <a:ext cx="1251436" cy="527540"/>
          </a:xfrm>
          <a:prstGeom prst="rect">
            <a:avLst/>
          </a:prstGeom>
          <a:solidFill>
            <a:srgbClr val="A6A6A6"/>
          </a:solidFill>
          <a:ln w="25400">
            <a:noFill/>
          </a:ln>
        </p:spPr>
        <p:txBody>
          <a:bodyPr spcFirstLastPara="0" lIns="0" tIns="0" rIns="0" bIns="0" anchor="ctr"/>
          <a:lstStyle/>
          <a:p>
            <a:pPr algn="ctr" hangingPunct="0">
              <a:lnSpc>
                <a:spcPct val="90000"/>
              </a:lnSpc>
            </a:pPr>
            <a:r>
              <a:rPr lang="en-US" sz="900" b="1" dirty="0">
                <a:solidFill>
                  <a:schemeClr val="tx1"/>
                </a:solidFill>
                <a:latin typeface="Lub Dub Condensed" panose="020B0506030403020204" pitchFamily="34" charset="0"/>
                <a:cs typeface="Lato"/>
              </a:rPr>
              <a:t>Refractory HF</a:t>
            </a:r>
            <a:br>
              <a:rPr lang="en-US" sz="900" b="1" dirty="0">
                <a:solidFill>
                  <a:schemeClr val="tx1"/>
                </a:solidFill>
                <a:latin typeface="Lub Dub Condensed" panose="020B0506030403020204" pitchFamily="34" charset="0"/>
                <a:cs typeface="Lato"/>
              </a:rPr>
            </a:br>
            <a:r>
              <a:rPr lang="en-US" sz="900" b="1" dirty="0">
                <a:solidFill>
                  <a:schemeClr val="tx1"/>
                </a:solidFill>
                <a:latin typeface="Lub Dub Condensed" panose="020B0506030403020204" pitchFamily="34" charset="0"/>
                <a:cs typeface="Lato"/>
              </a:rPr>
              <a:t>(Stage D)</a:t>
            </a:r>
          </a:p>
        </p:txBody>
      </p:sp>
      <p:sp>
        <p:nvSpPr>
          <p:cNvPr id="69" name="Rectangle 68">
            <a:extLst>
              <a:ext uri="{FF2B5EF4-FFF2-40B4-BE49-F238E27FC236}">
                <a16:creationId xmlns:a16="http://schemas.microsoft.com/office/drawing/2014/main" id="{022D8B98-6102-4932-8D48-DE9E3E25CB2E}"/>
              </a:ext>
              <a:ext uri="{C183D7F6-B498-43B3-948B-1728B52AA6E4}">
                <adec:decorative xmlns:adec="http://schemas.microsoft.com/office/drawing/2017/decorative" val="1"/>
              </a:ext>
            </a:extLst>
          </p:cNvPr>
          <p:cNvSpPr/>
          <p:nvPr/>
        </p:nvSpPr>
        <p:spPr>
          <a:xfrm>
            <a:off x="10565052" y="3931544"/>
            <a:ext cx="1251436" cy="527540"/>
          </a:xfrm>
          <a:prstGeom prst="rect">
            <a:avLst/>
          </a:prstGeom>
          <a:solidFill>
            <a:srgbClr val="A6A6A6"/>
          </a:solidFill>
          <a:ln w="25400">
            <a:noFill/>
          </a:ln>
        </p:spPr>
        <p:txBody>
          <a:bodyPr spcFirstLastPara="0" lIns="0" tIns="0" rIns="0" bIns="0" anchor="ctr"/>
          <a:lstStyle/>
          <a:p>
            <a:pPr algn="ctr" hangingPunct="0">
              <a:lnSpc>
                <a:spcPct val="90000"/>
              </a:lnSpc>
            </a:pPr>
            <a:r>
              <a:rPr lang="en-US" sz="900" b="1" dirty="0">
                <a:solidFill>
                  <a:schemeClr val="tx1"/>
                </a:solidFill>
                <a:latin typeface="Lub Dub Condensed" panose="020B0506030403020204" pitchFamily="34" charset="0"/>
                <a:cs typeface="Lato"/>
              </a:rPr>
              <a:t>Investigational studies*</a:t>
            </a:r>
          </a:p>
        </p:txBody>
      </p:sp>
      <p:sp>
        <p:nvSpPr>
          <p:cNvPr id="70" name="Rectangle 69">
            <a:extLst>
              <a:ext uri="{FF2B5EF4-FFF2-40B4-BE49-F238E27FC236}">
                <a16:creationId xmlns:a16="http://schemas.microsoft.com/office/drawing/2014/main" id="{9EB51749-5341-4BC6-82FA-34DD00E1CCCD}"/>
              </a:ext>
              <a:ext uri="{C183D7F6-B498-43B3-948B-1728B52AA6E4}">
                <adec:decorative xmlns:adec="http://schemas.microsoft.com/office/drawing/2017/decorative" val="1"/>
              </a:ext>
            </a:extLst>
          </p:cNvPr>
          <p:cNvSpPr/>
          <p:nvPr/>
        </p:nvSpPr>
        <p:spPr>
          <a:xfrm>
            <a:off x="10545281" y="3246811"/>
            <a:ext cx="1251436" cy="448056"/>
          </a:xfrm>
          <a:prstGeom prst="rect">
            <a:avLst/>
          </a:prstGeom>
          <a:solidFill>
            <a:srgbClr val="46A547"/>
          </a:solidFill>
          <a:ln w="25400">
            <a:noFill/>
          </a:ln>
        </p:spPr>
        <p:txBody>
          <a:bodyPr spcFirstLastPara="0" lIns="0" tIns="0" rIns="0" bIns="0" anchor="ctr"/>
          <a:lstStyle/>
          <a:p>
            <a:pPr algn="ctr" hangingPunct="0">
              <a:lnSpc>
                <a:spcPct val="90000"/>
              </a:lnSpc>
            </a:pPr>
            <a:r>
              <a:rPr lang="en-US" sz="900" b="1" dirty="0">
                <a:solidFill>
                  <a:schemeClr val="tx1"/>
                </a:solidFill>
                <a:latin typeface="Lub Dub Condensed" panose="020B0506030403020204" pitchFamily="34" charset="0"/>
                <a:cs typeface="Lato"/>
              </a:rPr>
              <a:t>Palliative care (1)</a:t>
            </a:r>
            <a:br>
              <a:rPr lang="en-US" sz="900" b="1" dirty="0">
                <a:solidFill>
                  <a:schemeClr val="tx1"/>
                </a:solidFill>
                <a:latin typeface="Lub Dub Condensed" panose="020B0506030403020204" pitchFamily="34" charset="0"/>
                <a:cs typeface="Lato"/>
              </a:rPr>
            </a:br>
            <a:r>
              <a:rPr lang="en-US" sz="900" b="1" dirty="0">
                <a:solidFill>
                  <a:schemeClr val="tx1"/>
                </a:solidFill>
                <a:latin typeface="Lub Dub Condensed" panose="020B0506030403020204" pitchFamily="34" charset="0"/>
                <a:cs typeface="Lato"/>
              </a:rPr>
              <a:t>(Can be initiated before Stage D)</a:t>
            </a:r>
          </a:p>
        </p:txBody>
      </p:sp>
      <p:sp>
        <p:nvSpPr>
          <p:cNvPr id="71" name="Rectangle 70">
            <a:extLst>
              <a:ext uri="{FF2B5EF4-FFF2-40B4-BE49-F238E27FC236}">
                <a16:creationId xmlns:a16="http://schemas.microsoft.com/office/drawing/2014/main" id="{1E473C90-E641-46ED-B9AA-62ED786F255A}"/>
              </a:ext>
              <a:ext uri="{C183D7F6-B498-43B3-948B-1728B52AA6E4}">
                <adec:decorative xmlns:adec="http://schemas.microsoft.com/office/drawing/2017/decorative" val="1"/>
              </a:ext>
            </a:extLst>
          </p:cNvPr>
          <p:cNvSpPr/>
          <p:nvPr/>
        </p:nvSpPr>
        <p:spPr>
          <a:xfrm>
            <a:off x="10545281" y="2537385"/>
            <a:ext cx="1251436" cy="448056"/>
          </a:xfrm>
          <a:prstGeom prst="rect">
            <a:avLst/>
          </a:prstGeom>
          <a:solidFill>
            <a:srgbClr val="46A547"/>
          </a:solidFill>
          <a:ln w="25400">
            <a:noFill/>
          </a:ln>
        </p:spPr>
        <p:txBody>
          <a:bodyPr spcFirstLastPara="0" lIns="0" tIns="0" rIns="0" bIns="0" anchor="ctr"/>
          <a:lstStyle/>
          <a:p>
            <a:pPr algn="ctr" hangingPunct="0">
              <a:lnSpc>
                <a:spcPct val="90000"/>
              </a:lnSpc>
            </a:pPr>
            <a:r>
              <a:rPr lang="en-US" sz="900" b="1" dirty="0">
                <a:solidFill>
                  <a:schemeClr val="tx1"/>
                </a:solidFill>
                <a:latin typeface="Lub Dub Condensed" panose="020B0506030403020204" pitchFamily="34" charset="0"/>
                <a:cs typeface="Lato"/>
              </a:rPr>
              <a:t>Cardiac transplant (1)</a:t>
            </a:r>
          </a:p>
        </p:txBody>
      </p:sp>
      <p:sp>
        <p:nvSpPr>
          <p:cNvPr id="72" name="Rectangle 71">
            <a:extLst>
              <a:ext uri="{FF2B5EF4-FFF2-40B4-BE49-F238E27FC236}">
                <a16:creationId xmlns:a16="http://schemas.microsoft.com/office/drawing/2014/main" id="{C6182E24-442C-4195-84C6-8CC2EDA8842D}"/>
              </a:ext>
              <a:ext uri="{C183D7F6-B498-43B3-948B-1728B52AA6E4}">
                <adec:decorative xmlns:adec="http://schemas.microsoft.com/office/drawing/2017/decorative" val="1"/>
              </a:ext>
            </a:extLst>
          </p:cNvPr>
          <p:cNvSpPr/>
          <p:nvPr/>
        </p:nvSpPr>
        <p:spPr>
          <a:xfrm>
            <a:off x="10545281" y="1880010"/>
            <a:ext cx="1251436" cy="448056"/>
          </a:xfrm>
          <a:prstGeom prst="rect">
            <a:avLst/>
          </a:prstGeom>
          <a:solidFill>
            <a:srgbClr val="46A547"/>
          </a:solidFill>
          <a:ln w="25400">
            <a:noFill/>
          </a:ln>
        </p:spPr>
        <p:txBody>
          <a:bodyPr spcFirstLastPara="0" lIns="0" tIns="0" rIns="0" bIns="0" anchor="ctr"/>
          <a:lstStyle/>
          <a:p>
            <a:pPr algn="ctr" hangingPunct="0">
              <a:lnSpc>
                <a:spcPct val="90000"/>
              </a:lnSpc>
            </a:pPr>
            <a:r>
              <a:rPr lang="en-US" sz="900" b="1" dirty="0">
                <a:solidFill>
                  <a:schemeClr val="tx1"/>
                </a:solidFill>
                <a:latin typeface="Lub Dub Condensed" panose="020B0506030403020204" pitchFamily="34" charset="0"/>
                <a:cs typeface="Lato"/>
              </a:rPr>
              <a:t>In Selected patients, durable MCS (1)</a:t>
            </a:r>
          </a:p>
        </p:txBody>
      </p:sp>
      <p:sp>
        <p:nvSpPr>
          <p:cNvPr id="77" name="Rectangle 14">
            <a:extLst>
              <a:ext uri="{FF2B5EF4-FFF2-40B4-BE49-F238E27FC236}">
                <a16:creationId xmlns:a16="http://schemas.microsoft.com/office/drawing/2014/main" id="{06E25531-88C2-4A84-9454-C8B1F1968032}"/>
              </a:ext>
              <a:ext uri="{C183D7F6-B498-43B3-948B-1728B52AA6E4}">
                <adec:decorative xmlns:adec="http://schemas.microsoft.com/office/drawing/2017/decorative" val="1"/>
              </a:ext>
            </a:extLst>
          </p:cNvPr>
          <p:cNvSpPr/>
          <p:nvPr/>
        </p:nvSpPr>
        <p:spPr>
          <a:xfrm>
            <a:off x="1763129" y="2141328"/>
            <a:ext cx="298953" cy="2829349"/>
          </a:xfrm>
          <a:custGeom>
            <a:avLst/>
            <a:gdLst>
              <a:gd name="connsiteX0" fmla="*/ 0 w 765586"/>
              <a:gd name="connsiteY0" fmla="*/ 0 h 4065812"/>
              <a:gd name="connsiteX1" fmla="*/ 765586 w 765586"/>
              <a:gd name="connsiteY1" fmla="*/ 0 h 4065812"/>
              <a:gd name="connsiteX2" fmla="*/ 765586 w 765586"/>
              <a:gd name="connsiteY2" fmla="*/ 4065812 h 4065812"/>
              <a:gd name="connsiteX3" fmla="*/ 0 w 765586"/>
              <a:gd name="connsiteY3" fmla="*/ 4065812 h 4065812"/>
              <a:gd name="connsiteX4" fmla="*/ 0 w 765586"/>
              <a:gd name="connsiteY4" fmla="*/ 0 h 4065812"/>
              <a:gd name="connsiteX0" fmla="*/ 0 w 765586"/>
              <a:gd name="connsiteY0" fmla="*/ 0 h 4065812"/>
              <a:gd name="connsiteX1" fmla="*/ 765586 w 765586"/>
              <a:gd name="connsiteY1" fmla="*/ 0 h 4065812"/>
              <a:gd name="connsiteX2" fmla="*/ 765586 w 765586"/>
              <a:gd name="connsiteY2" fmla="*/ 4065812 h 4065812"/>
              <a:gd name="connsiteX3" fmla="*/ 0 w 765586"/>
              <a:gd name="connsiteY3" fmla="*/ 4065812 h 4065812"/>
              <a:gd name="connsiteX4" fmla="*/ 91440 w 765586"/>
              <a:gd name="connsiteY4" fmla="*/ 91440 h 4065812"/>
              <a:gd name="connsiteX0" fmla="*/ 0 w 765586"/>
              <a:gd name="connsiteY0" fmla="*/ 0 h 4065812"/>
              <a:gd name="connsiteX1" fmla="*/ 765586 w 765586"/>
              <a:gd name="connsiteY1" fmla="*/ 0 h 4065812"/>
              <a:gd name="connsiteX2" fmla="*/ 765586 w 765586"/>
              <a:gd name="connsiteY2" fmla="*/ 4065812 h 4065812"/>
              <a:gd name="connsiteX3" fmla="*/ 0 w 765586"/>
              <a:gd name="connsiteY3" fmla="*/ 4065812 h 4065812"/>
            </a:gdLst>
            <a:ahLst/>
            <a:cxnLst>
              <a:cxn ang="0">
                <a:pos x="connsiteX0" y="connsiteY0"/>
              </a:cxn>
              <a:cxn ang="0">
                <a:pos x="connsiteX1" y="connsiteY1"/>
              </a:cxn>
              <a:cxn ang="0">
                <a:pos x="connsiteX2" y="connsiteY2"/>
              </a:cxn>
              <a:cxn ang="0">
                <a:pos x="connsiteX3" y="connsiteY3"/>
              </a:cxn>
            </a:cxnLst>
            <a:rect l="l" t="t" r="r" b="b"/>
            <a:pathLst>
              <a:path w="765586" h="4065812">
                <a:moveTo>
                  <a:pt x="0" y="0"/>
                </a:moveTo>
                <a:lnTo>
                  <a:pt x="765586" y="0"/>
                </a:lnTo>
                <a:lnTo>
                  <a:pt x="765586" y="4065812"/>
                </a:lnTo>
                <a:lnTo>
                  <a:pt x="0" y="4065812"/>
                </a:lnTo>
              </a:path>
            </a:pathLst>
          </a:cu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8" name="Straight Arrow Connector 77">
            <a:extLst>
              <a:ext uri="{FF2B5EF4-FFF2-40B4-BE49-F238E27FC236}">
                <a16:creationId xmlns:a16="http://schemas.microsoft.com/office/drawing/2014/main" id="{78FB16A1-0DBD-488E-82D2-24795DBB6336}"/>
              </a:ext>
              <a:ext uri="{C183D7F6-B498-43B3-948B-1728B52AA6E4}">
                <adec:decorative xmlns:adec="http://schemas.microsoft.com/office/drawing/2017/decorative" val="1"/>
              </a:ext>
            </a:extLst>
          </p:cNvPr>
          <p:cNvCxnSpPr>
            <a:cxnSpLocks/>
            <a:stCxn id="59" idx="2"/>
          </p:cNvCxnSpPr>
          <p:nvPr/>
        </p:nvCxnSpPr>
        <p:spPr>
          <a:xfrm>
            <a:off x="3122335" y="4433549"/>
            <a:ext cx="0" cy="96624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BE7A58A5-D759-49F3-9677-0DFCC2DA6617}"/>
              </a:ext>
              <a:ext uri="{C183D7F6-B498-43B3-948B-1728B52AA6E4}">
                <adec:decorative xmlns:adec="http://schemas.microsoft.com/office/drawing/2017/decorative" val="1"/>
              </a:ext>
            </a:extLst>
          </p:cNvPr>
          <p:cNvCxnSpPr>
            <a:cxnSpLocks/>
          </p:cNvCxnSpPr>
          <p:nvPr/>
        </p:nvCxnSpPr>
        <p:spPr>
          <a:xfrm>
            <a:off x="1756521" y="2738830"/>
            <a:ext cx="305561"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27A6A892-B5D5-4C8B-A47C-555490209B4C}"/>
              </a:ext>
              <a:ext uri="{C183D7F6-B498-43B3-948B-1728B52AA6E4}">
                <adec:decorative xmlns:adec="http://schemas.microsoft.com/office/drawing/2017/decorative" val="1"/>
              </a:ext>
            </a:extLst>
          </p:cNvPr>
          <p:cNvCxnSpPr>
            <a:cxnSpLocks/>
          </p:cNvCxnSpPr>
          <p:nvPr/>
        </p:nvCxnSpPr>
        <p:spPr>
          <a:xfrm>
            <a:off x="1756521" y="3288223"/>
            <a:ext cx="305561"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AA7C7154-C4CC-46FE-B539-607178E77746}"/>
              </a:ext>
              <a:ext uri="{C183D7F6-B498-43B3-948B-1728B52AA6E4}">
                <adec:decorative xmlns:adec="http://schemas.microsoft.com/office/drawing/2017/decorative" val="1"/>
              </a:ext>
            </a:extLst>
          </p:cNvPr>
          <p:cNvCxnSpPr>
            <a:cxnSpLocks/>
          </p:cNvCxnSpPr>
          <p:nvPr/>
        </p:nvCxnSpPr>
        <p:spPr>
          <a:xfrm>
            <a:off x="1756521" y="3834793"/>
            <a:ext cx="305561"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1AD14059-96AC-424A-9231-3CA98BCFEC65}"/>
              </a:ext>
              <a:ext uri="{C183D7F6-B498-43B3-948B-1728B52AA6E4}">
                <adec:decorative xmlns:adec="http://schemas.microsoft.com/office/drawing/2017/decorative" val="1"/>
              </a:ext>
            </a:extLst>
          </p:cNvPr>
          <p:cNvCxnSpPr>
            <a:cxnSpLocks/>
          </p:cNvCxnSpPr>
          <p:nvPr/>
        </p:nvCxnSpPr>
        <p:spPr>
          <a:xfrm>
            <a:off x="1756521" y="4381253"/>
            <a:ext cx="305561"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EBB4F981-C60F-4D95-A655-FD4C68B6EE28}"/>
              </a:ext>
              <a:ext uri="{C183D7F6-B498-43B3-948B-1728B52AA6E4}">
                <adec:decorative xmlns:adec="http://schemas.microsoft.com/office/drawing/2017/decorative" val="1"/>
              </a:ext>
            </a:extLst>
          </p:cNvPr>
          <p:cNvCxnSpPr>
            <a:cxnSpLocks/>
          </p:cNvCxnSpPr>
          <p:nvPr/>
        </p:nvCxnSpPr>
        <p:spPr>
          <a:xfrm flipV="1">
            <a:off x="2046202" y="2884971"/>
            <a:ext cx="457200" cy="64008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Straight Arrow Connector 83">
            <a:extLst>
              <a:ext uri="{FF2B5EF4-FFF2-40B4-BE49-F238E27FC236}">
                <a16:creationId xmlns:a16="http://schemas.microsoft.com/office/drawing/2014/main" id="{6C890F9B-645E-4830-AE63-935809E7CB32}"/>
              </a:ext>
              <a:ext uri="{C183D7F6-B498-43B3-948B-1728B52AA6E4}">
                <adec:decorative xmlns:adec="http://schemas.microsoft.com/office/drawing/2017/decorative" val="1"/>
              </a:ext>
            </a:extLst>
          </p:cNvPr>
          <p:cNvCxnSpPr>
            <a:cxnSpLocks/>
          </p:cNvCxnSpPr>
          <p:nvPr/>
        </p:nvCxnSpPr>
        <p:spPr>
          <a:xfrm>
            <a:off x="2044477" y="3525051"/>
            <a:ext cx="457200" cy="64008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8" name="Straight Arrow Connector 83">
            <a:extLst>
              <a:ext uri="{FF2B5EF4-FFF2-40B4-BE49-F238E27FC236}">
                <a16:creationId xmlns:a16="http://schemas.microsoft.com/office/drawing/2014/main" id="{BFEDB89E-64E0-4AD2-80B2-DC7234C65FCB}"/>
              </a:ext>
              <a:ext uri="{C183D7F6-B498-43B3-948B-1728B52AA6E4}">
                <adec:decorative xmlns:adec="http://schemas.microsoft.com/office/drawing/2017/decorative" val="1"/>
              </a:ext>
            </a:extLst>
          </p:cNvPr>
          <p:cNvCxnSpPr>
            <a:cxnSpLocks/>
            <a:stCxn id="58" idx="3"/>
            <a:endCxn id="62" idx="1"/>
          </p:cNvCxnSpPr>
          <p:nvPr/>
        </p:nvCxnSpPr>
        <p:spPr>
          <a:xfrm flipV="1">
            <a:off x="3748053" y="2143780"/>
            <a:ext cx="687662" cy="728379"/>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9" name="Straight Arrow Connector 83">
            <a:extLst>
              <a:ext uri="{FF2B5EF4-FFF2-40B4-BE49-F238E27FC236}">
                <a16:creationId xmlns:a16="http://schemas.microsoft.com/office/drawing/2014/main" id="{9A8AD3CD-C2C6-4D2F-8B8A-EDF8B3CFFF68}"/>
              </a:ext>
              <a:ext uri="{C183D7F6-B498-43B3-948B-1728B52AA6E4}">
                <adec:decorative xmlns:adec="http://schemas.microsoft.com/office/drawing/2017/decorative" val="1"/>
              </a:ext>
            </a:extLst>
          </p:cNvPr>
          <p:cNvCxnSpPr>
            <a:cxnSpLocks/>
            <a:endCxn id="60" idx="1"/>
          </p:cNvCxnSpPr>
          <p:nvPr/>
        </p:nvCxnSpPr>
        <p:spPr>
          <a:xfrm>
            <a:off x="3748946" y="2865597"/>
            <a:ext cx="701416" cy="564212"/>
          </a:xfrm>
          <a:prstGeom prst="bentConnector3">
            <a:avLst>
              <a:gd name="adj1" fmla="val 48734"/>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61415959-8B20-4773-BF89-73466AB292E6}"/>
              </a:ext>
              <a:ext uri="{C183D7F6-B498-43B3-948B-1728B52AA6E4}">
                <adec:decorative xmlns:adec="http://schemas.microsoft.com/office/drawing/2017/decorative" val="1"/>
              </a:ext>
            </a:extLst>
          </p:cNvPr>
          <p:cNvCxnSpPr>
            <a:cxnSpLocks/>
          </p:cNvCxnSpPr>
          <p:nvPr/>
        </p:nvCxnSpPr>
        <p:spPr>
          <a:xfrm>
            <a:off x="4091884" y="2800784"/>
            <a:ext cx="358478"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8F8CA1A1-962A-493C-8353-E7118909CFFF}"/>
              </a:ext>
              <a:ext uri="{C183D7F6-B498-43B3-948B-1728B52AA6E4}">
                <adec:decorative xmlns:adec="http://schemas.microsoft.com/office/drawing/2017/decorative" val="1"/>
              </a:ext>
            </a:extLst>
          </p:cNvPr>
          <p:cNvCxnSpPr>
            <a:cxnSpLocks/>
          </p:cNvCxnSpPr>
          <p:nvPr/>
        </p:nvCxnSpPr>
        <p:spPr>
          <a:xfrm>
            <a:off x="5687151" y="2131946"/>
            <a:ext cx="785086"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E5E06F9A-3D1F-46FD-9AAF-90D972D180F0}"/>
              </a:ext>
              <a:ext uri="{C183D7F6-B498-43B3-948B-1728B52AA6E4}">
                <adec:decorative xmlns:adec="http://schemas.microsoft.com/office/drawing/2017/decorative" val="1"/>
              </a:ext>
            </a:extLst>
          </p:cNvPr>
          <p:cNvCxnSpPr>
            <a:cxnSpLocks/>
          </p:cNvCxnSpPr>
          <p:nvPr/>
        </p:nvCxnSpPr>
        <p:spPr>
          <a:xfrm>
            <a:off x="5687151" y="2800784"/>
            <a:ext cx="785086"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E6D32602-EE07-467D-8BAB-3087F90FDAAD}"/>
              </a:ext>
              <a:ext uri="{C183D7F6-B498-43B3-948B-1728B52AA6E4}">
                <adec:decorative xmlns:adec="http://schemas.microsoft.com/office/drawing/2017/decorative" val="1"/>
              </a:ext>
            </a:extLst>
          </p:cNvPr>
          <p:cNvCxnSpPr>
            <a:cxnSpLocks/>
          </p:cNvCxnSpPr>
          <p:nvPr/>
        </p:nvCxnSpPr>
        <p:spPr>
          <a:xfrm>
            <a:off x="5703457" y="3436138"/>
            <a:ext cx="785086"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0" name="Rectangle 14">
            <a:extLst>
              <a:ext uri="{FF2B5EF4-FFF2-40B4-BE49-F238E27FC236}">
                <a16:creationId xmlns:a16="http://schemas.microsoft.com/office/drawing/2014/main" id="{88142F1C-B9AE-47CB-BDC1-C3831454ECD0}"/>
              </a:ext>
              <a:ext uri="{C183D7F6-B498-43B3-948B-1728B52AA6E4}">
                <adec:decorative xmlns:adec="http://schemas.microsoft.com/office/drawing/2017/decorative" val="1"/>
              </a:ext>
            </a:extLst>
          </p:cNvPr>
          <p:cNvSpPr/>
          <p:nvPr/>
        </p:nvSpPr>
        <p:spPr>
          <a:xfrm>
            <a:off x="7720823" y="2127116"/>
            <a:ext cx="298953" cy="1296107"/>
          </a:xfrm>
          <a:custGeom>
            <a:avLst/>
            <a:gdLst>
              <a:gd name="connsiteX0" fmla="*/ 0 w 765586"/>
              <a:gd name="connsiteY0" fmla="*/ 0 h 4065812"/>
              <a:gd name="connsiteX1" fmla="*/ 765586 w 765586"/>
              <a:gd name="connsiteY1" fmla="*/ 0 h 4065812"/>
              <a:gd name="connsiteX2" fmla="*/ 765586 w 765586"/>
              <a:gd name="connsiteY2" fmla="*/ 4065812 h 4065812"/>
              <a:gd name="connsiteX3" fmla="*/ 0 w 765586"/>
              <a:gd name="connsiteY3" fmla="*/ 4065812 h 4065812"/>
              <a:gd name="connsiteX4" fmla="*/ 0 w 765586"/>
              <a:gd name="connsiteY4" fmla="*/ 0 h 4065812"/>
              <a:gd name="connsiteX0" fmla="*/ 0 w 765586"/>
              <a:gd name="connsiteY0" fmla="*/ 0 h 4065812"/>
              <a:gd name="connsiteX1" fmla="*/ 765586 w 765586"/>
              <a:gd name="connsiteY1" fmla="*/ 0 h 4065812"/>
              <a:gd name="connsiteX2" fmla="*/ 765586 w 765586"/>
              <a:gd name="connsiteY2" fmla="*/ 4065812 h 4065812"/>
              <a:gd name="connsiteX3" fmla="*/ 0 w 765586"/>
              <a:gd name="connsiteY3" fmla="*/ 4065812 h 4065812"/>
              <a:gd name="connsiteX4" fmla="*/ 91440 w 765586"/>
              <a:gd name="connsiteY4" fmla="*/ 91440 h 4065812"/>
              <a:gd name="connsiteX0" fmla="*/ 0 w 765586"/>
              <a:gd name="connsiteY0" fmla="*/ 0 h 4065812"/>
              <a:gd name="connsiteX1" fmla="*/ 765586 w 765586"/>
              <a:gd name="connsiteY1" fmla="*/ 0 h 4065812"/>
              <a:gd name="connsiteX2" fmla="*/ 765586 w 765586"/>
              <a:gd name="connsiteY2" fmla="*/ 4065812 h 4065812"/>
              <a:gd name="connsiteX3" fmla="*/ 0 w 765586"/>
              <a:gd name="connsiteY3" fmla="*/ 4065812 h 4065812"/>
            </a:gdLst>
            <a:ahLst/>
            <a:cxnLst>
              <a:cxn ang="0">
                <a:pos x="connsiteX0" y="connsiteY0"/>
              </a:cxn>
              <a:cxn ang="0">
                <a:pos x="connsiteX1" y="connsiteY1"/>
              </a:cxn>
              <a:cxn ang="0">
                <a:pos x="connsiteX2" y="connsiteY2"/>
              </a:cxn>
              <a:cxn ang="0">
                <a:pos x="connsiteX3" y="connsiteY3"/>
              </a:cxn>
            </a:cxnLst>
            <a:rect l="l" t="t" r="r" b="b"/>
            <a:pathLst>
              <a:path w="765586" h="4065812">
                <a:moveTo>
                  <a:pt x="0" y="0"/>
                </a:moveTo>
                <a:lnTo>
                  <a:pt x="765586" y="0"/>
                </a:lnTo>
                <a:lnTo>
                  <a:pt x="765586" y="4065812"/>
                </a:lnTo>
                <a:lnTo>
                  <a:pt x="0" y="4065812"/>
                </a:lnTo>
              </a:path>
            </a:pathLst>
          </a:cu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1" name="Straight Arrow Connector 100">
            <a:extLst>
              <a:ext uri="{FF2B5EF4-FFF2-40B4-BE49-F238E27FC236}">
                <a16:creationId xmlns:a16="http://schemas.microsoft.com/office/drawing/2014/main" id="{AA26EBFA-1749-437C-9EBE-EDCFB64B82C8}"/>
              </a:ext>
              <a:ext uri="{C183D7F6-B498-43B3-948B-1728B52AA6E4}">
                <adec:decorative xmlns:adec="http://schemas.microsoft.com/office/drawing/2017/decorative" val="1"/>
              </a:ext>
            </a:extLst>
          </p:cNvPr>
          <p:cNvCxnSpPr>
            <a:cxnSpLocks/>
          </p:cNvCxnSpPr>
          <p:nvPr/>
        </p:nvCxnSpPr>
        <p:spPr>
          <a:xfrm>
            <a:off x="7723673" y="2787993"/>
            <a:ext cx="305561"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2" name="Straight Arrow Connector 83">
            <a:extLst>
              <a:ext uri="{FF2B5EF4-FFF2-40B4-BE49-F238E27FC236}">
                <a16:creationId xmlns:a16="http://schemas.microsoft.com/office/drawing/2014/main" id="{7D856BC1-5E38-4D87-A831-DDC50A45E822}"/>
              </a:ext>
              <a:ext uri="{C183D7F6-B498-43B3-948B-1728B52AA6E4}">
                <adec:decorative xmlns:adec="http://schemas.microsoft.com/office/drawing/2017/decorative" val="1"/>
              </a:ext>
            </a:extLst>
          </p:cNvPr>
          <p:cNvCxnSpPr>
            <a:cxnSpLocks/>
            <a:endCxn id="68" idx="1"/>
          </p:cNvCxnSpPr>
          <p:nvPr/>
        </p:nvCxnSpPr>
        <p:spPr>
          <a:xfrm flipV="1">
            <a:off x="8030282" y="2507969"/>
            <a:ext cx="471510" cy="283268"/>
          </a:xfrm>
          <a:prstGeom prst="bentConnector3">
            <a:avLst>
              <a:gd name="adj1" fmla="val 48117"/>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3" name="Straight Arrow Connector 83">
            <a:extLst>
              <a:ext uri="{FF2B5EF4-FFF2-40B4-BE49-F238E27FC236}">
                <a16:creationId xmlns:a16="http://schemas.microsoft.com/office/drawing/2014/main" id="{1FA33B5D-AF14-4555-899F-46B3FFF04A54}"/>
              </a:ext>
              <a:ext uri="{C183D7F6-B498-43B3-948B-1728B52AA6E4}">
                <adec:decorative xmlns:adec="http://schemas.microsoft.com/office/drawing/2017/decorative" val="1"/>
              </a:ext>
            </a:extLst>
          </p:cNvPr>
          <p:cNvCxnSpPr>
            <a:cxnSpLocks/>
            <a:endCxn id="67" idx="1"/>
          </p:cNvCxnSpPr>
          <p:nvPr/>
        </p:nvCxnSpPr>
        <p:spPr>
          <a:xfrm>
            <a:off x="8028557" y="2787993"/>
            <a:ext cx="480202" cy="388115"/>
          </a:xfrm>
          <a:prstGeom prst="bentConnector3">
            <a:avLst>
              <a:gd name="adj1" fmla="val 48974"/>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0E9A4FD0-DA80-454B-B121-9C93417CA1FB}"/>
              </a:ext>
              <a:ext uri="{C183D7F6-B498-43B3-948B-1728B52AA6E4}">
                <adec:decorative xmlns:adec="http://schemas.microsoft.com/office/drawing/2017/decorative" val="1"/>
              </a:ext>
            </a:extLst>
          </p:cNvPr>
          <p:cNvCxnSpPr>
            <a:cxnSpLocks/>
          </p:cNvCxnSpPr>
          <p:nvPr/>
        </p:nvCxnSpPr>
        <p:spPr>
          <a:xfrm>
            <a:off x="9148759" y="3435399"/>
            <a:ext cx="0" cy="196439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4" name="Straight Arrow Connector 83">
            <a:extLst>
              <a:ext uri="{FF2B5EF4-FFF2-40B4-BE49-F238E27FC236}">
                <a16:creationId xmlns:a16="http://schemas.microsoft.com/office/drawing/2014/main" id="{C0C96092-233D-4EB3-94A4-20151DF8F6F5}"/>
              </a:ext>
              <a:ext uri="{C183D7F6-B498-43B3-948B-1728B52AA6E4}">
                <adec:decorative xmlns:adec="http://schemas.microsoft.com/office/drawing/2017/decorative" val="1"/>
              </a:ext>
            </a:extLst>
          </p:cNvPr>
          <p:cNvCxnSpPr>
            <a:cxnSpLocks/>
            <a:stCxn id="68" idx="3"/>
          </p:cNvCxnSpPr>
          <p:nvPr/>
        </p:nvCxnSpPr>
        <p:spPr>
          <a:xfrm flipV="1">
            <a:off x="9753228" y="2080181"/>
            <a:ext cx="777001" cy="427788"/>
          </a:xfrm>
          <a:prstGeom prst="bentConnector3">
            <a:avLst>
              <a:gd name="adj1" fmla="val 52645"/>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5" name="Straight Arrow Connector 83">
            <a:extLst>
              <a:ext uri="{FF2B5EF4-FFF2-40B4-BE49-F238E27FC236}">
                <a16:creationId xmlns:a16="http://schemas.microsoft.com/office/drawing/2014/main" id="{584C9C64-F5AC-4CB2-A88A-54DD7978843A}"/>
              </a:ext>
              <a:ext uri="{C183D7F6-B498-43B3-948B-1728B52AA6E4}">
                <adec:decorative xmlns:adec="http://schemas.microsoft.com/office/drawing/2017/decorative" val="1"/>
              </a:ext>
            </a:extLst>
          </p:cNvPr>
          <p:cNvCxnSpPr>
            <a:cxnSpLocks/>
            <a:stCxn id="68" idx="3"/>
            <a:endCxn id="69" idx="1"/>
          </p:cNvCxnSpPr>
          <p:nvPr/>
        </p:nvCxnSpPr>
        <p:spPr>
          <a:xfrm>
            <a:off x="9753228" y="2507969"/>
            <a:ext cx="811824" cy="1687345"/>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843A26C4-4CA9-4655-96C8-5F241FE9C5BB}"/>
              </a:ext>
              <a:ext uri="{C183D7F6-B498-43B3-948B-1728B52AA6E4}">
                <adec:decorative xmlns:adec="http://schemas.microsoft.com/office/drawing/2017/decorative" val="1"/>
              </a:ext>
            </a:extLst>
          </p:cNvPr>
          <p:cNvCxnSpPr>
            <a:cxnSpLocks/>
          </p:cNvCxnSpPr>
          <p:nvPr/>
        </p:nvCxnSpPr>
        <p:spPr>
          <a:xfrm>
            <a:off x="10176529" y="2766581"/>
            <a:ext cx="358478"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2" name="Straight Arrow Connector 121">
            <a:extLst>
              <a:ext uri="{FF2B5EF4-FFF2-40B4-BE49-F238E27FC236}">
                <a16:creationId xmlns:a16="http://schemas.microsoft.com/office/drawing/2014/main" id="{DCDD5AC8-254E-4FB6-A5A0-5F4DD734954F}"/>
              </a:ext>
              <a:ext uri="{C183D7F6-B498-43B3-948B-1728B52AA6E4}">
                <adec:decorative xmlns:adec="http://schemas.microsoft.com/office/drawing/2017/decorative" val="1"/>
              </a:ext>
            </a:extLst>
          </p:cNvPr>
          <p:cNvCxnSpPr>
            <a:cxnSpLocks/>
          </p:cNvCxnSpPr>
          <p:nvPr/>
        </p:nvCxnSpPr>
        <p:spPr>
          <a:xfrm>
            <a:off x="10177472" y="3512251"/>
            <a:ext cx="358478"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547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500"/>
                                        <p:tgtEl>
                                          <p:spTgt spid="5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3"/>
                                        </p:tgtEl>
                                        <p:attrNameLst>
                                          <p:attrName>style.visibility</p:attrName>
                                        </p:attrNameLst>
                                      </p:cBhvr>
                                      <p:to>
                                        <p:strVal val="visible"/>
                                      </p:to>
                                    </p:set>
                                    <p:animEffect transition="in" filter="fade">
                                      <p:cBhvr>
                                        <p:cTn id="14" dur="500"/>
                                        <p:tgtEl>
                                          <p:spTgt spid="5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fade">
                                      <p:cBhvr>
                                        <p:cTn id="17" dur="500"/>
                                        <p:tgtEl>
                                          <p:spTgt spid="5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fade">
                                      <p:cBhvr>
                                        <p:cTn id="20" dur="500"/>
                                        <p:tgtEl>
                                          <p:spTgt spid="5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fade">
                                      <p:cBhvr>
                                        <p:cTn id="23" dur="500"/>
                                        <p:tgtEl>
                                          <p:spTgt spid="5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500"/>
                                        <p:tgtEl>
                                          <p:spTgt spid="57"/>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fade">
                                      <p:cBhvr>
                                        <p:cTn id="30" dur="500"/>
                                        <p:tgtEl>
                                          <p:spTgt spid="4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500"/>
                                        <p:tgtEl>
                                          <p:spTgt spid="37"/>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77"/>
                                        </p:tgtEl>
                                        <p:attrNameLst>
                                          <p:attrName>style.visibility</p:attrName>
                                        </p:attrNameLst>
                                      </p:cBhvr>
                                      <p:to>
                                        <p:strVal val="visible"/>
                                      </p:to>
                                    </p:set>
                                    <p:animEffect transition="in" filter="wipe(left)">
                                      <p:cBhvr>
                                        <p:cTn id="39" dur="500"/>
                                        <p:tgtEl>
                                          <p:spTgt spid="77"/>
                                        </p:tgtEl>
                                      </p:cBhvr>
                                    </p:animEffect>
                                  </p:childTnLst>
                                </p:cTn>
                              </p:par>
                              <p:par>
                                <p:cTn id="40" presetID="22" presetClass="entr" presetSubtype="8" fill="hold" nodeType="with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wipe(left)">
                                      <p:cBhvr>
                                        <p:cTn id="42" dur="500"/>
                                        <p:tgtEl>
                                          <p:spTgt spid="79"/>
                                        </p:tgtEl>
                                      </p:cBhvr>
                                    </p:animEffect>
                                  </p:childTnLst>
                                </p:cTn>
                              </p:par>
                              <p:par>
                                <p:cTn id="43" presetID="22" presetClass="entr" presetSubtype="8" fill="hold" nodeType="with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left)">
                                      <p:cBhvr>
                                        <p:cTn id="45" dur="500"/>
                                        <p:tgtEl>
                                          <p:spTgt spid="81"/>
                                        </p:tgtEl>
                                      </p:cBhvr>
                                    </p:animEffect>
                                  </p:childTnLst>
                                </p:cTn>
                              </p:par>
                              <p:par>
                                <p:cTn id="46" presetID="22" presetClass="entr" presetSubtype="8" fill="hold" nodeType="withEffect">
                                  <p:stCondLst>
                                    <p:cond delay="0"/>
                                  </p:stCondLst>
                                  <p:childTnLst>
                                    <p:set>
                                      <p:cBhvr>
                                        <p:cTn id="47" dur="1" fill="hold">
                                          <p:stCondLst>
                                            <p:cond delay="0"/>
                                          </p:stCondLst>
                                        </p:cTn>
                                        <p:tgtEl>
                                          <p:spTgt spid="82"/>
                                        </p:tgtEl>
                                        <p:attrNameLst>
                                          <p:attrName>style.visibility</p:attrName>
                                        </p:attrNameLst>
                                      </p:cBhvr>
                                      <p:to>
                                        <p:strVal val="visible"/>
                                      </p:to>
                                    </p:set>
                                    <p:animEffect transition="in" filter="wipe(left)">
                                      <p:cBhvr>
                                        <p:cTn id="48" dur="500"/>
                                        <p:tgtEl>
                                          <p:spTgt spid="82"/>
                                        </p:tgtEl>
                                      </p:cBhvr>
                                    </p:animEffect>
                                  </p:childTnLst>
                                </p:cTn>
                              </p:par>
                              <p:par>
                                <p:cTn id="49" presetID="22" presetClass="entr" presetSubtype="8" fill="hold" nodeType="with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left)">
                                      <p:cBhvr>
                                        <p:cTn id="51" dur="500"/>
                                        <p:tgtEl>
                                          <p:spTgt spid="83"/>
                                        </p:tgtEl>
                                      </p:cBhvr>
                                    </p:animEffect>
                                  </p:childTnLst>
                                </p:cTn>
                              </p:par>
                            </p:childTnLst>
                          </p:cTn>
                        </p:par>
                        <p:par>
                          <p:cTn id="52" fill="hold">
                            <p:stCondLst>
                              <p:cond delay="1000"/>
                            </p:stCondLst>
                            <p:childTnLst>
                              <p:par>
                                <p:cTn id="53" presetID="22" presetClass="entr" presetSubtype="4" fill="hold" nodeType="afterEffect">
                                  <p:stCondLst>
                                    <p:cond delay="0"/>
                                  </p:stCondLst>
                                  <p:childTnLst>
                                    <p:set>
                                      <p:cBhvr>
                                        <p:cTn id="54" dur="1" fill="hold">
                                          <p:stCondLst>
                                            <p:cond delay="0"/>
                                          </p:stCondLst>
                                        </p:cTn>
                                        <p:tgtEl>
                                          <p:spTgt spid="84"/>
                                        </p:tgtEl>
                                        <p:attrNameLst>
                                          <p:attrName>style.visibility</p:attrName>
                                        </p:attrNameLst>
                                      </p:cBhvr>
                                      <p:to>
                                        <p:strVal val="visible"/>
                                      </p:to>
                                    </p:set>
                                    <p:animEffect transition="in" filter="wipe(down)">
                                      <p:cBhvr>
                                        <p:cTn id="55" dur="500"/>
                                        <p:tgtEl>
                                          <p:spTgt spid="84"/>
                                        </p:tgtEl>
                                      </p:cBhvr>
                                    </p:animEffect>
                                  </p:childTnLst>
                                </p:cTn>
                              </p:par>
                            </p:childTnLst>
                          </p:cTn>
                        </p:par>
                        <p:par>
                          <p:cTn id="56" fill="hold">
                            <p:stCondLst>
                              <p:cond delay="1500"/>
                            </p:stCondLst>
                            <p:childTnLst>
                              <p:par>
                                <p:cTn id="57" presetID="10" presetClass="entr" presetSubtype="0"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Effect transition="in" filter="fade">
                                      <p:cBhvr>
                                        <p:cTn id="59" dur="500"/>
                                        <p:tgtEl>
                                          <p:spTgt spid="58"/>
                                        </p:tgtEl>
                                      </p:cBhvr>
                                    </p:animEffect>
                                  </p:childTnLst>
                                </p:cTn>
                              </p:par>
                            </p:childTnLst>
                          </p:cTn>
                        </p:par>
                        <p:par>
                          <p:cTn id="60" fill="hold">
                            <p:stCondLst>
                              <p:cond delay="2000"/>
                            </p:stCondLst>
                            <p:childTnLst>
                              <p:par>
                                <p:cTn id="61" presetID="22" presetClass="entr" presetSubtype="1" fill="hold" nodeType="afterEffect">
                                  <p:stCondLst>
                                    <p:cond delay="0"/>
                                  </p:stCondLst>
                                  <p:childTnLst>
                                    <p:set>
                                      <p:cBhvr>
                                        <p:cTn id="62" dur="1" fill="hold">
                                          <p:stCondLst>
                                            <p:cond delay="0"/>
                                          </p:stCondLst>
                                        </p:cTn>
                                        <p:tgtEl>
                                          <p:spTgt spid="85"/>
                                        </p:tgtEl>
                                        <p:attrNameLst>
                                          <p:attrName>style.visibility</p:attrName>
                                        </p:attrNameLst>
                                      </p:cBhvr>
                                      <p:to>
                                        <p:strVal val="visible"/>
                                      </p:to>
                                    </p:set>
                                    <p:animEffect transition="in" filter="wipe(up)">
                                      <p:cBhvr>
                                        <p:cTn id="63" dur="500"/>
                                        <p:tgtEl>
                                          <p:spTgt spid="85"/>
                                        </p:tgtEl>
                                      </p:cBhvr>
                                    </p:animEffect>
                                  </p:childTnLst>
                                </p:cTn>
                              </p:par>
                            </p:childTnLst>
                          </p:cTn>
                        </p:par>
                        <p:par>
                          <p:cTn id="64" fill="hold">
                            <p:stCondLst>
                              <p:cond delay="2500"/>
                            </p:stCondLst>
                            <p:childTnLst>
                              <p:par>
                                <p:cTn id="65" presetID="10" presetClass="entr" presetSubtype="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500"/>
                                        <p:tgtEl>
                                          <p:spTgt spid="59"/>
                                        </p:tgtEl>
                                      </p:cBhvr>
                                    </p:animEffect>
                                  </p:childTnLst>
                                </p:cTn>
                              </p:par>
                            </p:childTnLst>
                          </p:cTn>
                        </p:par>
                        <p:par>
                          <p:cTn id="68" fill="hold">
                            <p:stCondLst>
                              <p:cond delay="3000"/>
                            </p:stCondLst>
                            <p:childTnLst>
                              <p:par>
                                <p:cTn id="69" presetID="22" presetClass="entr" presetSubtype="1" fill="hold"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wipe(up)">
                                      <p:cBhvr>
                                        <p:cTn id="71" dur="500"/>
                                        <p:tgtEl>
                                          <p:spTgt spid="78"/>
                                        </p:tgtEl>
                                      </p:cBhvr>
                                    </p:animEffect>
                                  </p:childTnLst>
                                </p:cTn>
                              </p:par>
                            </p:childTnLst>
                          </p:cTn>
                        </p:par>
                        <p:par>
                          <p:cTn id="72" fill="hold">
                            <p:stCondLst>
                              <p:cond delay="3500"/>
                            </p:stCondLst>
                            <p:childTnLst>
                              <p:par>
                                <p:cTn id="73" presetID="10" presetClass="entr" presetSubtype="0"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fade">
                                      <p:cBhvr>
                                        <p:cTn id="75" dur="500"/>
                                        <p:tgtEl>
                                          <p:spTgt spid="51"/>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50"/>
                                        </p:tgtEl>
                                        <p:attrNameLst>
                                          <p:attrName>style.visibility</p:attrName>
                                        </p:attrNameLst>
                                      </p:cBhvr>
                                      <p:to>
                                        <p:strVal val="visible"/>
                                      </p:to>
                                    </p:set>
                                    <p:animEffect transition="in" filter="fade">
                                      <p:cBhvr>
                                        <p:cTn id="78" dur="500"/>
                                        <p:tgtEl>
                                          <p:spTgt spid="50"/>
                                        </p:tgtEl>
                                      </p:cBhvr>
                                    </p:animEffect>
                                  </p:childTnLst>
                                </p:cTn>
                              </p:par>
                            </p:childTnLst>
                          </p:cTn>
                        </p:par>
                        <p:par>
                          <p:cTn id="79" fill="hold">
                            <p:stCondLst>
                              <p:cond delay="4000"/>
                            </p:stCondLst>
                            <p:childTnLst>
                              <p:par>
                                <p:cTn id="80" presetID="10" presetClass="entr" presetSubtype="0"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500"/>
                                        <p:tgtEl>
                                          <p:spTgt spid="47"/>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500"/>
                            </p:stCondLst>
                            <p:childTnLst>
                              <p:par>
                                <p:cTn id="89" presetID="22" presetClass="entr" presetSubtype="4" fill="hold"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wipe(down)">
                                      <p:cBhvr>
                                        <p:cTn id="91" dur="500"/>
                                        <p:tgtEl>
                                          <p:spTgt spid="88"/>
                                        </p:tgtEl>
                                      </p:cBhvr>
                                    </p:animEffect>
                                  </p:childTnLst>
                                </p:cTn>
                              </p:par>
                              <p:par>
                                <p:cTn id="92" presetID="22" presetClass="entr" presetSubtype="8" fill="hold" nodeType="withEffect">
                                  <p:stCondLst>
                                    <p:cond delay="0"/>
                                  </p:stCondLst>
                                  <p:childTnLst>
                                    <p:set>
                                      <p:cBhvr>
                                        <p:cTn id="93" dur="1" fill="hold">
                                          <p:stCondLst>
                                            <p:cond delay="0"/>
                                          </p:stCondLst>
                                        </p:cTn>
                                        <p:tgtEl>
                                          <p:spTgt spid="91"/>
                                        </p:tgtEl>
                                        <p:attrNameLst>
                                          <p:attrName>style.visibility</p:attrName>
                                        </p:attrNameLst>
                                      </p:cBhvr>
                                      <p:to>
                                        <p:strVal val="visible"/>
                                      </p:to>
                                    </p:set>
                                    <p:animEffect transition="in" filter="wipe(left)">
                                      <p:cBhvr>
                                        <p:cTn id="94" dur="500"/>
                                        <p:tgtEl>
                                          <p:spTgt spid="91"/>
                                        </p:tgtEl>
                                      </p:cBhvr>
                                    </p:animEffect>
                                  </p:childTnLst>
                                </p:cTn>
                              </p:par>
                              <p:par>
                                <p:cTn id="95" presetID="22" presetClass="entr" presetSubtype="1" fill="hold" nodeType="withEffect">
                                  <p:stCondLst>
                                    <p:cond delay="0"/>
                                  </p:stCondLst>
                                  <p:childTnLst>
                                    <p:set>
                                      <p:cBhvr>
                                        <p:cTn id="96" dur="1" fill="hold">
                                          <p:stCondLst>
                                            <p:cond delay="0"/>
                                          </p:stCondLst>
                                        </p:cTn>
                                        <p:tgtEl>
                                          <p:spTgt spid="89"/>
                                        </p:tgtEl>
                                        <p:attrNameLst>
                                          <p:attrName>style.visibility</p:attrName>
                                        </p:attrNameLst>
                                      </p:cBhvr>
                                      <p:to>
                                        <p:strVal val="visible"/>
                                      </p:to>
                                    </p:set>
                                    <p:animEffect transition="in" filter="wipe(up)">
                                      <p:cBhvr>
                                        <p:cTn id="97" dur="500"/>
                                        <p:tgtEl>
                                          <p:spTgt spid="89"/>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fade">
                                      <p:cBhvr>
                                        <p:cTn id="100" dur="500"/>
                                        <p:tgtEl>
                                          <p:spTgt spid="62"/>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61"/>
                                        </p:tgtEl>
                                        <p:attrNameLst>
                                          <p:attrName>style.visibility</p:attrName>
                                        </p:attrNameLst>
                                      </p:cBhvr>
                                      <p:to>
                                        <p:strVal val="visible"/>
                                      </p:to>
                                    </p:set>
                                    <p:animEffect transition="in" filter="fade">
                                      <p:cBhvr>
                                        <p:cTn id="103" dur="500"/>
                                        <p:tgtEl>
                                          <p:spTgt spid="61"/>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fade">
                                      <p:cBhvr>
                                        <p:cTn id="106" dur="500"/>
                                        <p:tgtEl>
                                          <p:spTgt spid="60"/>
                                        </p:tgtEl>
                                      </p:cBhvr>
                                    </p:animEffect>
                                  </p:childTnLst>
                                </p:cTn>
                              </p:par>
                            </p:childTnLst>
                          </p:cTn>
                        </p:par>
                        <p:par>
                          <p:cTn id="107" fill="hold">
                            <p:stCondLst>
                              <p:cond delay="1000"/>
                            </p:stCondLst>
                            <p:childTnLst>
                              <p:par>
                                <p:cTn id="108" presetID="10" presetClass="entr" presetSubtype="0" fill="hold" nodeType="afterEffect">
                                  <p:stCondLst>
                                    <p:cond delay="0"/>
                                  </p:stCondLst>
                                  <p:childTnLst>
                                    <p:set>
                                      <p:cBhvr>
                                        <p:cTn id="109" dur="1" fill="hold">
                                          <p:stCondLst>
                                            <p:cond delay="0"/>
                                          </p:stCondLst>
                                        </p:cTn>
                                        <p:tgtEl>
                                          <p:spTgt spid="46"/>
                                        </p:tgtEl>
                                        <p:attrNameLst>
                                          <p:attrName>style.visibility</p:attrName>
                                        </p:attrNameLst>
                                      </p:cBhvr>
                                      <p:to>
                                        <p:strVal val="visible"/>
                                      </p:to>
                                    </p:set>
                                    <p:animEffect transition="in" filter="fade">
                                      <p:cBhvr>
                                        <p:cTn id="110" dur="500"/>
                                        <p:tgtEl>
                                          <p:spTgt spid="46"/>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39"/>
                                        </p:tgtEl>
                                        <p:attrNameLst>
                                          <p:attrName>style.visibility</p:attrName>
                                        </p:attrNameLst>
                                      </p:cBhvr>
                                      <p:to>
                                        <p:strVal val="visible"/>
                                      </p:to>
                                    </p:set>
                                    <p:animEffect transition="in" filter="fade">
                                      <p:cBhvr>
                                        <p:cTn id="115" dur="500"/>
                                        <p:tgtEl>
                                          <p:spTgt spid="39"/>
                                        </p:tgtEl>
                                      </p:cBhvr>
                                    </p:animEffect>
                                  </p:childTnLst>
                                </p:cTn>
                              </p:par>
                            </p:childTnLst>
                          </p:cTn>
                        </p:par>
                        <p:par>
                          <p:cTn id="116" fill="hold">
                            <p:stCondLst>
                              <p:cond delay="500"/>
                            </p:stCondLst>
                            <p:childTnLst>
                              <p:par>
                                <p:cTn id="117" presetID="22" presetClass="entr" presetSubtype="8" fill="hold" nodeType="afterEffect">
                                  <p:stCondLst>
                                    <p:cond delay="0"/>
                                  </p:stCondLst>
                                  <p:childTnLst>
                                    <p:set>
                                      <p:cBhvr>
                                        <p:cTn id="118" dur="1" fill="hold">
                                          <p:stCondLst>
                                            <p:cond delay="0"/>
                                          </p:stCondLst>
                                        </p:cTn>
                                        <p:tgtEl>
                                          <p:spTgt spid="94"/>
                                        </p:tgtEl>
                                        <p:attrNameLst>
                                          <p:attrName>style.visibility</p:attrName>
                                        </p:attrNameLst>
                                      </p:cBhvr>
                                      <p:to>
                                        <p:strVal val="visible"/>
                                      </p:to>
                                    </p:set>
                                    <p:animEffect transition="in" filter="wipe(left)">
                                      <p:cBhvr>
                                        <p:cTn id="119" dur="500"/>
                                        <p:tgtEl>
                                          <p:spTgt spid="94"/>
                                        </p:tgtEl>
                                      </p:cBhvr>
                                    </p:animEffect>
                                  </p:childTnLst>
                                </p:cTn>
                              </p:par>
                              <p:par>
                                <p:cTn id="120" presetID="22" presetClass="entr" presetSubtype="8" fill="hold" nodeType="withEffect">
                                  <p:stCondLst>
                                    <p:cond delay="0"/>
                                  </p:stCondLst>
                                  <p:childTnLst>
                                    <p:set>
                                      <p:cBhvr>
                                        <p:cTn id="121" dur="1" fill="hold">
                                          <p:stCondLst>
                                            <p:cond delay="0"/>
                                          </p:stCondLst>
                                        </p:cTn>
                                        <p:tgtEl>
                                          <p:spTgt spid="96"/>
                                        </p:tgtEl>
                                        <p:attrNameLst>
                                          <p:attrName>style.visibility</p:attrName>
                                        </p:attrNameLst>
                                      </p:cBhvr>
                                      <p:to>
                                        <p:strVal val="visible"/>
                                      </p:to>
                                    </p:set>
                                    <p:animEffect transition="in" filter="wipe(left)">
                                      <p:cBhvr>
                                        <p:cTn id="122" dur="500"/>
                                        <p:tgtEl>
                                          <p:spTgt spid="96"/>
                                        </p:tgtEl>
                                      </p:cBhvr>
                                    </p:animEffect>
                                  </p:childTnLst>
                                </p:cTn>
                              </p:par>
                              <p:par>
                                <p:cTn id="123" presetID="22" presetClass="entr" presetSubtype="8" fill="hold" nodeType="withEffect">
                                  <p:stCondLst>
                                    <p:cond delay="0"/>
                                  </p:stCondLst>
                                  <p:childTnLst>
                                    <p:set>
                                      <p:cBhvr>
                                        <p:cTn id="124" dur="1" fill="hold">
                                          <p:stCondLst>
                                            <p:cond delay="0"/>
                                          </p:stCondLst>
                                        </p:cTn>
                                        <p:tgtEl>
                                          <p:spTgt spid="97"/>
                                        </p:tgtEl>
                                        <p:attrNameLst>
                                          <p:attrName>style.visibility</p:attrName>
                                        </p:attrNameLst>
                                      </p:cBhvr>
                                      <p:to>
                                        <p:strVal val="visible"/>
                                      </p:to>
                                    </p:set>
                                    <p:animEffect transition="in" filter="wipe(left)">
                                      <p:cBhvr>
                                        <p:cTn id="125" dur="500"/>
                                        <p:tgtEl>
                                          <p:spTgt spid="97"/>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66"/>
                                        </p:tgtEl>
                                        <p:attrNameLst>
                                          <p:attrName>style.visibility</p:attrName>
                                        </p:attrNameLst>
                                      </p:cBhvr>
                                      <p:to>
                                        <p:strVal val="visible"/>
                                      </p:to>
                                    </p:set>
                                    <p:animEffect transition="in" filter="fade">
                                      <p:cBhvr>
                                        <p:cTn id="128" dur="500"/>
                                        <p:tgtEl>
                                          <p:spTgt spid="66"/>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65"/>
                                        </p:tgtEl>
                                        <p:attrNameLst>
                                          <p:attrName>style.visibility</p:attrName>
                                        </p:attrNameLst>
                                      </p:cBhvr>
                                      <p:to>
                                        <p:strVal val="visible"/>
                                      </p:to>
                                    </p:set>
                                    <p:animEffect transition="in" filter="fade">
                                      <p:cBhvr>
                                        <p:cTn id="131" dur="500"/>
                                        <p:tgtEl>
                                          <p:spTgt spid="65"/>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64"/>
                                        </p:tgtEl>
                                        <p:attrNameLst>
                                          <p:attrName>style.visibility</p:attrName>
                                        </p:attrNameLst>
                                      </p:cBhvr>
                                      <p:to>
                                        <p:strVal val="visible"/>
                                      </p:to>
                                    </p:set>
                                    <p:animEffect transition="in" filter="fade">
                                      <p:cBhvr>
                                        <p:cTn id="134" dur="500"/>
                                        <p:tgtEl>
                                          <p:spTgt spid="64"/>
                                        </p:tgtEl>
                                      </p:cBhvr>
                                    </p:animEffect>
                                  </p:childTnLst>
                                </p:cTn>
                              </p:par>
                            </p:childTnLst>
                          </p:cTn>
                        </p:par>
                        <p:par>
                          <p:cTn id="135" fill="hold">
                            <p:stCondLst>
                              <p:cond delay="1000"/>
                            </p:stCondLst>
                            <p:childTnLst>
                              <p:par>
                                <p:cTn id="136" presetID="22" presetClass="entr" presetSubtype="1" fill="hold" nodeType="afterEffect">
                                  <p:stCondLst>
                                    <p:cond delay="0"/>
                                  </p:stCondLst>
                                  <p:childTnLst>
                                    <p:set>
                                      <p:cBhvr>
                                        <p:cTn id="137" dur="1" fill="hold">
                                          <p:stCondLst>
                                            <p:cond delay="0"/>
                                          </p:stCondLst>
                                        </p:cTn>
                                        <p:tgtEl>
                                          <p:spTgt spid="98"/>
                                        </p:tgtEl>
                                        <p:attrNameLst>
                                          <p:attrName>style.visibility</p:attrName>
                                        </p:attrNameLst>
                                      </p:cBhvr>
                                      <p:to>
                                        <p:strVal val="visible"/>
                                      </p:to>
                                    </p:set>
                                    <p:animEffect transition="in" filter="wipe(up)">
                                      <p:cBhvr>
                                        <p:cTn id="138" dur="500"/>
                                        <p:tgtEl>
                                          <p:spTgt spid="98"/>
                                        </p:tgtEl>
                                      </p:cBhvr>
                                    </p:animEffect>
                                  </p:childTnLst>
                                </p:cTn>
                              </p:par>
                            </p:childTnLst>
                          </p:cTn>
                        </p:par>
                        <p:par>
                          <p:cTn id="139" fill="hold">
                            <p:stCondLst>
                              <p:cond delay="1500"/>
                            </p:stCondLst>
                            <p:childTnLst>
                              <p:par>
                                <p:cTn id="140" presetID="10" presetClass="entr" presetSubtype="0" fill="hold" grpId="0" nodeType="afterEffect">
                                  <p:stCondLst>
                                    <p:cond delay="0"/>
                                  </p:stCondLst>
                                  <p:childTnLst>
                                    <p:set>
                                      <p:cBhvr>
                                        <p:cTn id="141" dur="1" fill="hold">
                                          <p:stCondLst>
                                            <p:cond delay="0"/>
                                          </p:stCondLst>
                                        </p:cTn>
                                        <p:tgtEl>
                                          <p:spTgt spid="63"/>
                                        </p:tgtEl>
                                        <p:attrNameLst>
                                          <p:attrName>style.visibility</p:attrName>
                                        </p:attrNameLst>
                                      </p:cBhvr>
                                      <p:to>
                                        <p:strVal val="visible"/>
                                      </p:to>
                                    </p:set>
                                    <p:animEffect transition="in" filter="fade">
                                      <p:cBhvr>
                                        <p:cTn id="142" dur="500"/>
                                        <p:tgtEl>
                                          <p:spTgt spid="63"/>
                                        </p:tgtEl>
                                      </p:cBhvr>
                                    </p:animEffect>
                                  </p:childTnLst>
                                </p:cTn>
                              </p:par>
                            </p:childTnLst>
                          </p:cTn>
                        </p:par>
                        <p:par>
                          <p:cTn id="143" fill="hold">
                            <p:stCondLst>
                              <p:cond delay="2000"/>
                            </p:stCondLst>
                            <p:childTnLst>
                              <p:par>
                                <p:cTn id="144" presetID="10" presetClass="entr" presetSubtype="0" fill="hold"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fade">
                                      <p:cBhvr>
                                        <p:cTn id="146" dur="500"/>
                                        <p:tgtEl>
                                          <p:spTgt spid="48"/>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grpId="0" nodeType="clickEffect">
                                  <p:stCondLst>
                                    <p:cond delay="0"/>
                                  </p:stCondLst>
                                  <p:childTnLst>
                                    <p:set>
                                      <p:cBhvr>
                                        <p:cTn id="150" dur="1" fill="hold">
                                          <p:stCondLst>
                                            <p:cond delay="0"/>
                                          </p:stCondLst>
                                        </p:cTn>
                                        <p:tgtEl>
                                          <p:spTgt spid="40"/>
                                        </p:tgtEl>
                                        <p:attrNameLst>
                                          <p:attrName>style.visibility</p:attrName>
                                        </p:attrNameLst>
                                      </p:cBhvr>
                                      <p:to>
                                        <p:strVal val="visible"/>
                                      </p:to>
                                    </p:set>
                                    <p:animEffect transition="in" filter="fade">
                                      <p:cBhvr>
                                        <p:cTn id="151" dur="500"/>
                                        <p:tgtEl>
                                          <p:spTgt spid="40"/>
                                        </p:tgtEl>
                                      </p:cBhvr>
                                    </p:animEffect>
                                  </p:childTnLst>
                                </p:cTn>
                              </p:par>
                            </p:childTnLst>
                          </p:cTn>
                        </p:par>
                        <p:par>
                          <p:cTn id="152" fill="hold">
                            <p:stCondLst>
                              <p:cond delay="500"/>
                            </p:stCondLst>
                            <p:childTnLst>
                              <p:par>
                                <p:cTn id="153" presetID="22" presetClass="entr" presetSubtype="8" fill="hold" nodeType="afterEffect">
                                  <p:stCondLst>
                                    <p:cond delay="0"/>
                                  </p:stCondLst>
                                  <p:childTnLst>
                                    <p:set>
                                      <p:cBhvr>
                                        <p:cTn id="154" dur="1" fill="hold">
                                          <p:stCondLst>
                                            <p:cond delay="0"/>
                                          </p:stCondLst>
                                        </p:cTn>
                                        <p:tgtEl>
                                          <p:spTgt spid="101"/>
                                        </p:tgtEl>
                                        <p:attrNameLst>
                                          <p:attrName>style.visibility</p:attrName>
                                        </p:attrNameLst>
                                      </p:cBhvr>
                                      <p:to>
                                        <p:strVal val="visible"/>
                                      </p:to>
                                    </p:set>
                                    <p:animEffect transition="in" filter="wipe(left)">
                                      <p:cBhvr>
                                        <p:cTn id="155" dur="500"/>
                                        <p:tgtEl>
                                          <p:spTgt spid="101"/>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100"/>
                                        </p:tgtEl>
                                        <p:attrNameLst>
                                          <p:attrName>style.visibility</p:attrName>
                                        </p:attrNameLst>
                                      </p:cBhvr>
                                      <p:to>
                                        <p:strVal val="visible"/>
                                      </p:to>
                                    </p:set>
                                    <p:animEffect transition="in" filter="wipe(left)">
                                      <p:cBhvr>
                                        <p:cTn id="158" dur="500"/>
                                        <p:tgtEl>
                                          <p:spTgt spid="100"/>
                                        </p:tgtEl>
                                      </p:cBhvr>
                                    </p:animEffect>
                                  </p:childTnLst>
                                </p:cTn>
                              </p:par>
                            </p:childTnLst>
                          </p:cTn>
                        </p:par>
                        <p:par>
                          <p:cTn id="159" fill="hold">
                            <p:stCondLst>
                              <p:cond delay="1000"/>
                            </p:stCondLst>
                            <p:childTnLst>
                              <p:par>
                                <p:cTn id="160" presetID="22" presetClass="entr" presetSubtype="4" fill="hold" nodeType="afterEffect">
                                  <p:stCondLst>
                                    <p:cond delay="0"/>
                                  </p:stCondLst>
                                  <p:childTnLst>
                                    <p:set>
                                      <p:cBhvr>
                                        <p:cTn id="161" dur="1" fill="hold">
                                          <p:stCondLst>
                                            <p:cond delay="0"/>
                                          </p:stCondLst>
                                        </p:cTn>
                                        <p:tgtEl>
                                          <p:spTgt spid="102"/>
                                        </p:tgtEl>
                                        <p:attrNameLst>
                                          <p:attrName>style.visibility</p:attrName>
                                        </p:attrNameLst>
                                      </p:cBhvr>
                                      <p:to>
                                        <p:strVal val="visible"/>
                                      </p:to>
                                    </p:set>
                                    <p:animEffect transition="in" filter="wipe(down)">
                                      <p:cBhvr>
                                        <p:cTn id="162" dur="500"/>
                                        <p:tgtEl>
                                          <p:spTgt spid="102"/>
                                        </p:tgtEl>
                                      </p:cBhvr>
                                    </p:animEffect>
                                  </p:childTnLst>
                                </p:cTn>
                              </p:par>
                            </p:childTnLst>
                          </p:cTn>
                        </p:par>
                        <p:par>
                          <p:cTn id="163" fill="hold">
                            <p:stCondLst>
                              <p:cond delay="1500"/>
                            </p:stCondLst>
                            <p:childTnLst>
                              <p:par>
                                <p:cTn id="164" presetID="10" presetClass="entr" presetSubtype="0" fill="hold" grpId="0" nodeType="afterEffect">
                                  <p:stCondLst>
                                    <p:cond delay="0"/>
                                  </p:stCondLst>
                                  <p:childTnLst>
                                    <p:set>
                                      <p:cBhvr>
                                        <p:cTn id="165" dur="1" fill="hold">
                                          <p:stCondLst>
                                            <p:cond delay="0"/>
                                          </p:stCondLst>
                                        </p:cTn>
                                        <p:tgtEl>
                                          <p:spTgt spid="68"/>
                                        </p:tgtEl>
                                        <p:attrNameLst>
                                          <p:attrName>style.visibility</p:attrName>
                                        </p:attrNameLst>
                                      </p:cBhvr>
                                      <p:to>
                                        <p:strVal val="visible"/>
                                      </p:to>
                                    </p:set>
                                    <p:animEffect transition="in" filter="fade">
                                      <p:cBhvr>
                                        <p:cTn id="166" dur="500"/>
                                        <p:tgtEl>
                                          <p:spTgt spid="68"/>
                                        </p:tgtEl>
                                      </p:cBhvr>
                                    </p:animEffect>
                                  </p:childTnLst>
                                </p:cTn>
                              </p:par>
                            </p:childTnLst>
                          </p:cTn>
                        </p:par>
                        <p:par>
                          <p:cTn id="167" fill="hold">
                            <p:stCondLst>
                              <p:cond delay="2000"/>
                            </p:stCondLst>
                            <p:childTnLst>
                              <p:par>
                                <p:cTn id="168" presetID="22" presetClass="entr" presetSubtype="1" fill="hold" nodeType="afterEffect">
                                  <p:stCondLst>
                                    <p:cond delay="0"/>
                                  </p:stCondLst>
                                  <p:childTnLst>
                                    <p:set>
                                      <p:cBhvr>
                                        <p:cTn id="169" dur="1" fill="hold">
                                          <p:stCondLst>
                                            <p:cond delay="0"/>
                                          </p:stCondLst>
                                        </p:cTn>
                                        <p:tgtEl>
                                          <p:spTgt spid="103"/>
                                        </p:tgtEl>
                                        <p:attrNameLst>
                                          <p:attrName>style.visibility</p:attrName>
                                        </p:attrNameLst>
                                      </p:cBhvr>
                                      <p:to>
                                        <p:strVal val="visible"/>
                                      </p:to>
                                    </p:set>
                                    <p:animEffect transition="in" filter="wipe(up)">
                                      <p:cBhvr>
                                        <p:cTn id="170" dur="500"/>
                                        <p:tgtEl>
                                          <p:spTgt spid="103"/>
                                        </p:tgtEl>
                                      </p:cBhvr>
                                    </p:animEffect>
                                  </p:childTnLst>
                                </p:cTn>
                              </p:par>
                            </p:childTnLst>
                          </p:cTn>
                        </p:par>
                        <p:par>
                          <p:cTn id="171" fill="hold">
                            <p:stCondLst>
                              <p:cond delay="2500"/>
                            </p:stCondLst>
                            <p:childTnLst>
                              <p:par>
                                <p:cTn id="172" presetID="10" presetClass="entr" presetSubtype="0" fill="hold" grpId="0" nodeType="afterEffect">
                                  <p:stCondLst>
                                    <p:cond delay="0"/>
                                  </p:stCondLst>
                                  <p:childTnLst>
                                    <p:set>
                                      <p:cBhvr>
                                        <p:cTn id="173" dur="1" fill="hold">
                                          <p:stCondLst>
                                            <p:cond delay="0"/>
                                          </p:stCondLst>
                                        </p:cTn>
                                        <p:tgtEl>
                                          <p:spTgt spid="67"/>
                                        </p:tgtEl>
                                        <p:attrNameLst>
                                          <p:attrName>style.visibility</p:attrName>
                                        </p:attrNameLst>
                                      </p:cBhvr>
                                      <p:to>
                                        <p:strVal val="visible"/>
                                      </p:to>
                                    </p:set>
                                    <p:animEffect transition="in" filter="fade">
                                      <p:cBhvr>
                                        <p:cTn id="174" dur="500"/>
                                        <p:tgtEl>
                                          <p:spTgt spid="67"/>
                                        </p:tgtEl>
                                      </p:cBhvr>
                                    </p:animEffect>
                                  </p:childTnLst>
                                </p:cTn>
                              </p:par>
                            </p:childTnLst>
                          </p:cTn>
                        </p:par>
                        <p:par>
                          <p:cTn id="175" fill="hold">
                            <p:stCondLst>
                              <p:cond delay="3000"/>
                            </p:stCondLst>
                            <p:childTnLst>
                              <p:par>
                                <p:cTn id="176" presetID="22" presetClass="entr" presetSubtype="1" fill="hold" nodeType="afterEffect">
                                  <p:stCondLst>
                                    <p:cond delay="0"/>
                                  </p:stCondLst>
                                  <p:childTnLst>
                                    <p:set>
                                      <p:cBhvr>
                                        <p:cTn id="177" dur="1" fill="hold">
                                          <p:stCondLst>
                                            <p:cond delay="0"/>
                                          </p:stCondLst>
                                        </p:cTn>
                                        <p:tgtEl>
                                          <p:spTgt spid="112"/>
                                        </p:tgtEl>
                                        <p:attrNameLst>
                                          <p:attrName>style.visibility</p:attrName>
                                        </p:attrNameLst>
                                      </p:cBhvr>
                                      <p:to>
                                        <p:strVal val="visible"/>
                                      </p:to>
                                    </p:set>
                                    <p:animEffect transition="in" filter="wipe(up)">
                                      <p:cBhvr>
                                        <p:cTn id="178" dur="500"/>
                                        <p:tgtEl>
                                          <p:spTgt spid="112"/>
                                        </p:tgtEl>
                                      </p:cBhvr>
                                    </p:animEffect>
                                  </p:childTnLst>
                                </p:cTn>
                              </p:par>
                            </p:childTnLst>
                          </p:cTn>
                        </p:par>
                        <p:par>
                          <p:cTn id="179" fill="hold">
                            <p:stCondLst>
                              <p:cond delay="3500"/>
                            </p:stCondLst>
                            <p:childTnLst>
                              <p:par>
                                <p:cTn id="180" presetID="10" presetClass="entr" presetSubtype="0" fill="hold" nodeType="afterEffect">
                                  <p:stCondLst>
                                    <p:cond delay="0"/>
                                  </p:stCondLst>
                                  <p:childTnLst>
                                    <p:set>
                                      <p:cBhvr>
                                        <p:cTn id="181" dur="1" fill="hold">
                                          <p:stCondLst>
                                            <p:cond delay="0"/>
                                          </p:stCondLst>
                                        </p:cTn>
                                        <p:tgtEl>
                                          <p:spTgt spid="45"/>
                                        </p:tgtEl>
                                        <p:attrNameLst>
                                          <p:attrName>style.visibility</p:attrName>
                                        </p:attrNameLst>
                                      </p:cBhvr>
                                      <p:to>
                                        <p:strVal val="visible"/>
                                      </p:to>
                                    </p:set>
                                    <p:animEffect transition="in" filter="fade">
                                      <p:cBhvr>
                                        <p:cTn id="182" dur="500"/>
                                        <p:tgtEl>
                                          <p:spTgt spid="45"/>
                                        </p:tgtEl>
                                      </p:cBhvr>
                                    </p:animEffect>
                                  </p:childTnLst>
                                </p:cTn>
                              </p:par>
                            </p:childTnLst>
                          </p:cTn>
                        </p:par>
                      </p:childTnLst>
                    </p:cTn>
                  </p:par>
                  <p:par>
                    <p:cTn id="183" fill="hold">
                      <p:stCondLst>
                        <p:cond delay="indefinite"/>
                      </p:stCondLst>
                      <p:childTnLst>
                        <p:par>
                          <p:cTn id="184" fill="hold">
                            <p:stCondLst>
                              <p:cond delay="0"/>
                            </p:stCondLst>
                            <p:childTnLst>
                              <p:par>
                                <p:cTn id="185" presetID="10" presetClass="entr" presetSubtype="0" fill="hold" grpId="0" nodeType="clickEffect">
                                  <p:stCondLst>
                                    <p:cond delay="0"/>
                                  </p:stCondLst>
                                  <p:childTnLst>
                                    <p:set>
                                      <p:cBhvr>
                                        <p:cTn id="186" dur="1" fill="hold">
                                          <p:stCondLst>
                                            <p:cond delay="0"/>
                                          </p:stCondLst>
                                        </p:cTn>
                                        <p:tgtEl>
                                          <p:spTgt spid="41"/>
                                        </p:tgtEl>
                                        <p:attrNameLst>
                                          <p:attrName>style.visibility</p:attrName>
                                        </p:attrNameLst>
                                      </p:cBhvr>
                                      <p:to>
                                        <p:strVal val="visible"/>
                                      </p:to>
                                    </p:set>
                                    <p:animEffect transition="in" filter="fade">
                                      <p:cBhvr>
                                        <p:cTn id="187" dur="500"/>
                                        <p:tgtEl>
                                          <p:spTgt spid="41"/>
                                        </p:tgtEl>
                                      </p:cBhvr>
                                    </p:animEffect>
                                  </p:childTnLst>
                                </p:cTn>
                              </p:par>
                            </p:childTnLst>
                          </p:cTn>
                        </p:par>
                        <p:par>
                          <p:cTn id="188" fill="hold">
                            <p:stCondLst>
                              <p:cond delay="500"/>
                            </p:stCondLst>
                            <p:childTnLst>
                              <p:par>
                                <p:cTn id="189" presetID="22" presetClass="entr" presetSubtype="8" fill="hold" nodeType="afterEffect">
                                  <p:stCondLst>
                                    <p:cond delay="0"/>
                                  </p:stCondLst>
                                  <p:childTnLst>
                                    <p:set>
                                      <p:cBhvr>
                                        <p:cTn id="190" dur="1" fill="hold">
                                          <p:stCondLst>
                                            <p:cond delay="0"/>
                                          </p:stCondLst>
                                        </p:cTn>
                                        <p:tgtEl>
                                          <p:spTgt spid="114"/>
                                        </p:tgtEl>
                                        <p:attrNameLst>
                                          <p:attrName>style.visibility</p:attrName>
                                        </p:attrNameLst>
                                      </p:cBhvr>
                                      <p:to>
                                        <p:strVal val="visible"/>
                                      </p:to>
                                    </p:set>
                                    <p:animEffect transition="in" filter="wipe(left)">
                                      <p:cBhvr>
                                        <p:cTn id="191" dur="500"/>
                                        <p:tgtEl>
                                          <p:spTgt spid="114"/>
                                        </p:tgtEl>
                                      </p:cBhvr>
                                    </p:animEffect>
                                  </p:childTnLst>
                                </p:cTn>
                              </p:par>
                              <p:par>
                                <p:cTn id="192" presetID="22" presetClass="entr" presetSubtype="8" fill="hold" nodeType="withEffect">
                                  <p:stCondLst>
                                    <p:cond delay="0"/>
                                  </p:stCondLst>
                                  <p:childTnLst>
                                    <p:set>
                                      <p:cBhvr>
                                        <p:cTn id="193" dur="1" fill="hold">
                                          <p:stCondLst>
                                            <p:cond delay="0"/>
                                          </p:stCondLst>
                                        </p:cTn>
                                        <p:tgtEl>
                                          <p:spTgt spid="116"/>
                                        </p:tgtEl>
                                        <p:attrNameLst>
                                          <p:attrName>style.visibility</p:attrName>
                                        </p:attrNameLst>
                                      </p:cBhvr>
                                      <p:to>
                                        <p:strVal val="visible"/>
                                      </p:to>
                                    </p:set>
                                    <p:animEffect transition="in" filter="wipe(left)">
                                      <p:cBhvr>
                                        <p:cTn id="194" dur="500"/>
                                        <p:tgtEl>
                                          <p:spTgt spid="116"/>
                                        </p:tgtEl>
                                      </p:cBhvr>
                                    </p:animEffect>
                                  </p:childTnLst>
                                </p:cTn>
                              </p:par>
                              <p:par>
                                <p:cTn id="195" presetID="22" presetClass="entr" presetSubtype="8" fill="hold" nodeType="withEffect">
                                  <p:stCondLst>
                                    <p:cond delay="0"/>
                                  </p:stCondLst>
                                  <p:childTnLst>
                                    <p:set>
                                      <p:cBhvr>
                                        <p:cTn id="196" dur="1" fill="hold">
                                          <p:stCondLst>
                                            <p:cond delay="0"/>
                                          </p:stCondLst>
                                        </p:cTn>
                                        <p:tgtEl>
                                          <p:spTgt spid="122"/>
                                        </p:tgtEl>
                                        <p:attrNameLst>
                                          <p:attrName>style.visibility</p:attrName>
                                        </p:attrNameLst>
                                      </p:cBhvr>
                                      <p:to>
                                        <p:strVal val="visible"/>
                                      </p:to>
                                    </p:set>
                                    <p:animEffect transition="in" filter="wipe(left)">
                                      <p:cBhvr>
                                        <p:cTn id="197" dur="500"/>
                                        <p:tgtEl>
                                          <p:spTgt spid="122"/>
                                        </p:tgtEl>
                                      </p:cBhvr>
                                    </p:animEffect>
                                  </p:childTnLst>
                                </p:cTn>
                              </p:par>
                              <p:par>
                                <p:cTn id="198" presetID="22" presetClass="entr" presetSubtype="8" fill="hold" nodeType="withEffect">
                                  <p:stCondLst>
                                    <p:cond delay="0"/>
                                  </p:stCondLst>
                                  <p:childTnLst>
                                    <p:set>
                                      <p:cBhvr>
                                        <p:cTn id="199" dur="1" fill="hold">
                                          <p:stCondLst>
                                            <p:cond delay="0"/>
                                          </p:stCondLst>
                                        </p:cTn>
                                        <p:tgtEl>
                                          <p:spTgt spid="115"/>
                                        </p:tgtEl>
                                        <p:attrNameLst>
                                          <p:attrName>style.visibility</p:attrName>
                                        </p:attrNameLst>
                                      </p:cBhvr>
                                      <p:to>
                                        <p:strVal val="visible"/>
                                      </p:to>
                                    </p:set>
                                    <p:animEffect transition="in" filter="wipe(left)">
                                      <p:cBhvr>
                                        <p:cTn id="200" dur="500"/>
                                        <p:tgtEl>
                                          <p:spTgt spid="115"/>
                                        </p:tgtEl>
                                      </p:cBhvr>
                                    </p:animEffect>
                                  </p:childTnLst>
                                </p:cTn>
                              </p:par>
                            </p:childTnLst>
                          </p:cTn>
                        </p:par>
                        <p:par>
                          <p:cTn id="201" fill="hold">
                            <p:stCondLst>
                              <p:cond delay="1000"/>
                            </p:stCondLst>
                            <p:childTnLst>
                              <p:par>
                                <p:cTn id="202" presetID="10" presetClass="entr" presetSubtype="0" fill="hold" grpId="0" nodeType="afterEffect">
                                  <p:stCondLst>
                                    <p:cond delay="0"/>
                                  </p:stCondLst>
                                  <p:childTnLst>
                                    <p:set>
                                      <p:cBhvr>
                                        <p:cTn id="203" dur="1" fill="hold">
                                          <p:stCondLst>
                                            <p:cond delay="0"/>
                                          </p:stCondLst>
                                        </p:cTn>
                                        <p:tgtEl>
                                          <p:spTgt spid="72"/>
                                        </p:tgtEl>
                                        <p:attrNameLst>
                                          <p:attrName>style.visibility</p:attrName>
                                        </p:attrNameLst>
                                      </p:cBhvr>
                                      <p:to>
                                        <p:strVal val="visible"/>
                                      </p:to>
                                    </p:set>
                                    <p:animEffect transition="in" filter="fade">
                                      <p:cBhvr>
                                        <p:cTn id="204" dur="500"/>
                                        <p:tgtEl>
                                          <p:spTgt spid="72"/>
                                        </p:tgtEl>
                                      </p:cBhvr>
                                    </p:animEffect>
                                  </p:childTnLst>
                                </p:cTn>
                              </p:par>
                              <p:par>
                                <p:cTn id="205" presetID="10" presetClass="entr" presetSubtype="0" fill="hold" grpId="0" nodeType="withEffect">
                                  <p:stCondLst>
                                    <p:cond delay="0"/>
                                  </p:stCondLst>
                                  <p:childTnLst>
                                    <p:set>
                                      <p:cBhvr>
                                        <p:cTn id="206" dur="1" fill="hold">
                                          <p:stCondLst>
                                            <p:cond delay="0"/>
                                          </p:stCondLst>
                                        </p:cTn>
                                        <p:tgtEl>
                                          <p:spTgt spid="71"/>
                                        </p:tgtEl>
                                        <p:attrNameLst>
                                          <p:attrName>style.visibility</p:attrName>
                                        </p:attrNameLst>
                                      </p:cBhvr>
                                      <p:to>
                                        <p:strVal val="visible"/>
                                      </p:to>
                                    </p:set>
                                    <p:animEffect transition="in" filter="fade">
                                      <p:cBhvr>
                                        <p:cTn id="207" dur="500"/>
                                        <p:tgtEl>
                                          <p:spTgt spid="71"/>
                                        </p:tgtEl>
                                      </p:cBhvr>
                                    </p:animEffect>
                                  </p:childTnLst>
                                </p:cTn>
                              </p:par>
                              <p:par>
                                <p:cTn id="208" presetID="10" presetClass="entr" presetSubtype="0"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Effect transition="in" filter="fade">
                                      <p:cBhvr>
                                        <p:cTn id="210" dur="500"/>
                                        <p:tgtEl>
                                          <p:spTgt spid="70"/>
                                        </p:tgtEl>
                                      </p:cBhvr>
                                    </p:animEffect>
                                  </p:childTnLst>
                                </p:cTn>
                              </p:par>
                              <p:par>
                                <p:cTn id="211" presetID="10"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500"/>
                                        <p:tgtEl>
                                          <p:spTgt spid="69"/>
                                        </p:tgtEl>
                                      </p:cBhvr>
                                    </p:animEffect>
                                  </p:childTnLst>
                                </p:cTn>
                              </p:par>
                            </p:childTnLst>
                          </p:cTn>
                        </p:par>
                        <p:par>
                          <p:cTn id="214" fill="hold">
                            <p:stCondLst>
                              <p:cond delay="1500"/>
                            </p:stCondLst>
                            <p:childTnLst>
                              <p:par>
                                <p:cTn id="215" presetID="10" presetClass="entr" presetSubtype="0" fill="hold" grpId="0" nodeType="afterEffect">
                                  <p:stCondLst>
                                    <p:cond delay="0"/>
                                  </p:stCondLst>
                                  <p:childTnLst>
                                    <p:set>
                                      <p:cBhvr>
                                        <p:cTn id="216" dur="1" fill="hold">
                                          <p:stCondLst>
                                            <p:cond delay="0"/>
                                          </p:stCondLst>
                                        </p:cTn>
                                        <p:tgtEl>
                                          <p:spTgt spid="123"/>
                                        </p:tgtEl>
                                        <p:attrNameLst>
                                          <p:attrName>style.visibility</p:attrName>
                                        </p:attrNameLst>
                                      </p:cBhvr>
                                      <p:to>
                                        <p:strVal val="visible"/>
                                      </p:to>
                                    </p:set>
                                    <p:animEffect transition="in" filter="fade">
                                      <p:cBhvr>
                                        <p:cTn id="217"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P spid="31" grpId="0" animBg="1"/>
      <p:bldP spid="37" grpId="0" animBg="1"/>
      <p:bldP spid="38" grpId="0" animBg="1"/>
      <p:bldP spid="39" grpId="0" animBg="1"/>
      <p:bldP spid="40" grpId="0" animBg="1"/>
      <p:bldP spid="41" grpId="0" animBg="1"/>
      <p:bldP spid="50" grpId="0" animBg="1"/>
      <p:bldP spid="51" grpId="0"/>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7" grpId="0" animBg="1"/>
      <p:bldP spid="10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9F073-A80D-4328-8F6F-1B917C11D02E}"/>
              </a:ext>
            </a:extLst>
          </p:cNvPr>
          <p:cNvSpPr>
            <a:spLocks noGrp="1"/>
          </p:cNvSpPr>
          <p:nvPr>
            <p:ph type="title"/>
          </p:nvPr>
        </p:nvSpPr>
        <p:spPr/>
        <p:txBody>
          <a:bodyPr/>
          <a:lstStyle/>
          <a:p>
            <a:r>
              <a:rPr lang="en-US" dirty="0"/>
              <a:t>Value Statements for GDMT for </a:t>
            </a:r>
            <a:r>
              <a:rPr lang="en-US" dirty="0" err="1"/>
              <a:t>HFrEF</a:t>
            </a:r>
            <a:endParaRPr lang="en-US" dirty="0"/>
          </a:p>
        </p:txBody>
      </p:sp>
      <p:sp>
        <p:nvSpPr>
          <p:cNvPr id="6" name="Rectangle 5">
            <a:extLst>
              <a:ext uri="{FF2B5EF4-FFF2-40B4-BE49-F238E27FC236}">
                <a16:creationId xmlns:a16="http://schemas.microsoft.com/office/drawing/2014/main" id="{221B71C8-2DA3-42E6-8785-6F4F985F694D}"/>
              </a:ext>
              <a:ext uri="{C183D7F6-B498-43B3-948B-1728B52AA6E4}">
                <adec:decorative xmlns:adec="http://schemas.microsoft.com/office/drawing/2017/decorative" val="1"/>
              </a:ext>
            </a:extLst>
          </p:cNvPr>
          <p:cNvSpPr/>
          <p:nvPr/>
        </p:nvSpPr>
        <p:spPr>
          <a:xfrm>
            <a:off x="1571030" y="1050636"/>
            <a:ext cx="9575800" cy="83099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AC7FCD4-922F-4181-8471-327B173DFD9C}"/>
              </a:ext>
            </a:extLst>
          </p:cNvPr>
          <p:cNvSpPr txBox="1"/>
          <p:nvPr/>
        </p:nvSpPr>
        <p:spPr>
          <a:xfrm>
            <a:off x="1833380" y="1204888"/>
            <a:ext cx="3186499" cy="523220"/>
          </a:xfrm>
          <a:prstGeom prst="rect">
            <a:avLst/>
          </a:prstGeom>
          <a:noFill/>
        </p:spPr>
        <p:txBody>
          <a:bodyPr wrap="square">
            <a:spAutoFit/>
          </a:bodyPr>
          <a:lstStyle/>
          <a:p>
            <a:pPr marL="0" indent="0" algn="ctr">
              <a:buNone/>
            </a:pPr>
            <a:r>
              <a:rPr lang="en-US" sz="2800" b="1" dirty="0">
                <a:solidFill>
                  <a:schemeClr val="bg1"/>
                </a:solidFill>
                <a:latin typeface="Lub Dub Condensed" panose="020B0506030403020204" pitchFamily="34" charset="0"/>
              </a:rPr>
              <a:t>Take Home Point:</a:t>
            </a:r>
          </a:p>
        </p:txBody>
      </p:sp>
      <p:sp>
        <p:nvSpPr>
          <p:cNvPr id="18" name="TextBox 17">
            <a:extLst>
              <a:ext uri="{FF2B5EF4-FFF2-40B4-BE49-F238E27FC236}">
                <a16:creationId xmlns:a16="http://schemas.microsoft.com/office/drawing/2014/main" id="{A57C0512-BCE7-4F47-8572-91287D379B76}"/>
              </a:ext>
            </a:extLst>
          </p:cNvPr>
          <p:cNvSpPr txBox="1"/>
          <p:nvPr/>
        </p:nvSpPr>
        <p:spPr>
          <a:xfrm>
            <a:off x="4923830" y="1143090"/>
            <a:ext cx="6096000" cy="646331"/>
          </a:xfrm>
          <a:prstGeom prst="rect">
            <a:avLst/>
          </a:prstGeom>
          <a:noFill/>
        </p:spPr>
        <p:txBody>
          <a:bodyPr wrap="square">
            <a:spAutoFit/>
          </a:bodyPr>
          <a:lstStyle/>
          <a:p>
            <a:pPr marL="0" indent="0">
              <a:buNone/>
            </a:pPr>
            <a:r>
              <a:rPr lang="en-US" b="1" dirty="0">
                <a:solidFill>
                  <a:schemeClr val="bg1"/>
                </a:solidFill>
                <a:latin typeface="Lub Dub Condensed" panose="020B0506030403020204" pitchFamily="34" charset="0"/>
              </a:rPr>
              <a:t>A</a:t>
            </a:r>
            <a:r>
              <a:rPr lang="en-US" sz="1800" b="1" dirty="0">
                <a:solidFill>
                  <a:schemeClr val="bg1"/>
                </a:solidFill>
                <a:latin typeface="Lub Dub Condensed" panose="020B0506030403020204" pitchFamily="34" charset="0"/>
              </a:rPr>
              <a:t>n important aspect of HF care, Class 1 recommended medical therapies for </a:t>
            </a:r>
            <a:r>
              <a:rPr lang="en-US" sz="1800" b="1" dirty="0" err="1">
                <a:solidFill>
                  <a:schemeClr val="bg1"/>
                </a:solidFill>
                <a:latin typeface="Lub Dub Condensed" panose="020B0506030403020204" pitchFamily="34" charset="0"/>
              </a:rPr>
              <a:t>HFrEF</a:t>
            </a:r>
            <a:r>
              <a:rPr lang="en-US" sz="1800" b="1" dirty="0">
                <a:solidFill>
                  <a:schemeClr val="bg1"/>
                </a:solidFill>
                <a:latin typeface="Lub Dub Condensed" panose="020B0506030403020204" pitchFamily="34" charset="0"/>
              </a:rPr>
              <a:t> have very high value (low cost).  </a:t>
            </a:r>
          </a:p>
        </p:txBody>
      </p:sp>
      <p:sp>
        <p:nvSpPr>
          <p:cNvPr id="4" name="Slide Number Placeholder 3">
            <a:extLst>
              <a:ext uri="{FF2B5EF4-FFF2-40B4-BE49-F238E27FC236}">
                <a16:creationId xmlns:a16="http://schemas.microsoft.com/office/drawing/2014/main" id="{051D088D-2175-4916-AA19-E5442D09151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16</a:t>
            </a:fld>
            <a:endParaRPr lang="en-US" sz="900" dirty="0"/>
          </a:p>
        </p:txBody>
      </p:sp>
      <p:sp>
        <p:nvSpPr>
          <p:cNvPr id="13" name="TextBox 12">
            <a:extLst>
              <a:ext uri="{FF2B5EF4-FFF2-40B4-BE49-F238E27FC236}">
                <a16:creationId xmlns:a16="http://schemas.microsoft.com/office/drawing/2014/main" id="{58468401-DF67-43F2-8056-074A8381DCE5}"/>
              </a:ext>
            </a:extLst>
          </p:cNvPr>
          <p:cNvSpPr txBox="1"/>
          <p:nvPr/>
        </p:nvSpPr>
        <p:spPr>
          <a:xfrm>
            <a:off x="838200" y="1867459"/>
            <a:ext cx="10483236" cy="523220"/>
          </a:xfrm>
          <a:prstGeom prst="rect">
            <a:avLst/>
          </a:prstGeom>
          <a:noFill/>
        </p:spPr>
        <p:txBody>
          <a:bodyPr wrap="square" rtlCol="0">
            <a:spAutoFit/>
          </a:bodyPr>
          <a:lstStyle/>
          <a:p>
            <a:pPr algn="ctr"/>
            <a:r>
              <a:rPr lang="en-US" sz="2800" b="1" dirty="0">
                <a:solidFill>
                  <a:srgbClr val="C00000"/>
                </a:solidFill>
                <a:latin typeface="Lub Dub Condensed" panose="020B0506030403020204" pitchFamily="34" charset="0"/>
              </a:rPr>
              <a:t>In patients:</a:t>
            </a:r>
          </a:p>
        </p:txBody>
      </p:sp>
      <p:sp>
        <p:nvSpPr>
          <p:cNvPr id="8" name="TextBox 7">
            <a:extLst>
              <a:ext uri="{FF2B5EF4-FFF2-40B4-BE49-F238E27FC236}">
                <a16:creationId xmlns:a16="http://schemas.microsoft.com/office/drawing/2014/main" id="{A56E5372-FDC4-4E90-AD12-B5435610C45B}"/>
              </a:ext>
            </a:extLst>
          </p:cNvPr>
          <p:cNvSpPr txBox="1"/>
          <p:nvPr/>
        </p:nvSpPr>
        <p:spPr>
          <a:xfrm>
            <a:off x="483610" y="2455092"/>
            <a:ext cx="2220761" cy="2092881"/>
          </a:xfrm>
          <a:prstGeom prst="rect">
            <a:avLst/>
          </a:prstGeom>
          <a:solidFill>
            <a:srgbClr val="4D8AB7"/>
          </a:solidFill>
        </p:spPr>
        <p:txBody>
          <a:bodyPr wrap="square" tIns="91440" bIns="91440">
            <a:spAutoFit/>
          </a:bodyPr>
          <a:lstStyle/>
          <a:p>
            <a:pPr algn="ctr"/>
            <a:r>
              <a:rPr lang="en-US" sz="1600" b="1" dirty="0">
                <a:solidFill>
                  <a:schemeClr val="bg1"/>
                </a:solidFill>
                <a:latin typeface="Lub Dub Condensed" panose="020B0506030403020204" pitchFamily="34" charset="0"/>
              </a:rPr>
              <a:t>With previous or current symptoms of chronic </a:t>
            </a:r>
            <a:r>
              <a:rPr lang="en-US" sz="1600" b="1" dirty="0" err="1">
                <a:solidFill>
                  <a:schemeClr val="bg1"/>
                </a:solidFill>
                <a:latin typeface="Lub Dub Condensed" panose="020B0506030403020204" pitchFamily="34" charset="0"/>
              </a:rPr>
              <a:t>HFrEF</a:t>
            </a:r>
            <a:r>
              <a:rPr lang="en-US" sz="1600" b="1" dirty="0">
                <a:solidFill>
                  <a:schemeClr val="bg1"/>
                </a:solidFill>
                <a:latin typeface="Lub Dub Condensed" panose="020B0506030403020204" pitchFamily="34" charset="0"/>
              </a:rPr>
              <a:t>, in whom </a:t>
            </a:r>
            <a:r>
              <a:rPr lang="en-US" sz="1600" b="1" dirty="0" err="1">
                <a:solidFill>
                  <a:schemeClr val="bg1"/>
                </a:solidFill>
                <a:latin typeface="Lub Dub Condensed" panose="020B0506030403020204" pitchFamily="34" charset="0"/>
              </a:rPr>
              <a:t>ARNi</a:t>
            </a:r>
            <a:r>
              <a:rPr lang="en-US" sz="1600" b="1" dirty="0">
                <a:solidFill>
                  <a:schemeClr val="bg1"/>
                </a:solidFill>
                <a:latin typeface="Lub Dub Condensed" panose="020B0506030403020204" pitchFamily="34" charset="0"/>
              </a:rPr>
              <a:t> is not feasible, </a:t>
            </a:r>
            <a:r>
              <a:rPr lang="en-US" sz="1600" b="1" dirty="0" err="1">
                <a:solidFill>
                  <a:schemeClr val="bg1"/>
                </a:solidFill>
                <a:latin typeface="Lub Dub Condensed" panose="020B0506030403020204" pitchFamily="34" charset="0"/>
              </a:rPr>
              <a:t>tx</a:t>
            </a:r>
            <a:r>
              <a:rPr lang="en-US" sz="1600" b="1" dirty="0">
                <a:solidFill>
                  <a:schemeClr val="bg1"/>
                </a:solidFill>
                <a:latin typeface="Lub Dub Condensed" panose="020B0506030403020204" pitchFamily="34" charset="0"/>
              </a:rPr>
              <a:t> with  </a:t>
            </a:r>
            <a:r>
              <a:rPr lang="en-US" sz="1600" b="1" dirty="0" err="1">
                <a:solidFill>
                  <a:schemeClr val="bg1"/>
                </a:solidFill>
                <a:latin typeface="Lub Dub Condensed" panose="020B0506030403020204" pitchFamily="34" charset="0"/>
              </a:rPr>
              <a:t>ACEi</a:t>
            </a:r>
            <a:r>
              <a:rPr lang="en-US" sz="1600" b="1" dirty="0">
                <a:solidFill>
                  <a:schemeClr val="bg1"/>
                </a:solidFill>
                <a:latin typeface="Lub Dub Condensed" panose="020B0506030403020204" pitchFamily="34" charset="0"/>
              </a:rPr>
              <a:t> or ARB provides high economic value.  </a:t>
            </a:r>
            <a:br>
              <a:rPr lang="en-US" sz="1600" b="1" dirty="0">
                <a:solidFill>
                  <a:schemeClr val="bg1"/>
                </a:solidFill>
                <a:latin typeface="Lub Dub Condensed" panose="020B0506030403020204" pitchFamily="34" charset="0"/>
              </a:rPr>
            </a:br>
            <a:r>
              <a:rPr lang="en-US" sz="1400" i="1" dirty="0">
                <a:solidFill>
                  <a:schemeClr val="bg1"/>
                </a:solidFill>
                <a:latin typeface="Lub Dub Condensed" panose="020B0506030403020204" pitchFamily="34" charset="0"/>
              </a:rPr>
              <a:t>Value Statement: </a:t>
            </a:r>
            <a:br>
              <a:rPr lang="en-US" sz="1400" i="1" dirty="0">
                <a:solidFill>
                  <a:schemeClr val="bg1"/>
                </a:solidFill>
                <a:latin typeface="Lub Dub Condensed" panose="020B0506030403020204" pitchFamily="34" charset="0"/>
              </a:rPr>
            </a:br>
            <a:r>
              <a:rPr lang="en-US" sz="1400" i="1" dirty="0">
                <a:solidFill>
                  <a:schemeClr val="bg1"/>
                </a:solidFill>
                <a:latin typeface="Lub Dub Condensed" panose="020B0506030403020204" pitchFamily="34" charset="0"/>
              </a:rPr>
              <a:t>High Value (A) </a:t>
            </a:r>
          </a:p>
        </p:txBody>
      </p:sp>
      <p:sp>
        <p:nvSpPr>
          <p:cNvPr id="11" name="TextBox 10">
            <a:extLst>
              <a:ext uri="{FF2B5EF4-FFF2-40B4-BE49-F238E27FC236}">
                <a16:creationId xmlns:a16="http://schemas.microsoft.com/office/drawing/2014/main" id="{E6F17E04-0B4C-41B8-BA04-1EB23CF039C6}"/>
              </a:ext>
            </a:extLst>
          </p:cNvPr>
          <p:cNvSpPr txBox="1"/>
          <p:nvPr/>
        </p:nvSpPr>
        <p:spPr>
          <a:xfrm>
            <a:off x="2942215" y="2459917"/>
            <a:ext cx="1910405" cy="2092881"/>
          </a:xfrm>
          <a:prstGeom prst="rect">
            <a:avLst/>
          </a:prstGeom>
          <a:solidFill>
            <a:srgbClr val="4D8AB7"/>
          </a:solidFill>
        </p:spPr>
        <p:txBody>
          <a:bodyPr wrap="square" tIns="91440" bIns="91440">
            <a:spAutoFit/>
          </a:bodyPr>
          <a:lstStyle/>
          <a:p>
            <a:pPr algn="ctr"/>
            <a:r>
              <a:rPr lang="en-US" sz="1600" b="1" u="sng" dirty="0">
                <a:solidFill>
                  <a:schemeClr val="bg1"/>
                </a:solidFill>
                <a:latin typeface="Lub Dub Condensed" panose="020B0506030403020204" pitchFamily="34" charset="0"/>
              </a:rPr>
              <a:t>With chronic symptomatic </a:t>
            </a:r>
            <a:r>
              <a:rPr lang="en-US" sz="1600" b="1" u="sng" dirty="0" err="1">
                <a:solidFill>
                  <a:schemeClr val="bg1"/>
                </a:solidFill>
                <a:latin typeface="Lub Dub Condensed" panose="020B0506030403020204" pitchFamily="34" charset="0"/>
              </a:rPr>
              <a:t>HFrEF</a:t>
            </a:r>
            <a:r>
              <a:rPr lang="en-US" sz="1600" b="1" dirty="0">
                <a:solidFill>
                  <a:schemeClr val="bg1"/>
                </a:solidFill>
                <a:latin typeface="Lub Dub Condensed" panose="020B0506030403020204" pitchFamily="34" charset="0"/>
              </a:rPr>
              <a:t>, </a:t>
            </a:r>
            <a:r>
              <a:rPr lang="en-US" sz="1600" b="1" dirty="0" err="1">
                <a:solidFill>
                  <a:schemeClr val="bg1"/>
                </a:solidFill>
                <a:latin typeface="Lub Dub Condensed" panose="020B0506030403020204" pitchFamily="34" charset="0"/>
              </a:rPr>
              <a:t>tx</a:t>
            </a:r>
            <a:r>
              <a:rPr lang="en-US" sz="1600" b="1" dirty="0">
                <a:solidFill>
                  <a:schemeClr val="bg1"/>
                </a:solidFill>
                <a:latin typeface="Lub Dub Condensed" panose="020B0506030403020204" pitchFamily="34" charset="0"/>
              </a:rPr>
              <a:t> with an </a:t>
            </a:r>
            <a:r>
              <a:rPr lang="en-US" sz="1600" b="1" dirty="0" err="1">
                <a:solidFill>
                  <a:schemeClr val="bg1"/>
                </a:solidFill>
                <a:latin typeface="Lub Dub Condensed" panose="020B0506030403020204" pitchFamily="34" charset="0"/>
              </a:rPr>
              <a:t>ARNi</a:t>
            </a:r>
            <a:r>
              <a:rPr lang="en-US" sz="1600" b="1" dirty="0">
                <a:solidFill>
                  <a:schemeClr val="bg1"/>
                </a:solidFill>
                <a:latin typeface="Lub Dub Condensed" panose="020B0506030403020204" pitchFamily="34" charset="0"/>
              </a:rPr>
              <a:t> instead of an </a:t>
            </a:r>
            <a:r>
              <a:rPr lang="en-US" sz="1600" b="1" dirty="0" err="1">
                <a:solidFill>
                  <a:schemeClr val="bg1"/>
                </a:solidFill>
                <a:latin typeface="Lub Dub Condensed" panose="020B0506030403020204" pitchFamily="34" charset="0"/>
              </a:rPr>
              <a:t>ACEi</a:t>
            </a:r>
            <a:r>
              <a:rPr lang="en-US" sz="1600" b="1" dirty="0">
                <a:solidFill>
                  <a:schemeClr val="bg1"/>
                </a:solidFill>
                <a:latin typeface="Lub Dub Condensed" panose="020B0506030403020204" pitchFamily="34" charset="0"/>
              </a:rPr>
              <a:t> provides high economic value. </a:t>
            </a:r>
          </a:p>
          <a:p>
            <a:pPr algn="ctr"/>
            <a:r>
              <a:rPr lang="en-US" sz="1400" i="1" dirty="0">
                <a:solidFill>
                  <a:schemeClr val="bg1"/>
                </a:solidFill>
                <a:latin typeface="Lub Dub Condensed" panose="020B0506030403020204" pitchFamily="34" charset="0"/>
              </a:rPr>
              <a:t>Value Statement: </a:t>
            </a:r>
            <a:br>
              <a:rPr lang="en-US" sz="1400" i="1" dirty="0">
                <a:solidFill>
                  <a:schemeClr val="bg1"/>
                </a:solidFill>
                <a:latin typeface="Lub Dub Condensed" panose="020B0506030403020204" pitchFamily="34" charset="0"/>
              </a:rPr>
            </a:br>
            <a:r>
              <a:rPr lang="en-US" sz="1400" i="1" dirty="0">
                <a:solidFill>
                  <a:schemeClr val="bg1"/>
                </a:solidFill>
                <a:latin typeface="Lub Dub Condensed" panose="020B0506030403020204" pitchFamily="34" charset="0"/>
              </a:rPr>
              <a:t>High Value (A) </a:t>
            </a:r>
          </a:p>
        </p:txBody>
      </p:sp>
      <p:sp>
        <p:nvSpPr>
          <p:cNvPr id="12" name="TextBox 11">
            <a:extLst>
              <a:ext uri="{FF2B5EF4-FFF2-40B4-BE49-F238E27FC236}">
                <a16:creationId xmlns:a16="http://schemas.microsoft.com/office/drawing/2014/main" id="{66B1BBCA-9054-4FCA-A074-80D7F5104751}"/>
              </a:ext>
            </a:extLst>
          </p:cNvPr>
          <p:cNvSpPr txBox="1"/>
          <p:nvPr/>
        </p:nvSpPr>
        <p:spPr>
          <a:xfrm>
            <a:off x="5090464" y="2442302"/>
            <a:ext cx="1818558" cy="2105671"/>
          </a:xfrm>
          <a:prstGeom prst="rect">
            <a:avLst/>
          </a:prstGeom>
          <a:solidFill>
            <a:srgbClr val="4D8AB7"/>
          </a:solidFill>
        </p:spPr>
        <p:txBody>
          <a:bodyPr wrap="square" tIns="91440" bIns="91440">
            <a:spAutoFit/>
          </a:bodyPr>
          <a:lstStyle/>
          <a:p>
            <a:pPr algn="ctr"/>
            <a:r>
              <a:rPr lang="en-US" sz="1600" b="1" u="sng" dirty="0">
                <a:solidFill>
                  <a:schemeClr val="bg1"/>
                </a:solidFill>
                <a:latin typeface="Lub Dub Condensed" panose="020B0506030403020204" pitchFamily="34" charset="0"/>
              </a:rPr>
              <a:t>With </a:t>
            </a:r>
            <a:r>
              <a:rPr lang="en-US" sz="1600" b="1" u="sng" dirty="0" err="1">
                <a:solidFill>
                  <a:schemeClr val="bg1"/>
                </a:solidFill>
                <a:latin typeface="Lub Dub Condensed" panose="020B0506030403020204" pitchFamily="34" charset="0"/>
              </a:rPr>
              <a:t>HFrEF</a:t>
            </a:r>
            <a:r>
              <a:rPr lang="en-US" sz="1600" b="1" u="sng" dirty="0">
                <a:solidFill>
                  <a:schemeClr val="bg1"/>
                </a:solidFill>
                <a:latin typeface="Lub Dub Condensed" panose="020B0506030403020204" pitchFamily="34" charset="0"/>
              </a:rPr>
              <a:t> and NYHA class II to IV symptoms</a:t>
            </a:r>
            <a:r>
              <a:rPr lang="en-US" sz="1600" b="1" dirty="0">
                <a:solidFill>
                  <a:schemeClr val="bg1"/>
                </a:solidFill>
                <a:latin typeface="Lub Dub Condensed" panose="020B0506030403020204" pitchFamily="34" charset="0"/>
              </a:rPr>
              <a:t>, MRA therapy provides high economic value.  </a:t>
            </a:r>
          </a:p>
          <a:p>
            <a:pPr algn="ctr"/>
            <a:r>
              <a:rPr lang="en-US" sz="1400" i="1" dirty="0">
                <a:solidFill>
                  <a:schemeClr val="bg1"/>
                </a:solidFill>
                <a:latin typeface="Lub Dub Condensed" panose="020B0506030403020204" pitchFamily="34" charset="0"/>
              </a:rPr>
              <a:t>Value Statement: </a:t>
            </a:r>
            <a:br>
              <a:rPr lang="en-US" sz="1400" i="1" dirty="0">
                <a:solidFill>
                  <a:schemeClr val="bg1"/>
                </a:solidFill>
                <a:latin typeface="Lub Dub Condensed" panose="020B0506030403020204" pitchFamily="34" charset="0"/>
              </a:rPr>
            </a:br>
            <a:r>
              <a:rPr lang="en-US" sz="1400" i="1" dirty="0">
                <a:solidFill>
                  <a:schemeClr val="bg1"/>
                </a:solidFill>
                <a:latin typeface="Lub Dub Condensed" panose="020B0506030403020204" pitchFamily="34" charset="0"/>
              </a:rPr>
              <a:t>High Value (A)</a:t>
            </a:r>
          </a:p>
        </p:txBody>
      </p:sp>
      <p:sp>
        <p:nvSpPr>
          <p:cNvPr id="9" name="TextBox 8">
            <a:extLst>
              <a:ext uri="{FF2B5EF4-FFF2-40B4-BE49-F238E27FC236}">
                <a16:creationId xmlns:a16="http://schemas.microsoft.com/office/drawing/2014/main" id="{A2C6BD60-C937-4EEE-8366-BAA24D595134}"/>
              </a:ext>
            </a:extLst>
          </p:cNvPr>
          <p:cNvSpPr txBox="1"/>
          <p:nvPr/>
        </p:nvSpPr>
        <p:spPr>
          <a:xfrm>
            <a:off x="7146866" y="2442301"/>
            <a:ext cx="2193474" cy="2103120"/>
          </a:xfrm>
          <a:prstGeom prst="rect">
            <a:avLst/>
          </a:prstGeom>
          <a:solidFill>
            <a:srgbClr val="4D8AB7"/>
          </a:solidFill>
        </p:spPr>
        <p:txBody>
          <a:bodyPr wrap="square" tIns="91440" bIns="91440">
            <a:spAutoFit/>
          </a:bodyPr>
          <a:lstStyle/>
          <a:p>
            <a:pPr algn="ctr"/>
            <a:r>
              <a:rPr lang="en-US" sz="1600" b="1" u="sng" dirty="0">
                <a:solidFill>
                  <a:schemeClr val="bg1"/>
                </a:solidFill>
                <a:latin typeface="Lub Dub Condensed" panose="020B0506030403020204" pitchFamily="34" charset="0"/>
              </a:rPr>
              <a:t>With </a:t>
            </a:r>
            <a:r>
              <a:rPr lang="en-US" sz="1600" b="1" u="sng" dirty="0" err="1">
                <a:solidFill>
                  <a:schemeClr val="bg1"/>
                </a:solidFill>
                <a:latin typeface="Lub Dub Condensed" panose="020B0506030403020204" pitchFamily="34" charset="0"/>
              </a:rPr>
              <a:t>HFrEF</a:t>
            </a:r>
            <a:r>
              <a:rPr lang="en-US" sz="1600" b="1" u="sng" dirty="0">
                <a:solidFill>
                  <a:schemeClr val="bg1"/>
                </a:solidFill>
                <a:latin typeface="Lub Dub Condensed" panose="020B0506030403020204" pitchFamily="34" charset="0"/>
              </a:rPr>
              <a:t>, with current or previous symptoms</a:t>
            </a:r>
            <a:r>
              <a:rPr lang="en-US" sz="1600" b="1" dirty="0">
                <a:solidFill>
                  <a:schemeClr val="bg1"/>
                </a:solidFill>
                <a:latin typeface="Lub Dub Condensed" panose="020B0506030403020204" pitchFamily="34" charset="0"/>
              </a:rPr>
              <a:t>, beta-blocker therapy provides high economic value. </a:t>
            </a:r>
          </a:p>
          <a:p>
            <a:pPr algn="ctr"/>
            <a:r>
              <a:rPr lang="en-US" sz="1400" i="1" dirty="0">
                <a:solidFill>
                  <a:schemeClr val="bg1"/>
                </a:solidFill>
                <a:latin typeface="Lub Dub Condensed" panose="020B0506030403020204" pitchFamily="34" charset="0"/>
              </a:rPr>
              <a:t>Value Statement: </a:t>
            </a:r>
            <a:br>
              <a:rPr lang="en-US" sz="1400" i="1" dirty="0">
                <a:solidFill>
                  <a:schemeClr val="bg1"/>
                </a:solidFill>
                <a:latin typeface="Lub Dub Condensed" panose="020B0506030403020204" pitchFamily="34" charset="0"/>
              </a:rPr>
            </a:br>
            <a:r>
              <a:rPr lang="en-US" sz="1400" i="1" dirty="0">
                <a:solidFill>
                  <a:schemeClr val="bg1"/>
                </a:solidFill>
                <a:latin typeface="Lub Dub Condensed" panose="020B0506030403020204" pitchFamily="34" charset="0"/>
              </a:rPr>
              <a:t>High Value (A) </a:t>
            </a:r>
          </a:p>
        </p:txBody>
      </p:sp>
      <p:sp>
        <p:nvSpPr>
          <p:cNvPr id="15" name="TextBox 14">
            <a:extLst>
              <a:ext uri="{FF2B5EF4-FFF2-40B4-BE49-F238E27FC236}">
                <a16:creationId xmlns:a16="http://schemas.microsoft.com/office/drawing/2014/main" id="{195D65B5-CB2B-4CA3-B828-25A7B00749E0}"/>
              </a:ext>
            </a:extLst>
          </p:cNvPr>
          <p:cNvSpPr txBox="1"/>
          <p:nvPr/>
        </p:nvSpPr>
        <p:spPr>
          <a:xfrm>
            <a:off x="9578183" y="2449984"/>
            <a:ext cx="1987377" cy="2103120"/>
          </a:xfrm>
          <a:prstGeom prst="rect">
            <a:avLst/>
          </a:prstGeom>
          <a:solidFill>
            <a:srgbClr val="4D8AB7"/>
          </a:solidFill>
        </p:spPr>
        <p:txBody>
          <a:bodyPr wrap="square" tIns="91440" bIns="91440">
            <a:spAutoFit/>
          </a:bodyPr>
          <a:lstStyle/>
          <a:p>
            <a:pPr algn="ctr"/>
            <a:r>
              <a:rPr lang="en-US" sz="1600" b="1" u="sng" dirty="0">
                <a:solidFill>
                  <a:schemeClr val="bg1"/>
                </a:solidFill>
                <a:latin typeface="Lub Dub Condensed" panose="020B0506030403020204" pitchFamily="34" charset="0"/>
              </a:rPr>
              <a:t>With symptomatic chronic </a:t>
            </a:r>
            <a:r>
              <a:rPr lang="en-US" sz="1600" b="1" u="sng" dirty="0" err="1">
                <a:solidFill>
                  <a:schemeClr val="bg1"/>
                </a:solidFill>
                <a:latin typeface="Lub Dub Condensed" panose="020B0506030403020204" pitchFamily="34" charset="0"/>
              </a:rPr>
              <a:t>HFrEF</a:t>
            </a:r>
            <a:r>
              <a:rPr lang="en-US" sz="1600" b="1" dirty="0">
                <a:solidFill>
                  <a:schemeClr val="bg1"/>
                </a:solidFill>
                <a:latin typeface="Lub Dub Condensed" panose="020B0506030403020204" pitchFamily="34" charset="0"/>
              </a:rPr>
              <a:t>, SGLT2i therapy provides intermediate economic value. </a:t>
            </a:r>
          </a:p>
          <a:p>
            <a:pPr algn="ctr"/>
            <a:r>
              <a:rPr lang="en-US" sz="1400" i="1" dirty="0">
                <a:solidFill>
                  <a:schemeClr val="bg1"/>
                </a:solidFill>
                <a:latin typeface="Lub Dub Condensed" panose="020B0506030403020204" pitchFamily="34" charset="0"/>
              </a:rPr>
              <a:t>Value Statement: Intermediate Value (A) </a:t>
            </a:r>
          </a:p>
        </p:txBody>
      </p:sp>
      <p:sp>
        <p:nvSpPr>
          <p:cNvPr id="17" name="TextBox 16">
            <a:extLst>
              <a:ext uri="{FF2B5EF4-FFF2-40B4-BE49-F238E27FC236}">
                <a16:creationId xmlns:a16="http://schemas.microsoft.com/office/drawing/2014/main" id="{C4EF0EDA-E763-4A7C-A1A4-C965AC098E8F}"/>
              </a:ext>
            </a:extLst>
          </p:cNvPr>
          <p:cNvSpPr txBox="1"/>
          <p:nvPr/>
        </p:nvSpPr>
        <p:spPr>
          <a:xfrm>
            <a:off x="838200" y="4850642"/>
            <a:ext cx="10515600" cy="923330"/>
          </a:xfrm>
          <a:prstGeom prst="rect">
            <a:avLst/>
          </a:prstGeom>
          <a:solidFill>
            <a:srgbClr val="85ADD1"/>
          </a:solidFill>
        </p:spPr>
        <p:txBody>
          <a:bodyPr wrap="square" tIns="91440" bIns="91440">
            <a:spAutoFit/>
          </a:bodyPr>
          <a:lstStyle/>
          <a:p>
            <a:pPr algn="ctr"/>
            <a:r>
              <a:rPr lang="en-US" sz="1600" b="1" dirty="0">
                <a:latin typeface="Lub Dub Condensed" panose="020B0506030403020204" pitchFamily="34" charset="0"/>
              </a:rPr>
              <a:t>Self-identified as African American with NYHA class III to IV </a:t>
            </a:r>
            <a:r>
              <a:rPr lang="en-US" sz="1600" b="1" dirty="0" err="1">
                <a:latin typeface="Lub Dub Condensed" panose="020B0506030403020204" pitchFamily="34" charset="0"/>
              </a:rPr>
              <a:t>HFrEF</a:t>
            </a:r>
            <a:r>
              <a:rPr lang="en-US" sz="1600" b="1" dirty="0">
                <a:latin typeface="Lub Dub Condensed" panose="020B0506030403020204" pitchFamily="34" charset="0"/>
              </a:rPr>
              <a:t> who are receiving optimal medical therapy with </a:t>
            </a:r>
            <a:r>
              <a:rPr lang="en-US" sz="1600" b="1" dirty="0" err="1">
                <a:latin typeface="Lub Dub Condensed" panose="020B0506030403020204" pitchFamily="34" charset="0"/>
              </a:rPr>
              <a:t>ACEi</a:t>
            </a:r>
            <a:r>
              <a:rPr lang="en-US" sz="1600" b="1" dirty="0">
                <a:latin typeface="Lub Dub Condensed" panose="020B0506030403020204" pitchFamily="34" charset="0"/>
              </a:rPr>
              <a:t> or ARB, beta blockers, and MRA, the combination of hydralazine and isosorbide dinitrate provides high economic value.    </a:t>
            </a:r>
          </a:p>
          <a:p>
            <a:pPr algn="ctr"/>
            <a:r>
              <a:rPr lang="en-US" sz="1400" i="1" dirty="0">
                <a:latin typeface="Lub Dub Condensed" panose="020B0506030403020204" pitchFamily="34" charset="0"/>
              </a:rPr>
              <a:t>Value Statement: High Value (B-NR) </a:t>
            </a:r>
          </a:p>
        </p:txBody>
      </p:sp>
      <p:pic>
        <p:nvPicPr>
          <p:cNvPr id="3" name="Picture 2">
            <a:extLst>
              <a:ext uri="{FF2B5EF4-FFF2-40B4-BE49-F238E27FC236}">
                <a16:creationId xmlns:a16="http://schemas.microsoft.com/office/drawing/2014/main" id="{A075E699-A2CD-4D34-92ED-52CCBC26E90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45171" y="941710"/>
            <a:ext cx="1051717" cy="1051717"/>
          </a:xfrm>
          <a:prstGeom prst="rect">
            <a:avLst/>
          </a:prstGeom>
        </p:spPr>
      </p:pic>
      <p:sp>
        <p:nvSpPr>
          <p:cNvPr id="5" name="Text Placeholder 4">
            <a:extLst>
              <a:ext uri="{FF2B5EF4-FFF2-40B4-BE49-F238E27FC236}">
                <a16:creationId xmlns:a16="http://schemas.microsoft.com/office/drawing/2014/main" id="{8B435BB8-ECF4-46A6-8F4E-A334AE105C6D}"/>
              </a:ext>
            </a:extLst>
          </p:cNvPr>
          <p:cNvSpPr>
            <a:spLocks noGrp="1"/>
          </p:cNvSpPr>
          <p:nvPr>
            <p:ph type="body" sz="quarter" idx="13"/>
          </p:nvPr>
        </p:nvSpPr>
        <p:spPr>
          <a:xfrm>
            <a:off x="1524000" y="5968286"/>
            <a:ext cx="10041560" cy="289640"/>
          </a:xfrm>
        </p:spPr>
        <p:txBody>
          <a:bodyPr/>
          <a:lstStyle/>
          <a:p>
            <a:pPr algn="l"/>
            <a:r>
              <a:rPr lang="en-US" b="1" dirty="0"/>
              <a:t>Abbreviations: </a:t>
            </a:r>
            <a:r>
              <a:rPr lang="en-US" dirty="0" err="1"/>
              <a:t>ACEi</a:t>
            </a:r>
            <a:r>
              <a:rPr lang="en-US" dirty="0"/>
              <a:t> indicates angiotensin-converting enzyme inhibitor; ARB, angiotensin receptor blocker; </a:t>
            </a:r>
            <a:r>
              <a:rPr lang="en-US" dirty="0" err="1"/>
              <a:t>ARNi</a:t>
            </a:r>
            <a:r>
              <a:rPr lang="en-US" dirty="0"/>
              <a:t>, angiotensin receptor-</a:t>
            </a:r>
            <a:r>
              <a:rPr lang="en-US" dirty="0" err="1"/>
              <a:t>neprilysin</a:t>
            </a:r>
            <a:r>
              <a:rPr lang="en-US" dirty="0"/>
              <a:t> inhibitor; </a:t>
            </a:r>
            <a:r>
              <a:rPr lang="en-US" dirty="0" err="1"/>
              <a:t>HFrEF</a:t>
            </a:r>
            <a:r>
              <a:rPr lang="en-US" dirty="0"/>
              <a:t>, heart failure with reduced ejection fraction; MRA, mineralocorticoid receptor antagonist; SGLT2i, NR, non-randomized; sodium-glucose cotransporter 2 inhibitor; and </a:t>
            </a:r>
            <a:r>
              <a:rPr lang="en-US" dirty="0" err="1"/>
              <a:t>tx</a:t>
            </a:r>
            <a:r>
              <a:rPr lang="en-US" dirty="0"/>
              <a:t>, treatment.</a:t>
            </a:r>
            <a:endParaRPr lang="en-US" b="1" dirty="0"/>
          </a:p>
        </p:txBody>
      </p:sp>
    </p:spTree>
    <p:extLst>
      <p:ext uri="{BB962C8B-B14F-4D97-AF65-F5344CB8AC3E}">
        <p14:creationId xmlns:p14="http://schemas.microsoft.com/office/powerpoint/2010/main" val="2661243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1F224-E800-4BEF-BCD5-797D75D18E3A}"/>
              </a:ext>
            </a:extLst>
          </p:cNvPr>
          <p:cNvSpPr>
            <a:spLocks noGrp="1"/>
          </p:cNvSpPr>
          <p:nvPr>
            <p:ph type="title"/>
          </p:nvPr>
        </p:nvSpPr>
        <p:spPr/>
        <p:txBody>
          <a:bodyPr/>
          <a:lstStyle/>
          <a:p>
            <a:r>
              <a:rPr lang="en-US" dirty="0"/>
              <a:t>Value Statements for Device Therapy </a:t>
            </a:r>
          </a:p>
        </p:txBody>
      </p:sp>
      <p:sp>
        <p:nvSpPr>
          <p:cNvPr id="8" name="TextBox 7">
            <a:extLst>
              <a:ext uri="{FF2B5EF4-FFF2-40B4-BE49-F238E27FC236}">
                <a16:creationId xmlns:a16="http://schemas.microsoft.com/office/drawing/2014/main" id="{01FD54B4-804A-4A16-82A2-2FD99ECC7BEC}"/>
              </a:ext>
            </a:extLst>
          </p:cNvPr>
          <p:cNvSpPr txBox="1"/>
          <p:nvPr/>
        </p:nvSpPr>
        <p:spPr>
          <a:xfrm>
            <a:off x="1351778" y="1486489"/>
            <a:ext cx="8830190" cy="1754326"/>
          </a:xfrm>
          <a:prstGeom prst="rect">
            <a:avLst/>
          </a:prstGeom>
          <a:solidFill>
            <a:srgbClr val="4D8AB7"/>
          </a:solidFill>
        </p:spPr>
        <p:txBody>
          <a:bodyPr wrap="square" lIns="182880" tIns="182880" rIns="182880" bIns="182880">
            <a:spAutoFit/>
          </a:bodyPr>
          <a:lstStyle/>
          <a:p>
            <a:pPr algn="ctr"/>
            <a:r>
              <a:rPr lang="en-US" b="1" dirty="0">
                <a:solidFill>
                  <a:schemeClr val="bg1"/>
                </a:solidFill>
                <a:latin typeface="Lub Dub Condensed" panose="020B0506030403020204" pitchFamily="34" charset="0"/>
              </a:rPr>
              <a:t>A transvenous ICD provides </a:t>
            </a:r>
            <a:r>
              <a:rPr lang="en-US" b="1" u="sng" dirty="0">
                <a:solidFill>
                  <a:schemeClr val="bg1"/>
                </a:solidFill>
                <a:latin typeface="Lub Dub Condensed" panose="020B0506030403020204" pitchFamily="34" charset="0"/>
              </a:rPr>
              <a:t>high economic value </a:t>
            </a:r>
            <a:r>
              <a:rPr lang="en-US" b="1" dirty="0">
                <a:solidFill>
                  <a:schemeClr val="bg1"/>
                </a:solidFill>
                <a:latin typeface="Lub Dub Condensed" panose="020B0506030403020204" pitchFamily="34" charset="0"/>
              </a:rPr>
              <a:t>in the primary prevention of SCD particularly when the patient’s risk of death caused by ventricular arrythmia is deemed high and the risk of </a:t>
            </a:r>
            <a:r>
              <a:rPr lang="en-US" b="1" dirty="0" err="1">
                <a:solidFill>
                  <a:schemeClr val="bg1"/>
                </a:solidFill>
                <a:latin typeface="Lub Dub Condensed" panose="020B0506030403020204" pitchFamily="34" charset="0"/>
              </a:rPr>
              <a:t>nonarrhythmic</a:t>
            </a:r>
            <a:r>
              <a:rPr lang="en-US" b="1" dirty="0">
                <a:solidFill>
                  <a:schemeClr val="bg1"/>
                </a:solidFill>
                <a:latin typeface="Lub Dub Condensed" panose="020B0506030403020204" pitchFamily="34" charset="0"/>
              </a:rPr>
              <a:t> death (either cardiac or noncardiac) is deemed low based on the patient’s burden of comorbidities &amp; functional status.    </a:t>
            </a:r>
          </a:p>
          <a:p>
            <a:pPr algn="ctr"/>
            <a:r>
              <a:rPr lang="en-US" b="1" dirty="0">
                <a:solidFill>
                  <a:schemeClr val="bg1"/>
                </a:solidFill>
                <a:latin typeface="Lub Dub Condensed" panose="020B0506030403020204" pitchFamily="34" charset="0"/>
              </a:rPr>
              <a:t> </a:t>
            </a:r>
            <a:r>
              <a:rPr lang="en-US" sz="1600" b="1" i="1" dirty="0">
                <a:solidFill>
                  <a:schemeClr val="bg1"/>
                </a:solidFill>
                <a:latin typeface="Lub Dub Condensed" panose="020B0506030403020204" pitchFamily="34" charset="0"/>
              </a:rPr>
              <a:t>Value Statement: High Value (A)</a:t>
            </a:r>
          </a:p>
        </p:txBody>
      </p:sp>
      <p:sp>
        <p:nvSpPr>
          <p:cNvPr id="7" name="TextBox 6">
            <a:extLst>
              <a:ext uri="{FF2B5EF4-FFF2-40B4-BE49-F238E27FC236}">
                <a16:creationId xmlns:a16="http://schemas.microsoft.com/office/drawing/2014/main" id="{25A78928-2902-4268-AC25-2114BEECB76C}"/>
              </a:ext>
            </a:extLst>
          </p:cNvPr>
          <p:cNvSpPr txBox="1"/>
          <p:nvPr/>
        </p:nvSpPr>
        <p:spPr>
          <a:xfrm>
            <a:off x="1351778" y="3610793"/>
            <a:ext cx="8830190" cy="1446550"/>
          </a:xfrm>
          <a:prstGeom prst="rect">
            <a:avLst/>
          </a:prstGeom>
          <a:solidFill>
            <a:srgbClr val="85ADD1"/>
          </a:solidFill>
        </p:spPr>
        <p:txBody>
          <a:bodyPr wrap="square" lIns="182880" tIns="182880" rIns="182880" bIns="182880">
            <a:spAutoFit/>
          </a:bodyPr>
          <a:lstStyle/>
          <a:p>
            <a:pPr algn="ctr"/>
            <a:r>
              <a:rPr lang="en-US" b="1" dirty="0">
                <a:latin typeface="Lub Dub Condensed" panose="020B0506030403020204" pitchFamily="34" charset="0"/>
              </a:rPr>
              <a:t>For patients who have LVEF </a:t>
            </a:r>
            <a:r>
              <a:rPr lang="en-US" b="1" u="sng" dirty="0">
                <a:latin typeface="Lub Dub Condensed" panose="020B0506030403020204" pitchFamily="34" charset="0"/>
              </a:rPr>
              <a:t>&lt;</a:t>
            </a:r>
            <a:r>
              <a:rPr lang="en-US" b="1" dirty="0">
                <a:latin typeface="Lub Dub Condensed" panose="020B0506030403020204" pitchFamily="34" charset="0"/>
              </a:rPr>
              <a:t>35%, sinus rhythm, LBBB with a QRS duration of </a:t>
            </a:r>
            <a:r>
              <a:rPr lang="en-US" b="1" u="sng" dirty="0">
                <a:latin typeface="Lub Dub Condensed" panose="020B0506030403020204" pitchFamily="34" charset="0"/>
              </a:rPr>
              <a:t>&gt;</a:t>
            </a:r>
            <a:r>
              <a:rPr lang="en-US" b="1" dirty="0">
                <a:latin typeface="Lub Dub Condensed" panose="020B0506030403020204" pitchFamily="34" charset="0"/>
              </a:rPr>
              <a:t>150 </a:t>
            </a:r>
            <a:r>
              <a:rPr lang="en-US" b="1" dirty="0" err="1">
                <a:latin typeface="Lub Dub Condensed" panose="020B0506030403020204" pitchFamily="34" charset="0"/>
              </a:rPr>
              <a:t>ms</a:t>
            </a:r>
            <a:r>
              <a:rPr lang="en-US" b="1" dirty="0">
                <a:latin typeface="Lub Dub Condensed" panose="020B0506030403020204" pitchFamily="34" charset="0"/>
              </a:rPr>
              <a:t>, and NYHA class II, III, or ambulatory IV symptoms on GDMT, CRT implantation provides </a:t>
            </a:r>
            <a:r>
              <a:rPr lang="en-US" b="1" u="sng" dirty="0">
                <a:latin typeface="Lub Dub Condensed" panose="020B0506030403020204" pitchFamily="34" charset="0"/>
              </a:rPr>
              <a:t>high economic value</a:t>
            </a:r>
            <a:r>
              <a:rPr lang="en-US" b="1" dirty="0">
                <a:latin typeface="Lub Dub Condensed" panose="020B0506030403020204" pitchFamily="34" charset="0"/>
              </a:rPr>
              <a:t>. </a:t>
            </a:r>
          </a:p>
          <a:p>
            <a:pPr algn="ctr"/>
            <a:r>
              <a:rPr lang="en-US" sz="1600" b="1" i="1" dirty="0">
                <a:latin typeface="Lub Dub Condensed" panose="020B0506030403020204" pitchFamily="34" charset="0"/>
              </a:rPr>
              <a:t>Value Statement: High Value (B-NR) </a:t>
            </a:r>
          </a:p>
        </p:txBody>
      </p:sp>
      <p:sp>
        <p:nvSpPr>
          <p:cNvPr id="4" name="Slide Number Placeholder 3">
            <a:extLst>
              <a:ext uri="{FF2B5EF4-FFF2-40B4-BE49-F238E27FC236}">
                <a16:creationId xmlns:a16="http://schemas.microsoft.com/office/drawing/2014/main" id="{3A69B088-CA10-433F-BF0A-72C439C8001A}"/>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17</a:t>
            </a:fld>
            <a:endParaRPr lang="en-US" sz="900" dirty="0"/>
          </a:p>
        </p:txBody>
      </p:sp>
      <p:sp>
        <p:nvSpPr>
          <p:cNvPr id="5" name="Text Placeholder 4">
            <a:extLst>
              <a:ext uri="{FF2B5EF4-FFF2-40B4-BE49-F238E27FC236}">
                <a16:creationId xmlns:a16="http://schemas.microsoft.com/office/drawing/2014/main" id="{33A0224E-2821-4A4A-BE03-B0E3815CAA5B}"/>
              </a:ext>
            </a:extLst>
          </p:cNvPr>
          <p:cNvSpPr>
            <a:spLocks noGrp="1"/>
          </p:cNvSpPr>
          <p:nvPr>
            <p:ph type="body" sz="quarter" idx="13"/>
          </p:nvPr>
        </p:nvSpPr>
        <p:spPr>
          <a:xfrm>
            <a:off x="2196414" y="5948738"/>
            <a:ext cx="7799173" cy="271939"/>
          </a:xfrm>
        </p:spPr>
        <p:txBody>
          <a:bodyPr/>
          <a:lstStyle/>
          <a:p>
            <a:r>
              <a:rPr lang="en-US" dirty="0"/>
              <a:t>Abbreviations:  CRT indicates  cardiac resynchronization therapy; GDMT, guideline-directed medical therapy; ICD; implantable cardioverter-defibrillator; LBBB, left bundle branch block; LVEF, left ventricular ejection fraction; </a:t>
            </a:r>
            <a:r>
              <a:rPr lang="en-US" dirty="0" err="1"/>
              <a:t>ms</a:t>
            </a:r>
            <a:r>
              <a:rPr lang="en-US" dirty="0"/>
              <a:t>; millisecond; NR, nonrandomized; NYHA, New York Heart Association; and SCD, sudden cardiac death.</a:t>
            </a:r>
          </a:p>
        </p:txBody>
      </p:sp>
      <p:pic>
        <p:nvPicPr>
          <p:cNvPr id="3" name="Picture 2">
            <a:extLst>
              <a:ext uri="{FF2B5EF4-FFF2-40B4-BE49-F238E27FC236}">
                <a16:creationId xmlns:a16="http://schemas.microsoft.com/office/drawing/2014/main" id="{8A864406-50D9-4957-9744-1F98521BF38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78483" y="1082694"/>
            <a:ext cx="1067382" cy="1067382"/>
          </a:xfrm>
          <a:prstGeom prst="rect">
            <a:avLst/>
          </a:prstGeom>
        </p:spPr>
      </p:pic>
    </p:spTree>
    <p:extLst>
      <p:ext uri="{BB962C8B-B14F-4D97-AF65-F5344CB8AC3E}">
        <p14:creationId xmlns:p14="http://schemas.microsoft.com/office/powerpoint/2010/main" val="15302466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09DE112F-A575-4671-9E6D-679B034138B0}"/>
              </a:ext>
              <a:ext uri="{C183D7F6-B498-43B3-948B-1728B52AA6E4}">
                <adec:decorative xmlns:adec="http://schemas.microsoft.com/office/drawing/2017/decorative" val="1"/>
              </a:ext>
            </a:extLst>
          </p:cNvPr>
          <p:cNvSpPr txBox="1"/>
          <p:nvPr/>
        </p:nvSpPr>
        <p:spPr>
          <a:xfrm>
            <a:off x="5054645" y="2902117"/>
            <a:ext cx="2087747" cy="2588798"/>
          </a:xfrm>
          <a:prstGeom prst="rect">
            <a:avLst/>
          </a:prstGeom>
          <a:solidFill>
            <a:schemeClr val="bg1">
              <a:lumMod val="85000"/>
            </a:schemeClr>
          </a:solidFill>
        </p:spPr>
        <p:txBody>
          <a:bodyPr wrap="square" lIns="91440" tIns="365760" numCol="1" spcCol="18288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endParaRPr>
          </a:p>
        </p:txBody>
      </p:sp>
      <p:sp>
        <p:nvSpPr>
          <p:cNvPr id="5" name="Title 4">
            <a:extLst>
              <a:ext uri="{FF2B5EF4-FFF2-40B4-BE49-F238E27FC236}">
                <a16:creationId xmlns:a16="http://schemas.microsoft.com/office/drawing/2014/main" id="{5C8E47CC-2C36-4E78-B987-9C8EC0DAC266}"/>
              </a:ext>
            </a:extLst>
          </p:cNvPr>
          <p:cNvSpPr>
            <a:spLocks noGrp="1"/>
          </p:cNvSpPr>
          <p:nvPr>
            <p:ph type="title"/>
          </p:nvPr>
        </p:nvSpPr>
        <p:spPr/>
        <p:txBody>
          <a:bodyPr/>
          <a:lstStyle/>
          <a:p>
            <a:r>
              <a:rPr lang="en-US" dirty="0"/>
              <a:t>Additional Medical Therapies </a:t>
            </a:r>
            <a:br>
              <a:rPr lang="en-US" dirty="0"/>
            </a:br>
            <a:r>
              <a:rPr lang="en-US" dirty="0"/>
              <a:t>after GDMT Optimization</a:t>
            </a:r>
          </a:p>
        </p:txBody>
      </p:sp>
      <p:sp>
        <p:nvSpPr>
          <p:cNvPr id="31" name="TextBox 30">
            <a:extLst>
              <a:ext uri="{FF2B5EF4-FFF2-40B4-BE49-F238E27FC236}">
                <a16:creationId xmlns:a16="http://schemas.microsoft.com/office/drawing/2014/main" id="{C96259FE-05FF-4C31-994D-CB6D504463C4}"/>
              </a:ext>
              <a:ext uri="{C183D7F6-B498-43B3-948B-1728B52AA6E4}">
                <adec:decorative xmlns:adec="http://schemas.microsoft.com/office/drawing/2017/decorative" val="1"/>
              </a:ext>
            </a:extLst>
          </p:cNvPr>
          <p:cNvSpPr txBox="1"/>
          <p:nvPr/>
        </p:nvSpPr>
        <p:spPr>
          <a:xfrm>
            <a:off x="683207" y="2907064"/>
            <a:ext cx="1916896" cy="2209654"/>
          </a:xfrm>
          <a:prstGeom prst="rect">
            <a:avLst/>
          </a:prstGeom>
          <a:solidFill>
            <a:schemeClr val="bg1">
              <a:lumMod val="85000"/>
            </a:schemeClr>
          </a:solidFill>
        </p:spPr>
        <p:txBody>
          <a:bodyPr wrap="square" lIns="91440" tIns="365760" numCol="1" spcCol="18288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endParaRPr>
          </a:p>
        </p:txBody>
      </p:sp>
      <p:sp>
        <p:nvSpPr>
          <p:cNvPr id="37" name="TextBox 36">
            <a:extLst>
              <a:ext uri="{FF2B5EF4-FFF2-40B4-BE49-F238E27FC236}">
                <a16:creationId xmlns:a16="http://schemas.microsoft.com/office/drawing/2014/main" id="{ED2EB0D0-3955-45FD-81B3-1E4532A87443}"/>
              </a:ext>
              <a:ext uri="{C183D7F6-B498-43B3-948B-1728B52AA6E4}">
                <adec:decorative xmlns:adec="http://schemas.microsoft.com/office/drawing/2017/decorative" val="1"/>
              </a:ext>
            </a:extLst>
          </p:cNvPr>
          <p:cNvSpPr txBox="1"/>
          <p:nvPr/>
        </p:nvSpPr>
        <p:spPr>
          <a:xfrm>
            <a:off x="2917344" y="2902118"/>
            <a:ext cx="1871657" cy="2209654"/>
          </a:xfrm>
          <a:prstGeom prst="rect">
            <a:avLst/>
          </a:prstGeom>
          <a:solidFill>
            <a:schemeClr val="bg1">
              <a:lumMod val="85000"/>
            </a:schemeClr>
          </a:solidFill>
        </p:spPr>
        <p:txBody>
          <a:bodyPr wrap="square" lIns="91440" tIns="365760" numCol="1" spcCol="18288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endParaRPr>
          </a:p>
        </p:txBody>
      </p:sp>
      <p:sp>
        <p:nvSpPr>
          <p:cNvPr id="39" name="TextBox 38">
            <a:extLst>
              <a:ext uri="{FF2B5EF4-FFF2-40B4-BE49-F238E27FC236}">
                <a16:creationId xmlns:a16="http://schemas.microsoft.com/office/drawing/2014/main" id="{DB5E548C-51C9-4D26-94AF-817F00C7B326}"/>
              </a:ext>
              <a:ext uri="{C183D7F6-B498-43B3-948B-1728B52AA6E4}">
                <adec:decorative xmlns:adec="http://schemas.microsoft.com/office/drawing/2017/decorative" val="1"/>
              </a:ext>
            </a:extLst>
          </p:cNvPr>
          <p:cNvSpPr txBox="1"/>
          <p:nvPr/>
        </p:nvSpPr>
        <p:spPr>
          <a:xfrm>
            <a:off x="7418874" y="2902118"/>
            <a:ext cx="1871657" cy="1539750"/>
          </a:xfrm>
          <a:prstGeom prst="rect">
            <a:avLst/>
          </a:prstGeom>
          <a:solidFill>
            <a:schemeClr val="bg1">
              <a:lumMod val="85000"/>
            </a:schemeClr>
          </a:solidFill>
        </p:spPr>
        <p:txBody>
          <a:bodyPr wrap="square" lIns="91440" tIns="365760" numCol="1" spcCol="18288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endParaRPr>
          </a:p>
        </p:txBody>
      </p:sp>
      <p:grpSp>
        <p:nvGrpSpPr>
          <p:cNvPr id="40" name="Group 39">
            <a:extLst>
              <a:ext uri="{FF2B5EF4-FFF2-40B4-BE49-F238E27FC236}">
                <a16:creationId xmlns:a16="http://schemas.microsoft.com/office/drawing/2014/main" id="{3B4B56AC-AF35-4D8B-B3E7-D9F37223568C}"/>
              </a:ext>
              <a:ext uri="{C183D7F6-B498-43B3-948B-1728B52AA6E4}">
                <adec:decorative xmlns:adec="http://schemas.microsoft.com/office/drawing/2017/decorative" val="1"/>
              </a:ext>
            </a:extLst>
          </p:cNvPr>
          <p:cNvGrpSpPr/>
          <p:nvPr/>
        </p:nvGrpSpPr>
        <p:grpSpPr>
          <a:xfrm>
            <a:off x="1641655" y="1836071"/>
            <a:ext cx="4450464" cy="583095"/>
            <a:chOff x="1516294" y="2906530"/>
            <a:chExt cx="4487854" cy="640443"/>
          </a:xfrm>
        </p:grpSpPr>
        <p:cxnSp>
          <p:nvCxnSpPr>
            <p:cNvPr id="41" name="Straight Arrow Connector 40">
              <a:extLst>
                <a:ext uri="{FF2B5EF4-FFF2-40B4-BE49-F238E27FC236}">
                  <a16:creationId xmlns:a16="http://schemas.microsoft.com/office/drawing/2014/main" id="{8C39EEBB-53A8-49F8-8ACD-EE23B879CE79}"/>
                </a:ext>
                <a:ext uri="{C183D7F6-B498-43B3-948B-1728B52AA6E4}">
                  <adec:decorative xmlns:adec="http://schemas.microsoft.com/office/drawing/2017/decorative" val="1"/>
                </a:ext>
              </a:extLst>
            </p:cNvPr>
            <p:cNvCxnSpPr>
              <a:cxnSpLocks/>
            </p:cNvCxnSpPr>
            <p:nvPr/>
          </p:nvCxnSpPr>
          <p:spPr>
            <a:xfrm>
              <a:off x="6004148" y="2906530"/>
              <a:ext cx="0" cy="199023"/>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2" name="Rectangle 2">
              <a:extLst>
                <a:ext uri="{FF2B5EF4-FFF2-40B4-BE49-F238E27FC236}">
                  <a16:creationId xmlns:a16="http://schemas.microsoft.com/office/drawing/2014/main" id="{531BA0A1-9C31-47B1-BEA5-073E31D5EE6B}"/>
                </a:ext>
                <a:ext uri="{C183D7F6-B498-43B3-948B-1728B52AA6E4}">
                  <adec:decorative xmlns:adec="http://schemas.microsoft.com/office/drawing/2017/decorative" val="1"/>
                </a:ext>
              </a:extLst>
            </p:cNvPr>
            <p:cNvSpPr/>
            <p:nvPr/>
          </p:nvSpPr>
          <p:spPr>
            <a:xfrm>
              <a:off x="1516294" y="3084464"/>
              <a:ext cx="4487854" cy="46250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cxnSp>
        <p:nvCxnSpPr>
          <p:cNvPr id="43" name="Straight Arrow Connector 42">
            <a:extLst>
              <a:ext uri="{FF2B5EF4-FFF2-40B4-BE49-F238E27FC236}">
                <a16:creationId xmlns:a16="http://schemas.microsoft.com/office/drawing/2014/main" id="{11405FFA-6D1D-4C32-871D-1AEBA72C58A3}"/>
              </a:ext>
              <a:ext uri="{C183D7F6-B498-43B3-948B-1728B52AA6E4}">
                <adec:decorative xmlns:adec="http://schemas.microsoft.com/office/drawing/2017/decorative" val="1"/>
              </a:ext>
            </a:extLst>
          </p:cNvPr>
          <p:cNvCxnSpPr>
            <a:cxnSpLocks/>
          </p:cNvCxnSpPr>
          <p:nvPr/>
        </p:nvCxnSpPr>
        <p:spPr>
          <a:xfrm>
            <a:off x="3845743" y="2014940"/>
            <a:ext cx="0" cy="40422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4" name="Rectangle 2">
            <a:extLst>
              <a:ext uri="{FF2B5EF4-FFF2-40B4-BE49-F238E27FC236}">
                <a16:creationId xmlns:a16="http://schemas.microsoft.com/office/drawing/2014/main" id="{CA1C15E8-CC5B-4A40-9543-EDA7657EC9C4}"/>
              </a:ext>
              <a:ext uri="{C183D7F6-B498-43B3-948B-1728B52AA6E4}">
                <adec:decorative xmlns:adec="http://schemas.microsoft.com/office/drawing/2017/decorative" val="1"/>
              </a:ext>
            </a:extLst>
          </p:cNvPr>
          <p:cNvSpPr/>
          <p:nvPr/>
        </p:nvSpPr>
        <p:spPr>
          <a:xfrm flipH="1">
            <a:off x="6094802" y="1995039"/>
            <a:ext cx="2243692" cy="421094"/>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45" name="Straight Arrow Connector 44">
            <a:extLst>
              <a:ext uri="{FF2B5EF4-FFF2-40B4-BE49-F238E27FC236}">
                <a16:creationId xmlns:a16="http://schemas.microsoft.com/office/drawing/2014/main" id="{9025AE52-9C1D-40DA-A609-C7BE5062C3A6}"/>
              </a:ext>
              <a:ext uri="{C183D7F6-B498-43B3-948B-1728B52AA6E4}">
                <adec:decorative xmlns:adec="http://schemas.microsoft.com/office/drawing/2017/decorative" val="1"/>
              </a:ext>
            </a:extLst>
          </p:cNvPr>
          <p:cNvCxnSpPr>
            <a:cxnSpLocks/>
          </p:cNvCxnSpPr>
          <p:nvPr/>
        </p:nvCxnSpPr>
        <p:spPr>
          <a:xfrm>
            <a:off x="6092119" y="2014940"/>
            <a:ext cx="0" cy="40422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6" name="Rectangle 2">
            <a:extLst>
              <a:ext uri="{FF2B5EF4-FFF2-40B4-BE49-F238E27FC236}">
                <a16:creationId xmlns:a16="http://schemas.microsoft.com/office/drawing/2014/main" id="{111A3D07-9AE5-48D1-8650-E84555F06F2B}"/>
              </a:ext>
              <a:ext uri="{C183D7F6-B498-43B3-948B-1728B52AA6E4}">
                <adec:decorative xmlns:adec="http://schemas.microsoft.com/office/drawing/2017/decorative" val="1"/>
              </a:ext>
            </a:extLst>
          </p:cNvPr>
          <p:cNvSpPr/>
          <p:nvPr/>
        </p:nvSpPr>
        <p:spPr>
          <a:xfrm flipH="1">
            <a:off x="8168683" y="1995039"/>
            <a:ext cx="2195383" cy="421094"/>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 name="Rectangle Container">
            <a:extLst>
              <a:ext uri="{FF2B5EF4-FFF2-40B4-BE49-F238E27FC236}">
                <a16:creationId xmlns:a16="http://schemas.microsoft.com/office/drawing/2014/main" id="{3D76C190-2653-4945-82A1-403838E4ED8C}"/>
              </a:ext>
              <a:ext uri="{C183D7F6-B498-43B3-948B-1728B52AA6E4}">
                <adec:decorative xmlns:adec="http://schemas.microsoft.com/office/drawing/2017/decorative" val="0"/>
              </a:ext>
            </a:extLst>
          </p:cNvPr>
          <p:cNvSpPr/>
          <p:nvPr/>
        </p:nvSpPr>
        <p:spPr>
          <a:xfrm>
            <a:off x="966687" y="2413437"/>
            <a:ext cx="1378617" cy="660112"/>
          </a:xfrm>
          <a:prstGeom prst="rect">
            <a:avLst/>
          </a:prstGeom>
          <a:solidFill>
            <a:srgbClr val="F0DB0E"/>
          </a:solidFill>
          <a:ln w="25400">
            <a:noFill/>
          </a:ln>
          <a:effectLst/>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Ivabradine</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( 2a)</a:t>
            </a:r>
          </a:p>
        </p:txBody>
      </p:sp>
      <p:sp>
        <p:nvSpPr>
          <p:cNvPr id="48" name="TextBox 47">
            <a:extLst>
              <a:ext uri="{FF2B5EF4-FFF2-40B4-BE49-F238E27FC236}">
                <a16:creationId xmlns:a16="http://schemas.microsoft.com/office/drawing/2014/main" id="{7338C5AE-9DB6-4C86-8B37-5E08D100010A}"/>
              </a:ext>
              <a:ext uri="{C183D7F6-B498-43B3-948B-1728B52AA6E4}">
                <adec:decorative xmlns:adec="http://schemas.microsoft.com/office/drawing/2017/decorative" val="0"/>
              </a:ext>
            </a:extLst>
          </p:cNvPr>
          <p:cNvSpPr txBox="1"/>
          <p:nvPr/>
        </p:nvSpPr>
        <p:spPr>
          <a:xfrm>
            <a:off x="683207" y="2981185"/>
            <a:ext cx="1916896" cy="2277547"/>
          </a:xfrm>
          <a:prstGeom prst="rect">
            <a:avLst/>
          </a:prstGeom>
          <a:noFill/>
        </p:spPr>
        <p:txBody>
          <a:bodyPr wrap="square" lIns="91440" tIns="365760" numCol="1" spcCol="182880">
            <a:spAutoFit/>
          </a:bodyPr>
          <a:lstStyle/>
          <a:p>
            <a:pPr lvl="0">
              <a:spcAft>
                <a:spcPts val="600"/>
              </a:spcAft>
              <a:defRPr/>
            </a:pPr>
            <a:r>
              <a:rPr lang="en-US" sz="1200" dirty="0">
                <a:solidFill>
                  <a:prstClr val="black"/>
                </a:solidFill>
                <a:latin typeface="Lub Dub Bold" panose="020B0803030403020204" pitchFamily="34" charset="0"/>
              </a:rPr>
              <a:t>I</a:t>
            </a:r>
            <a:r>
              <a:rPr kumimoji="0" lang="en-US" sz="1200" b="0" i="0" u="none" strike="noStrike" kern="1200" cap="none" spc="0" normalizeH="0" baseline="0" noProof="0" dirty="0">
                <a:ln>
                  <a:noFill/>
                </a:ln>
                <a:solidFill>
                  <a:prstClr val="black"/>
                </a:solidFill>
                <a:effectLst/>
                <a:uLnTx/>
                <a:uFillTx/>
                <a:latin typeface="Lub Dub Bold" panose="020B0803030403020204" pitchFamily="34" charset="0"/>
              </a:rPr>
              <a:t>n patients with LVEF ≤ 35% with NYHA II-III; NSR with HR ≥ 70 bpm at rest on maximally tolerated Beta- Blockers</a:t>
            </a:r>
            <a:r>
              <a:rPr lang="en-US" sz="1200" dirty="0">
                <a:solidFill>
                  <a:prstClr val="black"/>
                </a:solidFill>
                <a:latin typeface="Lub Dub Bold" panose="020B0803030403020204" pitchFamily="34" charset="0"/>
              </a:rPr>
              <a:t>. </a:t>
            </a:r>
          </a:p>
          <a:p>
            <a:pPr>
              <a:spcAft>
                <a:spcPts val="600"/>
              </a:spcAft>
              <a:defRPr/>
            </a:pPr>
            <a:r>
              <a:rPr lang="en-US" sz="1100" dirty="0">
                <a:solidFill>
                  <a:prstClr val="black"/>
                </a:solidFill>
                <a:latin typeface="Lub Dub Bold" panose="020B0803030403020204" pitchFamily="34" charset="0"/>
              </a:rPr>
              <a:t>Initial dose: </a:t>
            </a:r>
            <a:r>
              <a:rPr lang="en-US" sz="1100" dirty="0">
                <a:solidFill>
                  <a:prstClr val="black"/>
                </a:solidFill>
                <a:latin typeface="Lub Dub Medium" panose="020B0603030403020204" pitchFamily="34" charset="0"/>
              </a:rPr>
              <a:t>5 mg BID</a:t>
            </a:r>
          </a:p>
          <a:p>
            <a:pPr lvl="0">
              <a:spcAft>
                <a:spcPts val="600"/>
              </a:spcAft>
              <a:defRPr/>
            </a:pPr>
            <a:r>
              <a:rPr lang="en-US" sz="1100" dirty="0">
                <a:solidFill>
                  <a:prstClr val="black"/>
                </a:solidFill>
                <a:latin typeface="Lub Dub Bold" panose="020B0803030403020204" pitchFamily="34" charset="0"/>
              </a:rPr>
              <a:t>Target dose: </a:t>
            </a:r>
            <a:r>
              <a:rPr lang="en-US" sz="1100" dirty="0">
                <a:solidFill>
                  <a:prstClr val="black"/>
                </a:solidFill>
                <a:latin typeface="Lub Dub Medium" panose="020B0603030403020204" pitchFamily="34" charset="0"/>
              </a:rPr>
              <a:t>7.5 mg BID</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endParaRPr>
          </a:p>
        </p:txBody>
      </p:sp>
      <p:sp>
        <p:nvSpPr>
          <p:cNvPr id="53" name="Rectangle Container">
            <a:extLst>
              <a:ext uri="{FF2B5EF4-FFF2-40B4-BE49-F238E27FC236}">
                <a16:creationId xmlns:a16="http://schemas.microsoft.com/office/drawing/2014/main" id="{7234BD6B-22E9-4191-9FEF-32523627FB59}"/>
              </a:ext>
              <a:ext uri="{C183D7F6-B498-43B3-948B-1728B52AA6E4}">
                <adec:decorative xmlns:adec="http://schemas.microsoft.com/office/drawing/2017/decorative" val="0"/>
              </a:ext>
            </a:extLst>
          </p:cNvPr>
          <p:cNvSpPr/>
          <p:nvPr/>
        </p:nvSpPr>
        <p:spPr>
          <a:xfrm>
            <a:off x="3160146" y="2406872"/>
            <a:ext cx="1378617" cy="660112"/>
          </a:xfrm>
          <a:prstGeom prst="rect">
            <a:avLst/>
          </a:prstGeom>
          <a:solidFill>
            <a:srgbClr val="F99B1D"/>
          </a:solidFill>
          <a:ln w="25400">
            <a:noFill/>
          </a:ln>
          <a:effectLst>
            <a:outerShdw blurRad="63500" sx="102000" sy="102000" algn="ctr" rotWithShape="0">
              <a:prstClr val="black">
                <a:alpha val="40000"/>
              </a:prstClr>
            </a:outerShdw>
          </a:effectLst>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Vericiguat</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(2b)</a:t>
            </a:r>
          </a:p>
        </p:txBody>
      </p:sp>
      <p:sp>
        <p:nvSpPr>
          <p:cNvPr id="49" name="TextBox 48">
            <a:extLst>
              <a:ext uri="{FF2B5EF4-FFF2-40B4-BE49-F238E27FC236}">
                <a16:creationId xmlns:a16="http://schemas.microsoft.com/office/drawing/2014/main" id="{17C61163-73D2-41CA-B420-12215FCC3BBA}"/>
              </a:ext>
              <a:ext uri="{C183D7F6-B498-43B3-948B-1728B52AA6E4}">
                <adec:decorative xmlns:adec="http://schemas.microsoft.com/office/drawing/2017/decorative" val="0"/>
              </a:ext>
            </a:extLst>
          </p:cNvPr>
          <p:cNvSpPr txBox="1"/>
          <p:nvPr/>
        </p:nvSpPr>
        <p:spPr>
          <a:xfrm>
            <a:off x="2917344" y="2962351"/>
            <a:ext cx="1898933" cy="2075629"/>
          </a:xfrm>
          <a:prstGeom prst="rect">
            <a:avLst/>
          </a:prstGeom>
          <a:noFill/>
        </p:spPr>
        <p:txBody>
          <a:bodyPr wrap="square" lIns="91440" tIns="365760" numCol="1" spcCol="182880">
            <a:normAutofit/>
          </a:bodyPr>
          <a:lstStyle/>
          <a:p>
            <a:pPr lvl="0">
              <a:spcAft>
                <a:spcPts val="600"/>
              </a:spcAft>
              <a:defRPr/>
            </a:pPr>
            <a:r>
              <a:rPr kumimoji="0" lang="en-US" sz="12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mn-cs"/>
              </a:rPr>
              <a:t>In patients with LVEF ≤ 45%; recent HFH or IV diuretics; elevated NP levels. </a:t>
            </a:r>
          </a:p>
          <a:p>
            <a:pPr lvl="0">
              <a:spcAft>
                <a:spcPts val="600"/>
              </a:spcAft>
              <a:defRPr/>
            </a:pPr>
            <a:r>
              <a:rPr lang="en-US" sz="1100" dirty="0">
                <a:solidFill>
                  <a:prstClr val="black"/>
                </a:solidFill>
                <a:latin typeface="Lub Dub Bold" panose="020B0803030403020204" pitchFamily="34" charset="0"/>
              </a:rPr>
              <a:t>Initial dose: </a:t>
            </a:r>
            <a:r>
              <a:rPr lang="en-US" sz="1100" dirty="0">
                <a:solidFill>
                  <a:prstClr val="black"/>
                </a:solidFill>
                <a:latin typeface="Lub Dub Medium" panose="020B0603030403020204" pitchFamily="34" charset="0"/>
              </a:rPr>
              <a:t>2.5 mg daily</a:t>
            </a:r>
          </a:p>
          <a:p>
            <a:pPr lvl="0">
              <a:spcAft>
                <a:spcPts val="600"/>
              </a:spcAft>
              <a:defRPr/>
            </a:pPr>
            <a:r>
              <a:rPr lang="en-US" sz="1100" dirty="0">
                <a:solidFill>
                  <a:prstClr val="black"/>
                </a:solidFill>
                <a:latin typeface="Lub Dub Bold" panose="020B0803030403020204" pitchFamily="34" charset="0"/>
              </a:rPr>
              <a:t>Target dose: </a:t>
            </a:r>
            <a:r>
              <a:rPr lang="en-US" sz="1100" dirty="0">
                <a:solidFill>
                  <a:prstClr val="black"/>
                </a:solidFill>
                <a:latin typeface="Lub Dub Medium" panose="020B0603030403020204" pitchFamily="34" charset="0"/>
              </a:rPr>
              <a:t>10 </a:t>
            </a:r>
            <a:r>
              <a:rPr lang="en-US" sz="1100">
                <a:solidFill>
                  <a:prstClr val="black"/>
                </a:solidFill>
                <a:latin typeface="Lub Dub Medium" panose="020B0603030403020204" pitchFamily="34" charset="0"/>
              </a:rPr>
              <a:t>mg daily</a:t>
            </a:r>
            <a:endParaRPr lang="en-US" sz="1100" dirty="0">
              <a:solidFill>
                <a:prstClr val="black"/>
              </a:solidFill>
              <a:latin typeface="Lub Dub Medium" panose="020B0603030403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endParaRPr>
          </a:p>
        </p:txBody>
      </p:sp>
      <p:sp>
        <p:nvSpPr>
          <p:cNvPr id="50" name="Rectangle Container">
            <a:extLst>
              <a:ext uri="{FF2B5EF4-FFF2-40B4-BE49-F238E27FC236}">
                <a16:creationId xmlns:a16="http://schemas.microsoft.com/office/drawing/2014/main" id="{4E5177B6-0437-4985-8496-6E0E5839AB72}"/>
              </a:ext>
              <a:ext uri="{C183D7F6-B498-43B3-948B-1728B52AA6E4}">
                <adec:decorative xmlns:adec="http://schemas.microsoft.com/office/drawing/2017/decorative" val="1"/>
              </a:ext>
            </a:extLst>
          </p:cNvPr>
          <p:cNvSpPr/>
          <p:nvPr/>
        </p:nvSpPr>
        <p:spPr>
          <a:xfrm>
            <a:off x="5408637" y="2424110"/>
            <a:ext cx="1378617" cy="773727"/>
          </a:xfrm>
          <a:prstGeom prst="rect">
            <a:avLst/>
          </a:prstGeom>
          <a:noFill/>
          <a:ln w="25400">
            <a:noFill/>
          </a:ln>
          <a:effectLst>
            <a:outerShdw blurRad="63500" sx="102000" sy="102000" algn="ctr" rotWithShape="0">
              <a:prstClr val="black">
                <a:alpha val="40000"/>
              </a:prstClr>
            </a:outerShdw>
          </a:effectLst>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endParaRPr>
          </a:p>
        </p:txBody>
      </p:sp>
      <p:sp>
        <p:nvSpPr>
          <p:cNvPr id="54" name="Rectangle Container">
            <a:extLst>
              <a:ext uri="{FF2B5EF4-FFF2-40B4-BE49-F238E27FC236}">
                <a16:creationId xmlns:a16="http://schemas.microsoft.com/office/drawing/2014/main" id="{5425EDC3-9D73-4137-834A-62E420C1FDAB}"/>
              </a:ext>
              <a:ext uri="{C183D7F6-B498-43B3-948B-1728B52AA6E4}">
                <adec:decorative xmlns:adec="http://schemas.microsoft.com/office/drawing/2017/decorative" val="0"/>
              </a:ext>
            </a:extLst>
          </p:cNvPr>
          <p:cNvSpPr/>
          <p:nvPr/>
        </p:nvSpPr>
        <p:spPr>
          <a:xfrm>
            <a:off x="5400785" y="2424111"/>
            <a:ext cx="1378617" cy="660112"/>
          </a:xfrm>
          <a:prstGeom prst="rect">
            <a:avLst/>
          </a:prstGeom>
          <a:solidFill>
            <a:srgbClr val="F99B1D"/>
          </a:solidFill>
          <a:ln w="25400">
            <a:noFill/>
          </a:ln>
          <a:effectLst>
            <a:outerShdw blurRad="63500" sx="102000" sy="102000" algn="ctr" rotWithShape="0">
              <a:prstClr val="black">
                <a:alpha val="40000"/>
              </a:prstClr>
            </a:outerShdw>
          </a:effectLst>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Digoxin</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( 2b)</a:t>
            </a:r>
          </a:p>
        </p:txBody>
      </p:sp>
      <p:sp>
        <p:nvSpPr>
          <p:cNvPr id="28" name="TextBox 27">
            <a:extLst>
              <a:ext uri="{FF2B5EF4-FFF2-40B4-BE49-F238E27FC236}">
                <a16:creationId xmlns:a16="http://schemas.microsoft.com/office/drawing/2014/main" id="{EC6F894A-D03F-458F-8D4B-23FE0A2AEAB6}"/>
              </a:ext>
              <a:ext uri="{C183D7F6-B498-43B3-948B-1728B52AA6E4}">
                <adec:decorative xmlns:adec="http://schemas.microsoft.com/office/drawing/2017/decorative" val="0"/>
              </a:ext>
            </a:extLst>
          </p:cNvPr>
          <p:cNvSpPr txBox="1"/>
          <p:nvPr/>
        </p:nvSpPr>
        <p:spPr>
          <a:xfrm>
            <a:off x="5047233" y="2855556"/>
            <a:ext cx="2087747" cy="2588798"/>
          </a:xfrm>
          <a:prstGeom prst="rect">
            <a:avLst/>
          </a:prstGeom>
          <a:noFill/>
        </p:spPr>
        <p:txBody>
          <a:bodyPr wrap="square" lIns="91440" tIns="365760" numCol="1" spcCol="18288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mn-cs"/>
              </a:rPr>
              <a:t>In patients with symptomatic HF despite GDMT or unable to tolerate GDMT.</a:t>
            </a:r>
          </a:p>
          <a:p>
            <a:pPr lvl="0">
              <a:spcBef>
                <a:spcPts val="1200"/>
              </a:spcBef>
              <a:defRPr/>
            </a:pPr>
            <a:r>
              <a:rPr lang="en-US" sz="1100" dirty="0">
                <a:solidFill>
                  <a:prstClr val="black"/>
                </a:solidFill>
                <a:latin typeface="Lub Dub Bold" panose="020B0803030403020204" pitchFamily="34" charset="0"/>
              </a:rPr>
              <a:t>Initial dose: </a:t>
            </a:r>
            <a:r>
              <a:rPr lang="en-US" sz="1100" dirty="0">
                <a:solidFill>
                  <a:prstClr val="black"/>
                </a:solidFill>
                <a:latin typeface="Lub Dub Medium" panose="020B0603030403020204" pitchFamily="34" charset="0"/>
              </a:rPr>
              <a:t>0.125-0.25 mg QID (follow monogram)</a:t>
            </a:r>
          </a:p>
          <a:p>
            <a:pPr lvl="0">
              <a:spcBef>
                <a:spcPts val="1200"/>
              </a:spcBef>
              <a:defRPr/>
            </a:pPr>
            <a:r>
              <a:rPr lang="en-US" sz="1100" dirty="0">
                <a:solidFill>
                  <a:prstClr val="black"/>
                </a:solidFill>
                <a:latin typeface="Lub Dub Bold" panose="020B0803030403020204" pitchFamily="34" charset="0"/>
              </a:rPr>
              <a:t>Target dose: </a:t>
            </a:r>
            <a:br>
              <a:rPr lang="en-US" sz="1100" dirty="0">
                <a:solidFill>
                  <a:prstClr val="black"/>
                </a:solidFill>
                <a:latin typeface="Lub Dub Bold" panose="020B0803030403020204" pitchFamily="34" charset="0"/>
              </a:rPr>
            </a:br>
            <a:r>
              <a:rPr lang="en-US" sz="1100" dirty="0">
                <a:solidFill>
                  <a:prstClr val="black"/>
                </a:solidFill>
                <a:latin typeface="Lub Dub Medium" panose="020B0603030403020204" pitchFamily="34" charset="0"/>
              </a:rPr>
              <a:t>titrate to achieve </a:t>
            </a:r>
            <a:br>
              <a:rPr lang="en-US" sz="1100" dirty="0">
                <a:solidFill>
                  <a:prstClr val="black"/>
                </a:solidFill>
                <a:latin typeface="Lub Dub Medium" panose="020B0603030403020204" pitchFamily="34" charset="0"/>
              </a:rPr>
            </a:br>
            <a:r>
              <a:rPr lang="en-US" sz="1100" dirty="0">
                <a:solidFill>
                  <a:prstClr val="black"/>
                </a:solidFill>
                <a:latin typeface="Lub Dub Medium" panose="020B0603030403020204" pitchFamily="34" charset="0"/>
              </a:rPr>
              <a:t>serum concentration </a:t>
            </a:r>
            <a:br>
              <a:rPr lang="en-US" sz="1100" dirty="0">
                <a:solidFill>
                  <a:prstClr val="black"/>
                </a:solidFill>
                <a:latin typeface="Lub Dub Medium" panose="020B0603030403020204" pitchFamily="34" charset="0"/>
              </a:rPr>
            </a:br>
            <a:r>
              <a:rPr lang="en-US" sz="1100" dirty="0">
                <a:solidFill>
                  <a:prstClr val="black"/>
                </a:solidFill>
                <a:latin typeface="Lub Dub Medium" panose="020B0603030403020204" pitchFamily="34" charset="0"/>
              </a:rPr>
              <a:t>0.5- &lt;0.9 ng/ml</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endParaRPr>
          </a:p>
        </p:txBody>
      </p:sp>
      <p:sp>
        <p:nvSpPr>
          <p:cNvPr id="55" name="Rectangle Container">
            <a:extLst>
              <a:ext uri="{FF2B5EF4-FFF2-40B4-BE49-F238E27FC236}">
                <a16:creationId xmlns:a16="http://schemas.microsoft.com/office/drawing/2014/main" id="{770DFC39-899C-4D40-90B2-BB4E786D60FA}"/>
              </a:ext>
              <a:ext uri="{C183D7F6-B498-43B3-948B-1728B52AA6E4}">
                <adec:decorative xmlns:adec="http://schemas.microsoft.com/office/drawing/2017/decorative" val="0"/>
              </a:ext>
            </a:extLst>
          </p:cNvPr>
          <p:cNvSpPr/>
          <p:nvPr/>
        </p:nvSpPr>
        <p:spPr>
          <a:xfrm>
            <a:off x="7641424" y="2424136"/>
            <a:ext cx="1378617" cy="660112"/>
          </a:xfrm>
          <a:prstGeom prst="rect">
            <a:avLst/>
          </a:prstGeom>
          <a:solidFill>
            <a:srgbClr val="F99B1D"/>
          </a:solidFill>
          <a:ln w="25400">
            <a:noFill/>
          </a:ln>
          <a:effectLst>
            <a:outerShdw blurRad="63500" sx="102000" sy="102000" algn="ctr" rotWithShape="0">
              <a:prstClr val="black">
                <a:alpha val="40000"/>
              </a:prstClr>
            </a:outerShdw>
          </a:effectLst>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PUFA</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(2b)</a:t>
            </a:r>
          </a:p>
        </p:txBody>
      </p:sp>
      <p:sp>
        <p:nvSpPr>
          <p:cNvPr id="65" name="TextBox 64">
            <a:extLst>
              <a:ext uri="{FF2B5EF4-FFF2-40B4-BE49-F238E27FC236}">
                <a16:creationId xmlns:a16="http://schemas.microsoft.com/office/drawing/2014/main" id="{10C93264-366B-4C0A-AAE6-4E93151856D9}"/>
              </a:ext>
              <a:ext uri="{C183D7F6-B498-43B3-948B-1728B52AA6E4}">
                <adec:decorative xmlns:adec="http://schemas.microsoft.com/office/drawing/2017/decorative" val="0"/>
              </a:ext>
            </a:extLst>
          </p:cNvPr>
          <p:cNvSpPr txBox="1"/>
          <p:nvPr/>
        </p:nvSpPr>
        <p:spPr>
          <a:xfrm>
            <a:off x="7412882" y="2907064"/>
            <a:ext cx="1871657" cy="1369606"/>
          </a:xfrm>
          <a:prstGeom prst="rect">
            <a:avLst/>
          </a:prstGeom>
          <a:noFill/>
        </p:spPr>
        <p:txBody>
          <a:bodyPr wrap="square" lIns="91440" tIns="365760" numCol="1" spcCol="18288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mn-cs"/>
              </a:rPr>
              <a:t>In patients with HF </a:t>
            </a:r>
            <a:r>
              <a:rPr kumimoji="0" lang="en-US" sz="1200" b="1" i="0" u="none" strike="noStrike" kern="1200" cap="none" spc="0" normalizeH="0" baseline="0" noProof="0" dirty="0">
                <a:ln>
                  <a:noFill/>
                </a:ln>
                <a:solidFill>
                  <a:prstClr val="black"/>
                </a:solidFill>
                <a:effectLst/>
                <a:uLnTx/>
                <a:uFillTx/>
                <a:latin typeface="Lub Dub Bold" panose="020B0803030403020204" pitchFamily="34" charset="0"/>
              </a:rPr>
              <a:t>and NYHA II-IV</a:t>
            </a:r>
          </a:p>
          <a:p>
            <a:pPr>
              <a:defRPr/>
            </a:pPr>
            <a:r>
              <a:rPr lang="en-US" sz="1100" dirty="0">
                <a:solidFill>
                  <a:prstClr val="black"/>
                </a:solidFill>
                <a:latin typeface="Lub Dub Bold" panose="020B0803030403020204" pitchFamily="34" charset="0"/>
              </a:rPr>
              <a:t>Dose: 1 gram daily of </a:t>
            </a:r>
          </a:p>
          <a:p>
            <a:pPr>
              <a:defRPr/>
            </a:pPr>
            <a:r>
              <a:rPr lang="en-US" sz="1100" dirty="0">
                <a:solidFill>
                  <a:prstClr val="black"/>
                </a:solidFill>
                <a:latin typeface="Lub Dub Bold" panose="020B0803030403020204" pitchFamily="34" charset="0"/>
              </a:rPr>
              <a:t> n-3PUFA (850-880 mg of EPA and DHA)</a:t>
            </a:r>
            <a:endParaRPr kumimoji="0" lang="en-US" sz="1200" b="0"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endParaRPr>
          </a:p>
        </p:txBody>
      </p:sp>
      <p:sp>
        <p:nvSpPr>
          <p:cNvPr id="56" name="TextBox 55">
            <a:extLst>
              <a:ext uri="{FF2B5EF4-FFF2-40B4-BE49-F238E27FC236}">
                <a16:creationId xmlns:a16="http://schemas.microsoft.com/office/drawing/2014/main" id="{6C623C4F-E371-4893-A210-CB24FECE3E03}"/>
              </a:ext>
              <a:ext uri="{C183D7F6-B498-43B3-948B-1728B52AA6E4}">
                <adec:decorative xmlns:adec="http://schemas.microsoft.com/office/drawing/2017/decorative" val="1"/>
              </a:ext>
            </a:extLst>
          </p:cNvPr>
          <p:cNvSpPr txBox="1"/>
          <p:nvPr/>
        </p:nvSpPr>
        <p:spPr>
          <a:xfrm>
            <a:off x="9428237" y="2962351"/>
            <a:ext cx="1871657" cy="2075630"/>
          </a:xfrm>
          <a:prstGeom prst="rect">
            <a:avLst/>
          </a:prstGeom>
          <a:solidFill>
            <a:schemeClr val="bg1">
              <a:lumMod val="85000"/>
            </a:schemeClr>
          </a:solidFill>
        </p:spPr>
        <p:txBody>
          <a:bodyPr wrap="square" lIns="91440" tIns="365760" numCol="1" spcCol="18288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endParaRPr>
          </a:p>
        </p:txBody>
      </p:sp>
      <p:sp>
        <p:nvSpPr>
          <p:cNvPr id="57" name="Rectangle Container">
            <a:extLst>
              <a:ext uri="{FF2B5EF4-FFF2-40B4-BE49-F238E27FC236}">
                <a16:creationId xmlns:a16="http://schemas.microsoft.com/office/drawing/2014/main" id="{1D54C3C5-2028-49C8-BFFD-2C6103C39AA6}"/>
              </a:ext>
              <a:ext uri="{C183D7F6-B498-43B3-948B-1728B52AA6E4}">
                <adec:decorative xmlns:adec="http://schemas.microsoft.com/office/drawing/2017/decorative" val="0"/>
              </a:ext>
            </a:extLst>
          </p:cNvPr>
          <p:cNvSpPr/>
          <p:nvPr/>
        </p:nvSpPr>
        <p:spPr>
          <a:xfrm>
            <a:off x="9674757" y="2419814"/>
            <a:ext cx="1378617" cy="660112"/>
          </a:xfrm>
          <a:prstGeom prst="rect">
            <a:avLst/>
          </a:prstGeom>
          <a:solidFill>
            <a:srgbClr val="F99B1D"/>
          </a:solidFill>
          <a:ln w="25400">
            <a:noFill/>
          </a:ln>
          <a:effectLst>
            <a:outerShdw blurRad="63500" sx="102000" sy="102000" algn="ctr" rotWithShape="0">
              <a:prstClr val="black">
                <a:alpha val="40000"/>
              </a:prstClr>
            </a:outerShdw>
          </a:effectLst>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Potassium </a:t>
            </a:r>
            <a:br>
              <a:rPr kumimoji="0" lang="en-US" sz="12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br>
            <a:r>
              <a:rPr kumimoji="0" lang="en-US" sz="12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binders</a:t>
            </a:r>
          </a:p>
          <a:p>
            <a:pPr marL="0" marR="0" lvl="0" indent="0" algn="ctr" defTabSz="914400" rtl="0" eaLnBrk="1" fontAlgn="auto" latinLnBrk="0" hangingPunct="0">
              <a:lnSpc>
                <a:spcPct val="90000"/>
              </a:lnSpc>
              <a:spcBef>
                <a:spcPts val="0"/>
              </a:spcBef>
              <a:spcAft>
                <a:spcPts val="0"/>
              </a:spcAft>
              <a:buClrTx/>
              <a:buSzTx/>
              <a:buFontTx/>
              <a:buNone/>
              <a:tabLst/>
              <a:defRPr/>
            </a:pPr>
            <a:r>
              <a:rPr lang="en-US" sz="1200" dirty="0">
                <a:solidFill>
                  <a:prstClr val="black"/>
                </a:solidFill>
                <a:latin typeface="Lub Dub Bold" panose="020B0803030403020204" pitchFamily="34" charset="0"/>
                <a:cs typeface="Lato"/>
              </a:rPr>
              <a:t>(</a:t>
            </a:r>
            <a:r>
              <a:rPr kumimoji="0" lang="en-US" sz="12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2b)</a:t>
            </a:r>
          </a:p>
        </p:txBody>
      </p:sp>
      <p:sp>
        <p:nvSpPr>
          <p:cNvPr id="58" name="Rectangle Container">
            <a:extLst>
              <a:ext uri="{FF2B5EF4-FFF2-40B4-BE49-F238E27FC236}">
                <a16:creationId xmlns:a16="http://schemas.microsoft.com/office/drawing/2014/main" id="{27925BA3-22DD-40F8-BC61-CE114EBA9A82}"/>
              </a:ext>
              <a:ext uri="{C183D7F6-B498-43B3-948B-1728B52AA6E4}">
                <adec:decorative xmlns:adec="http://schemas.microsoft.com/office/drawing/2017/decorative" val="1"/>
              </a:ext>
            </a:extLst>
          </p:cNvPr>
          <p:cNvSpPr/>
          <p:nvPr/>
        </p:nvSpPr>
        <p:spPr>
          <a:xfrm>
            <a:off x="2633609" y="1367085"/>
            <a:ext cx="6924782" cy="468986"/>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r>
              <a:rPr lang="en-US" sz="2000" b="1" dirty="0">
                <a:solidFill>
                  <a:schemeClr val="bg1"/>
                </a:solidFill>
                <a:latin typeface="Lub Dub Bold" panose="020B0803030403020204" pitchFamily="34" charset="0"/>
                <a:cs typeface="Lato"/>
              </a:rPr>
              <a:t>Additional medical therapies after optimizing GDMT</a:t>
            </a:r>
          </a:p>
        </p:txBody>
      </p:sp>
      <p:sp>
        <p:nvSpPr>
          <p:cNvPr id="7" name="Text Placeholder 6">
            <a:extLst>
              <a:ext uri="{FF2B5EF4-FFF2-40B4-BE49-F238E27FC236}">
                <a16:creationId xmlns:a16="http://schemas.microsoft.com/office/drawing/2014/main" id="{2A6A5D4C-6318-4501-83E6-339815A1ADBE}"/>
              </a:ext>
            </a:extLst>
          </p:cNvPr>
          <p:cNvSpPr>
            <a:spLocks noGrp="1"/>
          </p:cNvSpPr>
          <p:nvPr>
            <p:ph type="body" sz="quarter" idx="13"/>
          </p:nvPr>
        </p:nvSpPr>
        <p:spPr>
          <a:xfrm>
            <a:off x="2583671" y="5846247"/>
            <a:ext cx="7024659" cy="271939"/>
          </a:xfrm>
        </p:spPr>
        <p:txBody>
          <a:bodyPr/>
          <a:lstStyle/>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1" i="0" u="none" strike="noStrike" kern="1200" cap="none" spc="0" normalizeH="0" baseline="0" noProof="0" dirty="0">
                <a:ln>
                  <a:noFill/>
                </a:ln>
                <a:solidFill>
                  <a:prstClr val="black"/>
                </a:solidFill>
                <a:effectLst/>
                <a:uLnTx/>
                <a:uFillTx/>
              </a:rPr>
              <a:t>Abbreviations: </a:t>
            </a:r>
            <a:r>
              <a:rPr kumimoji="0" lang="en-US" sz="900" i="0" u="none" strike="noStrike" kern="1200" cap="none" spc="0" normalizeH="0" baseline="0" noProof="0" dirty="0">
                <a:ln>
                  <a:noFill/>
                </a:ln>
                <a:solidFill>
                  <a:prstClr val="black"/>
                </a:solidFill>
                <a:effectLst/>
                <a:uLnTx/>
                <a:uFillTx/>
              </a:rPr>
              <a:t>DHA indicates </a:t>
            </a:r>
            <a:r>
              <a:rPr kumimoji="0" lang="en-US" sz="900" i="0" u="none" strike="noStrike" kern="1200" cap="none" spc="0" normalizeH="0" baseline="0" noProof="0" dirty="0" err="1">
                <a:ln>
                  <a:noFill/>
                </a:ln>
                <a:solidFill>
                  <a:prstClr val="black"/>
                </a:solidFill>
                <a:effectLst/>
                <a:uLnTx/>
                <a:uFillTx/>
              </a:rPr>
              <a:t>docosaexaenoic</a:t>
            </a:r>
            <a:r>
              <a:rPr kumimoji="0" lang="en-US" sz="900" i="0" u="none" strike="noStrike" kern="1200" cap="none" spc="0" normalizeH="0" baseline="0" noProof="0" dirty="0">
                <a:ln>
                  <a:noFill/>
                </a:ln>
                <a:solidFill>
                  <a:prstClr val="black"/>
                </a:solidFill>
                <a:effectLst/>
                <a:uLnTx/>
                <a:uFillTx/>
              </a:rPr>
              <a:t> acid; EPA, </a:t>
            </a:r>
            <a:r>
              <a:rPr kumimoji="0" lang="en-US" sz="900" i="0" u="none" strike="noStrike" kern="1200" cap="none" spc="0" normalizeH="0" baseline="0" noProof="0" dirty="0" err="1">
                <a:ln>
                  <a:noFill/>
                </a:ln>
                <a:solidFill>
                  <a:prstClr val="black"/>
                </a:solidFill>
                <a:effectLst/>
                <a:uLnTx/>
                <a:uFillTx/>
              </a:rPr>
              <a:t>eicosapentaenoic</a:t>
            </a:r>
            <a:r>
              <a:rPr kumimoji="0" lang="en-US" sz="900" i="0" u="none" strike="noStrike" kern="1200" cap="none" spc="0" normalizeH="0" baseline="0" noProof="0" dirty="0">
                <a:ln>
                  <a:noFill/>
                </a:ln>
                <a:solidFill>
                  <a:prstClr val="black"/>
                </a:solidFill>
                <a:effectLst/>
                <a:uLnTx/>
                <a:uFillTx/>
              </a:rPr>
              <a:t> acid; GDMT, guideline-directed medical therapy; HF, heart failure; HFH, heart failure hospitalization; HR, heart rate; IV, intravenous;  LVEF, left ventricular ejection fraction; NP, natriuretic peptide; NSR, normal sinus rhythm; NYHA, New York Heart Association; PUFA, polyunsaturated fatty acid; and </a:t>
            </a:r>
            <a:r>
              <a:rPr kumimoji="0" lang="en-US" sz="900" i="0" u="none" strike="noStrike" kern="1200" cap="none" spc="0" normalizeH="0" baseline="0" noProof="0" dirty="0" err="1">
                <a:ln>
                  <a:noFill/>
                </a:ln>
                <a:solidFill>
                  <a:prstClr val="black"/>
                </a:solidFill>
                <a:effectLst/>
                <a:uLnTx/>
                <a:uFillTx/>
              </a:rPr>
              <a:t>RAASi</a:t>
            </a:r>
            <a:r>
              <a:rPr kumimoji="0" lang="en-US" sz="900" i="0" u="none" strike="noStrike" kern="1200" cap="none" spc="0" normalizeH="0" baseline="0" noProof="0" dirty="0">
                <a:ln>
                  <a:noFill/>
                </a:ln>
                <a:solidFill>
                  <a:prstClr val="black"/>
                </a:solidFill>
                <a:effectLst/>
                <a:uLnTx/>
                <a:uFillTx/>
              </a:rPr>
              <a:t>, renin-angiotensin-aldosterone system inhibitors.</a:t>
            </a:r>
          </a:p>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1" i="0" u="none" strike="noStrike" kern="1200" cap="none" spc="0" normalizeH="0" baseline="0" noProof="0" dirty="0">
              <a:ln>
                <a:noFill/>
              </a:ln>
              <a:solidFill>
                <a:prstClr val="black"/>
              </a:solidFill>
              <a:effectLst/>
              <a:uLnTx/>
              <a:uFillTx/>
            </a:endParaRPr>
          </a:p>
        </p:txBody>
      </p:sp>
      <p:sp>
        <p:nvSpPr>
          <p:cNvPr id="8" name="Slide Number Placeholder 7">
            <a:extLst>
              <a:ext uri="{FF2B5EF4-FFF2-40B4-BE49-F238E27FC236}">
                <a16:creationId xmlns:a16="http://schemas.microsoft.com/office/drawing/2014/main" id="{70587127-88A3-4087-AE51-E1798CCD6C5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18</a:t>
            </a:fld>
            <a:endParaRPr lang="en-US" sz="900" dirty="0"/>
          </a:p>
        </p:txBody>
      </p:sp>
      <p:sp>
        <p:nvSpPr>
          <p:cNvPr id="30" name="TextBox 29">
            <a:extLst>
              <a:ext uri="{FF2B5EF4-FFF2-40B4-BE49-F238E27FC236}">
                <a16:creationId xmlns:a16="http://schemas.microsoft.com/office/drawing/2014/main" id="{09A5AA78-0A06-4F3D-A887-F8C15D0646E0}"/>
              </a:ext>
              <a:ext uri="{C183D7F6-B498-43B3-948B-1728B52AA6E4}">
                <adec:decorative xmlns:adec="http://schemas.microsoft.com/office/drawing/2017/decorative" val="0"/>
              </a:ext>
            </a:extLst>
          </p:cNvPr>
          <p:cNvSpPr txBox="1"/>
          <p:nvPr/>
        </p:nvSpPr>
        <p:spPr>
          <a:xfrm>
            <a:off x="9446631" y="2907064"/>
            <a:ext cx="1871657" cy="2075630"/>
          </a:xfrm>
          <a:prstGeom prst="rect">
            <a:avLst/>
          </a:prstGeom>
          <a:noFill/>
        </p:spPr>
        <p:txBody>
          <a:bodyPr wrap="square" lIns="91440" tIns="365760" numCol="1" spcCol="18288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Lub Dub Bold" panose="020B0803030403020204" pitchFamily="34" charset="0"/>
              </a:rPr>
              <a:t>In HF patients with hyperkalemia (≥ 5.5 </a:t>
            </a:r>
            <a:r>
              <a:rPr kumimoji="0" lang="en-US" sz="1200" b="1" i="0" u="none" strike="noStrike" kern="1200" cap="none" spc="0" normalizeH="0" baseline="0" noProof="0" dirty="0" err="1">
                <a:ln>
                  <a:noFill/>
                </a:ln>
                <a:solidFill>
                  <a:prstClr val="black"/>
                </a:solidFill>
                <a:effectLst/>
                <a:uLnTx/>
                <a:uFillTx/>
                <a:latin typeface="Lub Dub Bold" panose="020B0803030403020204" pitchFamily="34" charset="0"/>
              </a:rPr>
              <a:t>mEq</a:t>
            </a:r>
            <a:r>
              <a:rPr kumimoji="0" lang="en-US" sz="1200" b="1" i="0" u="none" strike="noStrike" kern="1200" cap="none" spc="0" normalizeH="0" baseline="0" noProof="0" dirty="0">
                <a:ln>
                  <a:noFill/>
                </a:ln>
                <a:solidFill>
                  <a:prstClr val="black"/>
                </a:solidFill>
                <a:effectLst/>
                <a:uLnTx/>
                <a:uFillTx/>
                <a:latin typeface="Lub Dub Bold" panose="020B0803030403020204" pitchFamily="34" charset="0"/>
              </a:rPr>
              <a:t>/L) while taking </a:t>
            </a:r>
            <a:r>
              <a:rPr kumimoji="0" lang="en-US" sz="1200" b="1" i="0" u="none" strike="noStrike" kern="1200" cap="none" spc="0" normalizeH="0" baseline="0" noProof="0" dirty="0" err="1">
                <a:ln>
                  <a:noFill/>
                </a:ln>
                <a:solidFill>
                  <a:prstClr val="black"/>
                </a:solidFill>
                <a:effectLst/>
                <a:uLnTx/>
                <a:uFillTx/>
                <a:latin typeface="Lub Dub Bold" panose="020B0803030403020204" pitchFamily="34" charset="0"/>
              </a:rPr>
              <a:t>RAASi</a:t>
            </a:r>
            <a:r>
              <a:rPr kumimoji="0" lang="en-US" sz="1200" b="1" i="0" u="none" strike="noStrike" kern="1200" cap="none" spc="0" normalizeH="0" baseline="0" noProof="0" dirty="0">
                <a:ln>
                  <a:noFill/>
                </a:ln>
                <a:solidFill>
                  <a:prstClr val="black"/>
                </a:solidFill>
                <a:effectLst/>
                <a:uLnTx/>
                <a:uFillTx/>
                <a:latin typeface="Lub Dub Bold" panose="020B0803030403020204" pitchFamily="34" charset="0"/>
              </a:rPr>
              <a:t>.</a:t>
            </a:r>
          </a:p>
          <a:p>
            <a:pPr>
              <a:spcAft>
                <a:spcPts val="600"/>
              </a:spcAft>
              <a:defRPr/>
            </a:pPr>
            <a:r>
              <a:rPr lang="en-US" sz="1100" dirty="0">
                <a:solidFill>
                  <a:prstClr val="black"/>
                </a:solidFill>
                <a:latin typeface="Lub Dub Bold" panose="020B0803030403020204" pitchFamily="34" charset="0"/>
              </a:rPr>
              <a:t>Medications: </a:t>
            </a:r>
            <a:br>
              <a:rPr lang="en-US" sz="1100" dirty="0">
                <a:solidFill>
                  <a:prstClr val="black"/>
                </a:solidFill>
                <a:latin typeface="Lub Dub Bold" panose="020B0803030403020204" pitchFamily="34" charset="0"/>
              </a:rPr>
            </a:br>
            <a:r>
              <a:rPr lang="en-US" sz="1100" dirty="0" err="1">
                <a:solidFill>
                  <a:prstClr val="black"/>
                </a:solidFill>
                <a:latin typeface="Lub Dub Medium" panose="020B0603030403020204" pitchFamily="34" charset="0"/>
              </a:rPr>
              <a:t>Patiromer</a:t>
            </a:r>
            <a:r>
              <a:rPr lang="en-US" sz="1100" dirty="0">
                <a:solidFill>
                  <a:prstClr val="black"/>
                </a:solidFill>
                <a:latin typeface="Lub Dub Medium" panose="020B0603030403020204" pitchFamily="34" charset="0"/>
              </a:rPr>
              <a:t>; sodium zirconium cyclosilicate</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Lub Dub Bold" panose="020B0803030403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Lub Dub Bold" panose="020B0803030403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endParaRPr>
          </a:p>
        </p:txBody>
      </p:sp>
    </p:spTree>
    <p:extLst>
      <p:ext uri="{BB962C8B-B14F-4D97-AF65-F5344CB8AC3E}">
        <p14:creationId xmlns:p14="http://schemas.microsoft.com/office/powerpoint/2010/main" val="1755757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8E47CC-2C36-4E78-B987-9C8EC0DAC266}"/>
              </a:ext>
            </a:extLst>
          </p:cNvPr>
          <p:cNvSpPr>
            <a:spLocks noGrp="1"/>
          </p:cNvSpPr>
          <p:nvPr>
            <p:ph type="title"/>
          </p:nvPr>
        </p:nvSpPr>
        <p:spPr/>
        <p:txBody>
          <a:bodyPr/>
          <a:lstStyle/>
          <a:p>
            <a:r>
              <a:rPr lang="en-US" dirty="0"/>
              <a:t>Algorithm for CRT Indications in Patients </a:t>
            </a:r>
            <a:br>
              <a:rPr lang="en-US" dirty="0"/>
            </a:br>
            <a:r>
              <a:rPr lang="en-US" dirty="0"/>
              <a:t>with Cardiomyopathy or </a:t>
            </a:r>
            <a:r>
              <a:rPr lang="en-US" dirty="0" err="1"/>
              <a:t>HFrEF</a:t>
            </a:r>
            <a:endParaRPr lang="en-US" dirty="0"/>
          </a:p>
        </p:txBody>
      </p:sp>
      <p:sp>
        <p:nvSpPr>
          <p:cNvPr id="49" name="Rectangle 48" descr="This flowchart provides recommendation-based guidance on the indications for cardiac resynchronization therapy in patients with cardiomyopathy or Heart Failure reduced Ejection Fraction. &#10;First, the patient with heart failure should be on chronic guideline directed medical therapy for at least 3 months and at least 40 days post myocardial infarction if there is ischemic heart disease or should have separate indication for pacing. Then the patient’s general health status is assessed. CRT therapy is not recommended if there are comorbidities or frailty that limits survival to less than 1 year. In patients who have reasonable expectation of meaningful survival &gt; 1 year, then the CRT implantation depends on left ventricular ejection fraction (LVEF).&#10;For patients with LVEF of 36% to 50%, CRT is reasonable f there is high degree or complete heart block.&#10;There are three different indications for CRT if the LVEF ≤35%.  &#10;1). In patients at least 40 days post- MI with NYHA class I symptoms, in sinus rhythm and LBBB with a QRS duration ≥ 150 ms; &#10;2). In patients with NYHA class II, III or ambulatory class IV symptoms, sinus rhythm, Class I recommendation is for CRT implant in LBBB with QRS duration ≥ 150 ms; class IIa recommendation is for non- LBBB pattern with QRS duration ≥ 150ms and LBBB pattern with QRS duration between 120-149 ms; Class IIb recommendation is for non- LBBB pattern with QRS duration between 120-149 ms. &#10;3). In patients with atrial fibrillation or sinus rhythm if the patient requires ventricular pacing or if there is anticipated requirement of &gt;40% pacing.&#10;">
            <a:extLst>
              <a:ext uri="{FF2B5EF4-FFF2-40B4-BE49-F238E27FC236}">
                <a16:creationId xmlns:a16="http://schemas.microsoft.com/office/drawing/2014/main" id="{67AFEC52-E81D-4D8D-A352-0B2E4F93476D}"/>
              </a:ext>
            </a:extLst>
          </p:cNvPr>
          <p:cNvSpPr/>
          <p:nvPr/>
        </p:nvSpPr>
        <p:spPr>
          <a:xfrm>
            <a:off x="314131" y="1354959"/>
            <a:ext cx="11039669" cy="4425036"/>
          </a:xfrm>
          <a:prstGeom prst="rect">
            <a:avLst/>
          </a:prstGeom>
          <a:noFill/>
          <a:ln w="57150">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800" dirty="0">
              <a:solidFill>
                <a:schemeClr val="tx1"/>
              </a:solidFill>
            </a:endParaRPr>
          </a:p>
        </p:txBody>
      </p:sp>
      <p:sp>
        <p:nvSpPr>
          <p:cNvPr id="7" name="Text Placeholder 6">
            <a:extLst>
              <a:ext uri="{FF2B5EF4-FFF2-40B4-BE49-F238E27FC236}">
                <a16:creationId xmlns:a16="http://schemas.microsoft.com/office/drawing/2014/main" id="{2A6A5D4C-6318-4501-83E6-339815A1ADBE}"/>
              </a:ext>
            </a:extLst>
          </p:cNvPr>
          <p:cNvSpPr>
            <a:spLocks noGrp="1"/>
          </p:cNvSpPr>
          <p:nvPr>
            <p:ph type="body" sz="quarter" idx="13"/>
          </p:nvPr>
        </p:nvSpPr>
        <p:spPr>
          <a:xfrm>
            <a:off x="2232131" y="5948738"/>
            <a:ext cx="7727739" cy="271939"/>
          </a:xfrm>
        </p:spPr>
        <p:txBody>
          <a:bodyPr/>
          <a:lstStyle/>
          <a:p>
            <a:r>
              <a:rPr lang="en-US" b="1" dirty="0"/>
              <a:t>Abbreviations: </a:t>
            </a:r>
            <a:r>
              <a:rPr lang="en-US" dirty="0"/>
              <a:t>AF indicates atrial fibrillation; </a:t>
            </a:r>
            <a:r>
              <a:rPr lang="en-US" dirty="0" err="1"/>
              <a:t>Amb</a:t>
            </a:r>
            <a:r>
              <a:rPr lang="en-US" dirty="0"/>
              <a:t>, ambulatory; CM, cardiomyopathy; CRT, cardiac resynchronization therapy;  GDMT, guideline-directed medical therapy; HB, heart block; HF, Heart Failure; HFH, heart failure hospitalization; </a:t>
            </a:r>
            <a:r>
              <a:rPr lang="en-US" dirty="0" err="1"/>
              <a:t>HFrEF</a:t>
            </a:r>
            <a:r>
              <a:rPr lang="en-US" dirty="0"/>
              <a:t>, heart failure with reduced ejection fraction; LBBB, left bundle branch block; LVEF, left ventricular ejection fraction;  NSR, normal sinus rhythm; NYHA, New York Heart Association; and RV, right ventricle.</a:t>
            </a:r>
          </a:p>
        </p:txBody>
      </p:sp>
      <p:sp>
        <p:nvSpPr>
          <p:cNvPr id="8" name="Slide Number Placeholder 7">
            <a:extLst>
              <a:ext uri="{FF2B5EF4-FFF2-40B4-BE49-F238E27FC236}">
                <a16:creationId xmlns:a16="http://schemas.microsoft.com/office/drawing/2014/main" id="{70587127-88A3-4087-AE51-E1798CCD6C5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19</a:t>
            </a:fld>
            <a:endParaRPr lang="en-US" sz="900" dirty="0"/>
          </a:p>
        </p:txBody>
      </p:sp>
      <p:sp>
        <p:nvSpPr>
          <p:cNvPr id="31" name="Rectangle Container">
            <a:extLst>
              <a:ext uri="{FF2B5EF4-FFF2-40B4-BE49-F238E27FC236}">
                <a16:creationId xmlns:a16="http://schemas.microsoft.com/office/drawing/2014/main" id="{75AC8403-B7C6-4E81-A681-A540A635B3C2}"/>
              </a:ext>
              <a:ext uri="{C183D7F6-B498-43B3-948B-1728B52AA6E4}">
                <adec:decorative xmlns:adec="http://schemas.microsoft.com/office/drawing/2017/decorative" val="1"/>
              </a:ext>
            </a:extLst>
          </p:cNvPr>
          <p:cNvSpPr/>
          <p:nvPr/>
        </p:nvSpPr>
        <p:spPr>
          <a:xfrm>
            <a:off x="2317976" y="1317052"/>
            <a:ext cx="7173026" cy="579451"/>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defRPr/>
            </a:pPr>
            <a:r>
              <a:rPr kumimoji="0" lang="en-US" sz="14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CRT recommendations</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400" i="0" u="none" strike="noStrike" kern="1200" cap="none" spc="0" normalizeH="0" baseline="0" noProof="0" dirty="0">
                <a:ln>
                  <a:noFill/>
                </a:ln>
                <a:solidFill>
                  <a:prstClr val="white"/>
                </a:solidFill>
                <a:effectLst/>
                <a:uLnTx/>
                <a:uFillTx/>
                <a:latin typeface="Lub Dub Condensed" panose="020B0506030403020204" pitchFamily="34" charset="0"/>
                <a:cs typeface="Lato"/>
              </a:rPr>
              <a:t>Patients with HF on GDMT &gt;3mo and &gt; 40 d if after MI, or with a special indication for pacing</a:t>
            </a:r>
          </a:p>
        </p:txBody>
      </p:sp>
      <p:sp>
        <p:nvSpPr>
          <p:cNvPr id="37" name="Rectangle Container">
            <a:extLst>
              <a:ext uri="{FF2B5EF4-FFF2-40B4-BE49-F238E27FC236}">
                <a16:creationId xmlns:a16="http://schemas.microsoft.com/office/drawing/2014/main" id="{BBD39153-1925-4517-9232-5DF7B664CA0F}"/>
              </a:ext>
              <a:ext uri="{C183D7F6-B498-43B3-948B-1728B52AA6E4}">
                <adec:decorative xmlns:adec="http://schemas.microsoft.com/office/drawing/2017/decorative" val="1"/>
              </a:ext>
            </a:extLst>
          </p:cNvPr>
          <p:cNvSpPr/>
          <p:nvPr/>
        </p:nvSpPr>
        <p:spPr>
          <a:xfrm>
            <a:off x="7315200" y="2056835"/>
            <a:ext cx="1739182" cy="405645"/>
          </a:xfrm>
          <a:prstGeom prst="rect">
            <a:avLst/>
          </a:prstGeom>
          <a:solidFill>
            <a:schemeClr val="bg1">
              <a:lumMod val="65000"/>
            </a:schemeClr>
          </a:solidFill>
          <a:ln w="25400">
            <a:noFill/>
          </a:ln>
        </p:spPr>
        <p:txBody>
          <a:bodyPr spcFirstLastPara="0" lIns="0" tIns="0" rIns="0" bIns="0" anchor="ctr"/>
          <a:lstStyle/>
          <a:p>
            <a:pPr algn="ctr" hangingPunct="0">
              <a:lnSpc>
                <a:spcPct val="90000"/>
              </a:lnSpc>
            </a:pPr>
            <a:r>
              <a:rPr lang="en-US" sz="1200" b="1" dirty="0">
                <a:latin typeface="Lub Dub Bold" panose="020B0803030403020204" pitchFamily="34" charset="0"/>
                <a:cs typeface="Lato"/>
              </a:rPr>
              <a:t>Comorbidities limit survival to &lt;1 year</a:t>
            </a:r>
          </a:p>
        </p:txBody>
      </p:sp>
      <p:sp>
        <p:nvSpPr>
          <p:cNvPr id="38" name="Rectangle Container">
            <a:extLst>
              <a:ext uri="{FF2B5EF4-FFF2-40B4-BE49-F238E27FC236}">
                <a16:creationId xmlns:a16="http://schemas.microsoft.com/office/drawing/2014/main" id="{98788BB8-74F5-4563-A2D5-E1E5BD1306E1}"/>
              </a:ext>
              <a:ext uri="{C183D7F6-B498-43B3-948B-1728B52AA6E4}">
                <adec:decorative xmlns:adec="http://schemas.microsoft.com/office/drawing/2017/decorative" val="1"/>
              </a:ext>
            </a:extLst>
          </p:cNvPr>
          <p:cNvSpPr/>
          <p:nvPr/>
        </p:nvSpPr>
        <p:spPr>
          <a:xfrm>
            <a:off x="7919802" y="3103687"/>
            <a:ext cx="1571200" cy="302195"/>
          </a:xfrm>
          <a:prstGeom prst="rect">
            <a:avLst/>
          </a:prstGeom>
          <a:solidFill>
            <a:schemeClr val="bg1">
              <a:lumMod val="85000"/>
            </a:schemeClr>
          </a:solidFill>
          <a:ln w="25400">
            <a:solidFill>
              <a:srgbClr val="D9D9D9"/>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292929"/>
                </a:solidFill>
                <a:effectLst/>
                <a:uLnTx/>
                <a:uFillTx/>
                <a:latin typeface="Lub Dub Condensed" panose="020B0506030403020204" pitchFamily="34" charset="0"/>
                <a:cs typeface="Lato"/>
              </a:rPr>
              <a:t>LVEF 36-50%</a:t>
            </a:r>
          </a:p>
        </p:txBody>
      </p:sp>
      <p:sp>
        <p:nvSpPr>
          <p:cNvPr id="39" name="Rectangle Container">
            <a:extLst>
              <a:ext uri="{FF2B5EF4-FFF2-40B4-BE49-F238E27FC236}">
                <a16:creationId xmlns:a16="http://schemas.microsoft.com/office/drawing/2014/main" id="{2B41C431-D6A7-4B89-AA4C-B8C1E5642F22}"/>
              </a:ext>
              <a:ext uri="{C183D7F6-B498-43B3-948B-1728B52AA6E4}">
                <adec:decorative xmlns:adec="http://schemas.microsoft.com/office/drawing/2017/decorative" val="1"/>
              </a:ext>
            </a:extLst>
          </p:cNvPr>
          <p:cNvSpPr/>
          <p:nvPr/>
        </p:nvSpPr>
        <p:spPr>
          <a:xfrm>
            <a:off x="3334243" y="4443651"/>
            <a:ext cx="1765729" cy="274320"/>
          </a:xfrm>
          <a:prstGeom prst="rect">
            <a:avLst/>
          </a:prstGeom>
          <a:solidFill>
            <a:srgbClr val="46A547"/>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Lub Dub Condensed" panose="020B0506030403020204" pitchFamily="34" charset="0"/>
                <a:cs typeface="Lato"/>
              </a:rPr>
              <a:t>LBBB ≥150ms (1)</a:t>
            </a:r>
          </a:p>
        </p:txBody>
      </p:sp>
      <p:sp>
        <p:nvSpPr>
          <p:cNvPr id="40" name="Rectangle Container">
            <a:extLst>
              <a:ext uri="{FF2B5EF4-FFF2-40B4-BE49-F238E27FC236}">
                <a16:creationId xmlns:a16="http://schemas.microsoft.com/office/drawing/2014/main" id="{32EF91E0-3855-4BC9-BEE8-B7FB7BB38D86}"/>
              </a:ext>
              <a:ext uri="{C183D7F6-B498-43B3-948B-1728B52AA6E4}">
                <adec:decorative xmlns:adec="http://schemas.microsoft.com/office/drawing/2017/decorative" val="1"/>
              </a:ext>
            </a:extLst>
          </p:cNvPr>
          <p:cNvSpPr/>
          <p:nvPr/>
        </p:nvSpPr>
        <p:spPr>
          <a:xfrm>
            <a:off x="7915433" y="3810891"/>
            <a:ext cx="1596117" cy="571193"/>
          </a:xfrm>
          <a:prstGeom prst="rect">
            <a:avLst/>
          </a:prstGeom>
          <a:solidFill>
            <a:srgbClr val="F0DB0E"/>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Lub Dub Condensed" panose="020B0506030403020204" pitchFamily="34" charset="0"/>
                <a:cs typeface="Lato"/>
              </a:rPr>
              <a:t> High degree or complete heart block(2a)</a:t>
            </a:r>
          </a:p>
        </p:txBody>
      </p:sp>
      <p:sp>
        <p:nvSpPr>
          <p:cNvPr id="41" name="Rectangle 2">
            <a:extLst>
              <a:ext uri="{FF2B5EF4-FFF2-40B4-BE49-F238E27FC236}">
                <a16:creationId xmlns:a16="http://schemas.microsoft.com/office/drawing/2014/main" id="{1EDE27D0-57AA-4363-B42C-E4E44DACF630}"/>
              </a:ext>
              <a:ext uri="{C183D7F6-B498-43B3-948B-1728B52AA6E4}">
                <adec:decorative xmlns:adec="http://schemas.microsoft.com/office/drawing/2017/decorative" val="1"/>
              </a:ext>
            </a:extLst>
          </p:cNvPr>
          <p:cNvSpPr/>
          <p:nvPr/>
        </p:nvSpPr>
        <p:spPr>
          <a:xfrm flipH="1">
            <a:off x="6948534" y="2803632"/>
            <a:ext cx="1739182" cy="302194"/>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Lub Dub Condensed" panose="020B0506030403020204" pitchFamily="34" charset="0"/>
            </a:endParaRPr>
          </a:p>
        </p:txBody>
      </p:sp>
      <p:sp>
        <p:nvSpPr>
          <p:cNvPr id="42" name="Rectangle Container">
            <a:extLst>
              <a:ext uri="{FF2B5EF4-FFF2-40B4-BE49-F238E27FC236}">
                <a16:creationId xmlns:a16="http://schemas.microsoft.com/office/drawing/2014/main" id="{97EF8BBD-3497-40DE-A005-26CE02916C82}"/>
              </a:ext>
              <a:ext uri="{C183D7F6-B498-43B3-948B-1728B52AA6E4}">
                <adec:decorative xmlns:adec="http://schemas.microsoft.com/office/drawing/2017/decorative" val="1"/>
              </a:ext>
            </a:extLst>
          </p:cNvPr>
          <p:cNvSpPr/>
          <p:nvPr/>
        </p:nvSpPr>
        <p:spPr>
          <a:xfrm>
            <a:off x="9321686" y="2000902"/>
            <a:ext cx="1445287" cy="508028"/>
          </a:xfrm>
          <a:prstGeom prst="rect">
            <a:avLst/>
          </a:prstGeom>
          <a:solidFill>
            <a:srgbClr val="46A547"/>
          </a:solidFill>
          <a:ln w="25400">
            <a:noFill/>
          </a:ln>
        </p:spPr>
        <p:txBody>
          <a:bodyPr spcFirstLastPara="0" lIns="0" tIns="0" rIns="0" bIns="0" anchor="ctr"/>
          <a:lstStyle/>
          <a:p>
            <a:pPr algn="ctr" hangingPunct="0">
              <a:lnSpc>
                <a:spcPct val="90000"/>
              </a:lnSpc>
            </a:pPr>
            <a:r>
              <a:rPr lang="en-US" sz="1200" b="1" dirty="0">
                <a:solidFill>
                  <a:prstClr val="black"/>
                </a:solidFill>
                <a:latin typeface="Lub Dub Condensed" panose="020B0506030403020204" pitchFamily="34" charset="0"/>
                <a:cs typeface="Lato"/>
              </a:rPr>
              <a:t>Continue GDMT without device</a:t>
            </a:r>
          </a:p>
        </p:txBody>
      </p:sp>
      <p:grpSp>
        <p:nvGrpSpPr>
          <p:cNvPr id="43" name="Group 42">
            <a:extLst>
              <a:ext uri="{FF2B5EF4-FFF2-40B4-BE49-F238E27FC236}">
                <a16:creationId xmlns:a16="http://schemas.microsoft.com/office/drawing/2014/main" id="{80C14254-1ED3-4C37-B729-E3A0532731F8}"/>
              </a:ext>
              <a:ext uri="{C183D7F6-B498-43B3-948B-1728B52AA6E4}">
                <adec:decorative xmlns:adec="http://schemas.microsoft.com/office/drawing/2017/decorative" val="1"/>
              </a:ext>
            </a:extLst>
          </p:cNvPr>
          <p:cNvGrpSpPr/>
          <p:nvPr/>
        </p:nvGrpSpPr>
        <p:grpSpPr>
          <a:xfrm>
            <a:off x="2072953" y="3378769"/>
            <a:ext cx="2129303" cy="464933"/>
            <a:chOff x="8016321" y="2565874"/>
            <a:chExt cx="1013530" cy="490349"/>
          </a:xfrm>
        </p:grpSpPr>
        <p:cxnSp>
          <p:nvCxnSpPr>
            <p:cNvPr id="44" name="Straight Arrow Connector 43">
              <a:extLst>
                <a:ext uri="{FF2B5EF4-FFF2-40B4-BE49-F238E27FC236}">
                  <a16:creationId xmlns:a16="http://schemas.microsoft.com/office/drawing/2014/main" id="{76ACE7FA-6BEF-431D-971E-72233C41615C}"/>
                </a:ext>
              </a:extLst>
            </p:cNvPr>
            <p:cNvCxnSpPr>
              <a:cxnSpLocks/>
            </p:cNvCxnSpPr>
            <p:nvPr/>
          </p:nvCxnSpPr>
          <p:spPr>
            <a:xfrm>
              <a:off x="9029851" y="2565874"/>
              <a:ext cx="0" cy="199024"/>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5" name="Rectangle 2">
              <a:extLst>
                <a:ext uri="{FF2B5EF4-FFF2-40B4-BE49-F238E27FC236}">
                  <a16:creationId xmlns:a16="http://schemas.microsoft.com/office/drawing/2014/main" id="{0C5FC064-0749-436C-8166-B5F449EFFA41}"/>
                </a:ext>
              </a:extLst>
            </p:cNvPr>
            <p:cNvSpPr/>
            <p:nvPr/>
          </p:nvSpPr>
          <p:spPr>
            <a:xfrm>
              <a:off x="8016321" y="2755066"/>
              <a:ext cx="1013530" cy="301157"/>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Lub Dub Condensed" panose="020B0506030403020204" pitchFamily="34" charset="0"/>
              </a:endParaRPr>
            </a:p>
          </p:txBody>
        </p:sp>
      </p:grpSp>
      <p:sp>
        <p:nvSpPr>
          <p:cNvPr id="46" name="Rectangle 2">
            <a:extLst>
              <a:ext uri="{FF2B5EF4-FFF2-40B4-BE49-F238E27FC236}">
                <a16:creationId xmlns:a16="http://schemas.microsoft.com/office/drawing/2014/main" id="{7B817503-97BA-4680-A909-E7A1E4FFE246}"/>
              </a:ext>
              <a:ext uri="{C183D7F6-B498-43B3-948B-1728B52AA6E4}">
                <adec:decorative xmlns:adec="http://schemas.microsoft.com/office/drawing/2017/decorative" val="1"/>
              </a:ext>
            </a:extLst>
          </p:cNvPr>
          <p:cNvSpPr/>
          <p:nvPr/>
        </p:nvSpPr>
        <p:spPr>
          <a:xfrm flipH="1">
            <a:off x="4202255" y="3556535"/>
            <a:ext cx="2274448" cy="228242"/>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Lub Dub Condensed" panose="020B0506030403020204" pitchFamily="34" charset="0"/>
            </a:endParaRPr>
          </a:p>
        </p:txBody>
      </p:sp>
      <p:cxnSp>
        <p:nvCxnSpPr>
          <p:cNvPr id="47" name="Straight Arrow Connector 46">
            <a:extLst>
              <a:ext uri="{FF2B5EF4-FFF2-40B4-BE49-F238E27FC236}">
                <a16:creationId xmlns:a16="http://schemas.microsoft.com/office/drawing/2014/main" id="{786E68CF-28A2-4558-9D16-0067943A3D04}"/>
              </a:ext>
              <a:ext uri="{C183D7F6-B498-43B3-948B-1728B52AA6E4}">
                <adec:decorative xmlns:adec="http://schemas.microsoft.com/office/drawing/2017/decorative" val="1"/>
              </a:ext>
            </a:extLst>
          </p:cNvPr>
          <p:cNvCxnSpPr>
            <a:cxnSpLocks/>
            <a:stCxn id="46" idx="2"/>
          </p:cNvCxnSpPr>
          <p:nvPr/>
        </p:nvCxnSpPr>
        <p:spPr>
          <a:xfrm>
            <a:off x="4202255" y="3556535"/>
            <a:ext cx="0" cy="28716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C91B91A4-371C-42A8-8BEA-F38EB2EE8755}"/>
              </a:ext>
              <a:ext uri="{C183D7F6-B498-43B3-948B-1728B52AA6E4}">
                <adec:decorative xmlns:adec="http://schemas.microsoft.com/office/drawing/2017/decorative" val="1"/>
              </a:ext>
            </a:extLst>
          </p:cNvPr>
          <p:cNvCxnSpPr>
            <a:cxnSpLocks/>
          </p:cNvCxnSpPr>
          <p:nvPr/>
        </p:nvCxnSpPr>
        <p:spPr>
          <a:xfrm>
            <a:off x="6459015" y="4179055"/>
            <a:ext cx="0" cy="25205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2" name="Rectangle Container">
            <a:extLst>
              <a:ext uri="{FF2B5EF4-FFF2-40B4-BE49-F238E27FC236}">
                <a16:creationId xmlns:a16="http://schemas.microsoft.com/office/drawing/2014/main" id="{1F670A12-240E-4CF2-B142-E1F249E59B36}"/>
              </a:ext>
              <a:ext uri="{C183D7F6-B498-43B3-948B-1728B52AA6E4}">
                <adec:decorative xmlns:adec="http://schemas.microsoft.com/office/drawing/2017/decorative" val="1"/>
              </a:ext>
            </a:extLst>
          </p:cNvPr>
          <p:cNvSpPr/>
          <p:nvPr/>
        </p:nvSpPr>
        <p:spPr>
          <a:xfrm>
            <a:off x="4875035" y="2135001"/>
            <a:ext cx="2073499" cy="270443"/>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General health status</a:t>
            </a:r>
          </a:p>
        </p:txBody>
      </p:sp>
      <p:cxnSp>
        <p:nvCxnSpPr>
          <p:cNvPr id="53" name="Straight Arrow Connector 52">
            <a:extLst>
              <a:ext uri="{FF2B5EF4-FFF2-40B4-BE49-F238E27FC236}">
                <a16:creationId xmlns:a16="http://schemas.microsoft.com/office/drawing/2014/main" id="{0C0DD3FF-3D7F-4ECE-A5FD-9AD1C94648AA}"/>
              </a:ext>
              <a:ext uri="{C183D7F6-B498-43B3-948B-1728B52AA6E4}">
                <adec:decorative xmlns:adec="http://schemas.microsoft.com/office/drawing/2017/decorative" val="1"/>
              </a:ext>
            </a:extLst>
          </p:cNvPr>
          <p:cNvCxnSpPr>
            <a:cxnSpLocks/>
          </p:cNvCxnSpPr>
          <p:nvPr/>
        </p:nvCxnSpPr>
        <p:spPr>
          <a:xfrm>
            <a:off x="5906464" y="2415657"/>
            <a:ext cx="0" cy="23464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4" name="Rectangle Container">
            <a:extLst>
              <a:ext uri="{FF2B5EF4-FFF2-40B4-BE49-F238E27FC236}">
                <a16:creationId xmlns:a16="http://schemas.microsoft.com/office/drawing/2014/main" id="{A62C251E-376F-4A6A-97DD-A9E9DF71E24C}"/>
              </a:ext>
              <a:ext uri="{C183D7F6-B498-43B3-948B-1728B52AA6E4}">
                <adec:decorative xmlns:adec="http://schemas.microsoft.com/office/drawing/2017/decorative" val="1"/>
              </a:ext>
            </a:extLst>
          </p:cNvPr>
          <p:cNvSpPr/>
          <p:nvPr/>
        </p:nvSpPr>
        <p:spPr>
          <a:xfrm>
            <a:off x="4900200" y="2659270"/>
            <a:ext cx="2062856" cy="270443"/>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Evaluate LVEF</a:t>
            </a:r>
          </a:p>
        </p:txBody>
      </p:sp>
      <p:cxnSp>
        <p:nvCxnSpPr>
          <p:cNvPr id="55" name="Straight Arrow Connector 70">
            <a:extLst>
              <a:ext uri="{FF2B5EF4-FFF2-40B4-BE49-F238E27FC236}">
                <a16:creationId xmlns:a16="http://schemas.microsoft.com/office/drawing/2014/main" id="{07548FC9-F62D-4970-8508-B971D73A5F32}"/>
              </a:ext>
              <a:ext uri="{C183D7F6-B498-43B3-948B-1728B52AA6E4}">
                <adec:decorative xmlns:adec="http://schemas.microsoft.com/office/drawing/2017/decorative" val="1"/>
              </a:ext>
            </a:extLst>
          </p:cNvPr>
          <p:cNvCxnSpPr>
            <a:cxnSpLocks/>
            <a:endCxn id="56" idx="0"/>
          </p:cNvCxnSpPr>
          <p:nvPr/>
        </p:nvCxnSpPr>
        <p:spPr>
          <a:xfrm rot="10800000" flipV="1">
            <a:off x="4215830" y="2810977"/>
            <a:ext cx="659213" cy="290869"/>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6" name="Rectangle Container">
            <a:extLst>
              <a:ext uri="{FF2B5EF4-FFF2-40B4-BE49-F238E27FC236}">
                <a16:creationId xmlns:a16="http://schemas.microsoft.com/office/drawing/2014/main" id="{3DCF0A6C-9CF1-45E7-AFF1-255BE8ED7F38}"/>
              </a:ext>
              <a:ext uri="{C183D7F6-B498-43B3-948B-1728B52AA6E4}">
                <adec:decorative xmlns:adec="http://schemas.microsoft.com/office/drawing/2017/decorative" val="1"/>
              </a:ext>
            </a:extLst>
          </p:cNvPr>
          <p:cNvSpPr/>
          <p:nvPr/>
        </p:nvSpPr>
        <p:spPr>
          <a:xfrm>
            <a:off x="3430229" y="3101847"/>
            <a:ext cx="1571200" cy="304035"/>
          </a:xfrm>
          <a:prstGeom prst="rect">
            <a:avLst/>
          </a:prstGeom>
          <a:solidFill>
            <a:schemeClr val="bg1">
              <a:lumMod val="85000"/>
            </a:schemeClr>
          </a:solidFill>
          <a:ln w="25400">
            <a:solidFill>
              <a:srgbClr val="D9D9D9"/>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292929"/>
                </a:solidFill>
                <a:effectLst/>
                <a:uLnTx/>
                <a:uFillTx/>
                <a:latin typeface="Lub Dub Condensed" panose="020B0506030403020204" pitchFamily="34" charset="0"/>
                <a:cs typeface="Lato"/>
              </a:rPr>
              <a:t>LVEF ≤35%</a:t>
            </a:r>
          </a:p>
        </p:txBody>
      </p:sp>
      <p:cxnSp>
        <p:nvCxnSpPr>
          <p:cNvPr id="57" name="Straight Arrow Connector 56">
            <a:extLst>
              <a:ext uri="{FF2B5EF4-FFF2-40B4-BE49-F238E27FC236}">
                <a16:creationId xmlns:a16="http://schemas.microsoft.com/office/drawing/2014/main" id="{E326BF67-9ACD-4CFB-9557-CEE08482FC2F}"/>
              </a:ext>
              <a:ext uri="{C183D7F6-B498-43B3-948B-1728B52AA6E4}">
                <adec:decorative xmlns:adec="http://schemas.microsoft.com/office/drawing/2017/decorative" val="1"/>
              </a:ext>
            </a:extLst>
          </p:cNvPr>
          <p:cNvCxnSpPr>
            <a:cxnSpLocks/>
            <a:endCxn id="40" idx="0"/>
          </p:cNvCxnSpPr>
          <p:nvPr/>
        </p:nvCxnSpPr>
        <p:spPr>
          <a:xfrm>
            <a:off x="8713491" y="3411798"/>
            <a:ext cx="1" cy="39909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8" name="Rectangle Container">
            <a:extLst>
              <a:ext uri="{FF2B5EF4-FFF2-40B4-BE49-F238E27FC236}">
                <a16:creationId xmlns:a16="http://schemas.microsoft.com/office/drawing/2014/main" id="{5F5CFF9D-89BE-47F2-8E3A-4982451A4DE9}"/>
              </a:ext>
              <a:ext uri="{C183D7F6-B498-43B3-948B-1728B52AA6E4}">
                <adec:decorative xmlns:adec="http://schemas.microsoft.com/office/drawing/2017/decorative" val="1"/>
              </a:ext>
            </a:extLst>
          </p:cNvPr>
          <p:cNvSpPr/>
          <p:nvPr/>
        </p:nvSpPr>
        <p:spPr>
          <a:xfrm>
            <a:off x="1371767" y="4428348"/>
            <a:ext cx="1407291" cy="942758"/>
          </a:xfrm>
          <a:prstGeom prst="rect">
            <a:avLst/>
          </a:prstGeom>
          <a:solidFill>
            <a:srgbClr val="F99B1D"/>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Lub Dub Condensed" panose="020B0506030403020204" pitchFamily="34" charset="0"/>
                <a:cs typeface="Lato"/>
              </a:rPr>
              <a:t>LVEF≤30%;</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Lub Dub Condensed" panose="020B0506030403020204" pitchFamily="34" charset="0"/>
                <a:cs typeface="Lato"/>
              </a:rPr>
              <a:t>Ischemic CM;</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Lub Dub Condensed" panose="020B0506030403020204" pitchFamily="34" charset="0"/>
                <a:cs typeface="Lato"/>
              </a:rPr>
              <a:t>LBBB≥150ms</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Lub Dub Condensed" panose="020B0506030403020204" pitchFamily="34" charset="0"/>
                <a:cs typeface="Lato"/>
              </a:rPr>
              <a:t> (2b)</a:t>
            </a:r>
          </a:p>
        </p:txBody>
      </p:sp>
      <p:sp>
        <p:nvSpPr>
          <p:cNvPr id="59" name="TextBox 58">
            <a:extLst>
              <a:ext uri="{FF2B5EF4-FFF2-40B4-BE49-F238E27FC236}">
                <a16:creationId xmlns:a16="http://schemas.microsoft.com/office/drawing/2014/main" id="{261FF2FD-8731-42E0-8A0D-805C97A69B9F}"/>
              </a:ext>
              <a:ext uri="{C183D7F6-B498-43B3-948B-1728B52AA6E4}">
                <adec:decorative xmlns:adec="http://schemas.microsoft.com/office/drawing/2017/decorative" val="1"/>
              </a:ext>
            </a:extLst>
          </p:cNvPr>
          <p:cNvSpPr txBox="1"/>
          <p:nvPr/>
        </p:nvSpPr>
        <p:spPr>
          <a:xfrm>
            <a:off x="1371769" y="3845322"/>
            <a:ext cx="1407291" cy="335983"/>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350" b="1">
                <a:solidFill>
                  <a:srgbClr val="292929"/>
                </a:solidFill>
                <a:latin typeface="Lub Dub Condensed" panose="020B0506030403020204" pitchFamily="34" charset="0"/>
                <a:cs typeface="Lato"/>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350" i="0" u="none" strike="noStrike" kern="1200" cap="none" spc="0" normalizeH="0" baseline="0" noProof="0" dirty="0">
                <a:ln>
                  <a:noFill/>
                </a:ln>
                <a:solidFill>
                  <a:srgbClr val="292929"/>
                </a:solidFill>
                <a:effectLst/>
                <a:uLnTx/>
                <a:uFillTx/>
              </a:rPr>
              <a:t>NYHA I</a:t>
            </a:r>
          </a:p>
        </p:txBody>
      </p:sp>
      <p:sp>
        <p:nvSpPr>
          <p:cNvPr id="60" name="TextBox 59">
            <a:extLst>
              <a:ext uri="{FF2B5EF4-FFF2-40B4-BE49-F238E27FC236}">
                <a16:creationId xmlns:a16="http://schemas.microsoft.com/office/drawing/2014/main" id="{686F2090-9994-4715-B3CC-4741F96C04EA}"/>
              </a:ext>
              <a:ext uri="{C183D7F6-B498-43B3-948B-1728B52AA6E4}">
                <adec:decorative xmlns:adec="http://schemas.microsoft.com/office/drawing/2017/decorative" val="1"/>
              </a:ext>
            </a:extLst>
          </p:cNvPr>
          <p:cNvSpPr txBox="1"/>
          <p:nvPr/>
        </p:nvSpPr>
        <p:spPr>
          <a:xfrm>
            <a:off x="3337596" y="3832720"/>
            <a:ext cx="1755354" cy="348585"/>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350" b="1">
                <a:solidFill>
                  <a:srgbClr val="292929"/>
                </a:solidFill>
                <a:latin typeface="Lub Dub Condensed" panose="020B0506030403020204" pitchFamily="34" charset="0"/>
                <a:cs typeface="Lato"/>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350" i="0" u="none" strike="noStrike" kern="1200" cap="none" spc="0" normalizeH="0" baseline="0" noProof="0" dirty="0">
                <a:ln>
                  <a:noFill/>
                </a:ln>
                <a:solidFill>
                  <a:srgbClr val="292929"/>
                </a:solidFill>
                <a:effectLst/>
                <a:uLnTx/>
                <a:uFillTx/>
              </a:rPr>
              <a:t>NYHA II- </a:t>
            </a:r>
            <a:r>
              <a:rPr kumimoji="0" lang="en-US" sz="1350" i="0" u="none" strike="noStrike" kern="1200" cap="none" spc="0" normalizeH="0" baseline="0" noProof="0" dirty="0" err="1">
                <a:ln>
                  <a:noFill/>
                </a:ln>
                <a:solidFill>
                  <a:srgbClr val="292929"/>
                </a:solidFill>
                <a:effectLst/>
                <a:uLnTx/>
                <a:uFillTx/>
              </a:rPr>
              <a:t>Amb</a:t>
            </a:r>
            <a:r>
              <a:rPr kumimoji="0" lang="en-US" sz="1350" i="0" u="none" strike="noStrike" kern="1200" cap="none" spc="0" normalizeH="0" baseline="0" noProof="0" dirty="0">
                <a:ln>
                  <a:noFill/>
                </a:ln>
                <a:solidFill>
                  <a:srgbClr val="292929"/>
                </a:solidFill>
                <a:effectLst/>
                <a:uLnTx/>
                <a:uFillTx/>
              </a:rPr>
              <a:t> Class IV</a:t>
            </a:r>
          </a:p>
        </p:txBody>
      </p:sp>
      <p:sp>
        <p:nvSpPr>
          <p:cNvPr id="61" name="Rectangle Container">
            <a:extLst>
              <a:ext uri="{FF2B5EF4-FFF2-40B4-BE49-F238E27FC236}">
                <a16:creationId xmlns:a16="http://schemas.microsoft.com/office/drawing/2014/main" id="{5F8612EB-36BF-40A1-9D3C-B4E5C5505B02}"/>
              </a:ext>
              <a:ext uri="{C183D7F6-B498-43B3-948B-1728B52AA6E4}">
                <adec:decorative xmlns:adec="http://schemas.microsoft.com/office/drawing/2017/decorative" val="1"/>
              </a:ext>
            </a:extLst>
          </p:cNvPr>
          <p:cNvSpPr/>
          <p:nvPr/>
        </p:nvSpPr>
        <p:spPr>
          <a:xfrm>
            <a:off x="3334243" y="4828708"/>
            <a:ext cx="1761740" cy="274320"/>
          </a:xfrm>
          <a:prstGeom prst="rect">
            <a:avLst/>
          </a:prstGeom>
          <a:solidFill>
            <a:srgbClr val="F0DB0E"/>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Lub Dub Condensed" panose="020B0506030403020204" pitchFamily="34" charset="0"/>
                <a:cs typeface="Lato"/>
              </a:rPr>
              <a:t>Non LBBB≥150 </a:t>
            </a:r>
            <a:r>
              <a:rPr kumimoji="0" lang="en-US" sz="1200" b="1" i="0" u="none" strike="noStrike" kern="1200" cap="none" spc="0" normalizeH="0" baseline="0" noProof="0" dirty="0" err="1">
                <a:ln>
                  <a:noFill/>
                </a:ln>
                <a:solidFill>
                  <a:prstClr val="black"/>
                </a:solidFill>
                <a:effectLst/>
                <a:uLnTx/>
                <a:uFillTx/>
                <a:latin typeface="Lub Dub Condensed" panose="020B0506030403020204" pitchFamily="34" charset="0"/>
                <a:cs typeface="Lato"/>
              </a:rPr>
              <a:t>ms</a:t>
            </a:r>
            <a:r>
              <a:rPr kumimoji="0" lang="en-US" sz="1200" b="1" i="0" u="none" strike="noStrike" kern="1200" cap="none" spc="0" normalizeH="0" baseline="0" noProof="0" dirty="0">
                <a:ln>
                  <a:noFill/>
                </a:ln>
                <a:solidFill>
                  <a:prstClr val="black"/>
                </a:solidFill>
                <a:effectLst/>
                <a:uLnTx/>
                <a:uFillTx/>
                <a:latin typeface="Lub Dub Condensed" panose="020B0506030403020204" pitchFamily="34" charset="0"/>
                <a:cs typeface="Lato"/>
              </a:rPr>
              <a:t> (2a)</a:t>
            </a:r>
          </a:p>
        </p:txBody>
      </p:sp>
      <p:sp>
        <p:nvSpPr>
          <p:cNvPr id="62" name="Rectangle Container">
            <a:extLst>
              <a:ext uri="{FF2B5EF4-FFF2-40B4-BE49-F238E27FC236}">
                <a16:creationId xmlns:a16="http://schemas.microsoft.com/office/drawing/2014/main" id="{C150CE46-328A-4C76-81C9-128C2C985D41}"/>
              </a:ext>
              <a:ext uri="{C183D7F6-B498-43B3-948B-1728B52AA6E4}">
                <adec:decorative xmlns:adec="http://schemas.microsoft.com/office/drawing/2017/decorative" val="1"/>
              </a:ext>
            </a:extLst>
          </p:cNvPr>
          <p:cNvSpPr/>
          <p:nvPr/>
        </p:nvSpPr>
        <p:spPr>
          <a:xfrm>
            <a:off x="3337595" y="5213765"/>
            <a:ext cx="1758714" cy="274320"/>
          </a:xfrm>
          <a:prstGeom prst="rect">
            <a:avLst/>
          </a:prstGeom>
          <a:solidFill>
            <a:srgbClr val="F0DB0E"/>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Lub Dub Condensed" panose="020B0506030403020204" pitchFamily="34" charset="0"/>
                <a:cs typeface="Lato"/>
              </a:rPr>
              <a:t>LBBB 120-149 </a:t>
            </a:r>
            <a:r>
              <a:rPr kumimoji="0" lang="en-US" sz="1200" b="1" i="0" u="none" strike="noStrike" kern="1200" cap="none" spc="0" normalizeH="0" baseline="0" noProof="0" dirty="0" err="1">
                <a:ln>
                  <a:noFill/>
                </a:ln>
                <a:solidFill>
                  <a:prstClr val="black"/>
                </a:solidFill>
                <a:effectLst/>
                <a:uLnTx/>
                <a:uFillTx/>
                <a:latin typeface="Lub Dub Condensed" panose="020B0506030403020204" pitchFamily="34" charset="0"/>
                <a:cs typeface="Lato"/>
              </a:rPr>
              <a:t>ms</a:t>
            </a:r>
            <a:r>
              <a:rPr kumimoji="0" lang="en-US" sz="1200" b="1" i="0" u="none" strike="noStrike" kern="1200" cap="none" spc="0" normalizeH="0" baseline="0" noProof="0" dirty="0">
                <a:ln>
                  <a:noFill/>
                </a:ln>
                <a:solidFill>
                  <a:prstClr val="black"/>
                </a:solidFill>
                <a:effectLst/>
                <a:uLnTx/>
                <a:uFillTx/>
                <a:latin typeface="Lub Dub Condensed" panose="020B0506030403020204" pitchFamily="34" charset="0"/>
                <a:cs typeface="Lato"/>
              </a:rPr>
              <a:t>(2a)</a:t>
            </a:r>
          </a:p>
        </p:txBody>
      </p:sp>
      <p:sp>
        <p:nvSpPr>
          <p:cNvPr id="63" name="Rectangle Container">
            <a:extLst>
              <a:ext uri="{FF2B5EF4-FFF2-40B4-BE49-F238E27FC236}">
                <a16:creationId xmlns:a16="http://schemas.microsoft.com/office/drawing/2014/main" id="{A912264A-DB8A-4691-9760-079D4FBDBBC2}"/>
              </a:ext>
              <a:ext uri="{C183D7F6-B498-43B3-948B-1728B52AA6E4}">
                <adec:decorative xmlns:adec="http://schemas.microsoft.com/office/drawing/2017/decorative" val="1"/>
              </a:ext>
            </a:extLst>
          </p:cNvPr>
          <p:cNvSpPr/>
          <p:nvPr/>
        </p:nvSpPr>
        <p:spPr>
          <a:xfrm>
            <a:off x="3334243" y="5598821"/>
            <a:ext cx="1758712" cy="274320"/>
          </a:xfrm>
          <a:prstGeom prst="rect">
            <a:avLst/>
          </a:prstGeom>
          <a:solidFill>
            <a:srgbClr val="F99B1D"/>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Lub Dub Condensed" panose="020B0506030403020204" pitchFamily="34" charset="0"/>
                <a:cs typeface="Lato"/>
              </a:rPr>
              <a:t>Non LBBB 120-149 </a:t>
            </a:r>
            <a:r>
              <a:rPr kumimoji="0" lang="en-US" sz="1200" b="1" i="0" u="none" strike="noStrike" kern="1200" cap="none" spc="0" normalizeH="0" baseline="0" noProof="0" dirty="0" err="1">
                <a:ln>
                  <a:noFill/>
                </a:ln>
                <a:solidFill>
                  <a:prstClr val="black"/>
                </a:solidFill>
                <a:effectLst/>
                <a:uLnTx/>
                <a:uFillTx/>
                <a:latin typeface="Lub Dub Condensed" panose="020B0506030403020204" pitchFamily="34" charset="0"/>
                <a:cs typeface="Lato"/>
              </a:rPr>
              <a:t>ms</a:t>
            </a:r>
            <a:r>
              <a:rPr kumimoji="0" lang="en-US" sz="1200" b="1" i="0" u="none" strike="noStrike" kern="1200" cap="none" spc="0" normalizeH="0" baseline="0" noProof="0" dirty="0">
                <a:ln>
                  <a:noFill/>
                </a:ln>
                <a:solidFill>
                  <a:prstClr val="black"/>
                </a:solidFill>
                <a:effectLst/>
                <a:uLnTx/>
                <a:uFillTx/>
                <a:latin typeface="Lub Dub Condensed" panose="020B0506030403020204" pitchFamily="34" charset="0"/>
                <a:cs typeface="Lato"/>
              </a:rPr>
              <a:t> (2b)</a:t>
            </a:r>
          </a:p>
        </p:txBody>
      </p:sp>
      <p:sp>
        <p:nvSpPr>
          <p:cNvPr id="64" name="TextBox 63">
            <a:extLst>
              <a:ext uri="{FF2B5EF4-FFF2-40B4-BE49-F238E27FC236}">
                <a16:creationId xmlns:a16="http://schemas.microsoft.com/office/drawing/2014/main" id="{5D8727AD-CA9D-4833-B37A-AE2A61E172B1}"/>
              </a:ext>
              <a:ext uri="{C183D7F6-B498-43B3-948B-1728B52AA6E4}">
                <adec:decorative xmlns:adec="http://schemas.microsoft.com/office/drawing/2017/decorative" val="1"/>
              </a:ext>
            </a:extLst>
          </p:cNvPr>
          <p:cNvSpPr txBox="1"/>
          <p:nvPr/>
        </p:nvSpPr>
        <p:spPr>
          <a:xfrm>
            <a:off x="5738254" y="3786397"/>
            <a:ext cx="1444957" cy="415997"/>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350" b="1">
                <a:solidFill>
                  <a:srgbClr val="292929"/>
                </a:solidFill>
                <a:latin typeface="Lub Dub Condensed" panose="020B0506030403020204" pitchFamily="34" charset="0"/>
                <a:cs typeface="Lato"/>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350" i="0" u="none" strike="noStrike" kern="1200" cap="none" spc="0" normalizeH="0" baseline="0" noProof="0" dirty="0">
                <a:ln>
                  <a:noFill/>
                </a:ln>
                <a:solidFill>
                  <a:srgbClr val="292929"/>
                </a:solidFill>
                <a:effectLst/>
                <a:uLnTx/>
                <a:uFillTx/>
              </a:rPr>
              <a:t>Special Circumstances</a:t>
            </a:r>
          </a:p>
        </p:txBody>
      </p:sp>
      <p:sp>
        <p:nvSpPr>
          <p:cNvPr id="65" name="Rectangle Container">
            <a:extLst>
              <a:ext uri="{FF2B5EF4-FFF2-40B4-BE49-F238E27FC236}">
                <a16:creationId xmlns:a16="http://schemas.microsoft.com/office/drawing/2014/main" id="{A6DBA203-7892-4A8E-9A6C-D0DE8726F3A0}"/>
              </a:ext>
              <a:ext uri="{C183D7F6-B498-43B3-948B-1728B52AA6E4}">
                <adec:decorative xmlns:adec="http://schemas.microsoft.com/office/drawing/2017/decorative" val="1"/>
              </a:ext>
            </a:extLst>
          </p:cNvPr>
          <p:cNvSpPr/>
          <p:nvPr/>
        </p:nvSpPr>
        <p:spPr>
          <a:xfrm>
            <a:off x="5738254" y="4428348"/>
            <a:ext cx="1444957" cy="601870"/>
          </a:xfrm>
          <a:prstGeom prst="rect">
            <a:avLst/>
          </a:prstGeom>
          <a:solidFill>
            <a:srgbClr val="F0DB0E"/>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Lub Dub Condensed" panose="020B0506030403020204" pitchFamily="34" charset="0"/>
                <a:cs typeface="Lato"/>
              </a:rPr>
              <a:t> AF </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Lub Dub Condensed" panose="020B0506030403020204" pitchFamily="34" charset="0"/>
                <a:cs typeface="Lato"/>
              </a:rPr>
              <a:t>RV pacing frequent or anticipated (2a)</a:t>
            </a:r>
          </a:p>
        </p:txBody>
      </p:sp>
      <p:sp>
        <p:nvSpPr>
          <p:cNvPr id="66" name="Rectangle Container">
            <a:extLst>
              <a:ext uri="{FF2B5EF4-FFF2-40B4-BE49-F238E27FC236}">
                <a16:creationId xmlns:a16="http://schemas.microsoft.com/office/drawing/2014/main" id="{A0C73CA5-5CD2-4E97-9630-DA9A1B2F6FE7}"/>
              </a:ext>
              <a:ext uri="{C183D7F6-B498-43B3-948B-1728B52AA6E4}">
                <adec:decorative xmlns:adec="http://schemas.microsoft.com/office/drawing/2017/decorative" val="1"/>
              </a:ext>
            </a:extLst>
          </p:cNvPr>
          <p:cNvSpPr/>
          <p:nvPr/>
        </p:nvSpPr>
        <p:spPr>
          <a:xfrm>
            <a:off x="5736537" y="5162459"/>
            <a:ext cx="1444957" cy="560012"/>
          </a:xfrm>
          <a:prstGeom prst="rect">
            <a:avLst/>
          </a:prstGeom>
          <a:solidFill>
            <a:srgbClr val="F0DB0E"/>
          </a:solidFill>
          <a:ln w="25400">
            <a:noFill/>
          </a:ln>
        </p:spPr>
        <p:txBody>
          <a:bodyPr spcFirstLastPara="0" lIns="0" tIns="0" rIns="0" bIns="0" anchor="ctr"/>
          <a:lstStyle/>
          <a:p>
            <a:pPr algn="ctr" hangingPunct="0">
              <a:lnSpc>
                <a:spcPct val="90000"/>
              </a:lnSpc>
            </a:pPr>
            <a:r>
              <a:rPr lang="en-US" sz="1200" b="1" dirty="0">
                <a:latin typeface="Lub Dub Condensed" panose="020B0506030403020204" pitchFamily="34" charset="0"/>
                <a:cs typeface="Lato"/>
              </a:rPr>
              <a:t> NSR</a:t>
            </a:r>
          </a:p>
          <a:p>
            <a:pPr algn="ctr" hangingPunct="0">
              <a:lnSpc>
                <a:spcPct val="90000"/>
              </a:lnSpc>
            </a:pPr>
            <a:r>
              <a:rPr lang="en-US" sz="1200" b="1" dirty="0">
                <a:latin typeface="Lub Dub Condensed" panose="020B0506030403020204" pitchFamily="34" charset="0"/>
                <a:cs typeface="Lato"/>
              </a:rPr>
              <a:t>RV pacing frequent or anticipated (2a)</a:t>
            </a:r>
          </a:p>
        </p:txBody>
      </p:sp>
      <p:cxnSp>
        <p:nvCxnSpPr>
          <p:cNvPr id="68" name="Straight Arrow Connector 67">
            <a:extLst>
              <a:ext uri="{FF2B5EF4-FFF2-40B4-BE49-F238E27FC236}">
                <a16:creationId xmlns:a16="http://schemas.microsoft.com/office/drawing/2014/main" id="{A14B804F-F53A-4889-8403-A1542B96BC3E}"/>
              </a:ext>
              <a:ext uri="{C183D7F6-B498-43B3-948B-1728B52AA6E4}">
                <adec:decorative xmlns:adec="http://schemas.microsoft.com/office/drawing/2017/decorative" val="1"/>
              </a:ext>
            </a:extLst>
          </p:cNvPr>
          <p:cNvCxnSpPr>
            <a:cxnSpLocks/>
          </p:cNvCxnSpPr>
          <p:nvPr/>
        </p:nvCxnSpPr>
        <p:spPr>
          <a:xfrm>
            <a:off x="6956554" y="2270222"/>
            <a:ext cx="37730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25C4EDBB-C9B1-428D-AF10-AFC5B06FB0A2}"/>
              </a:ext>
              <a:ext uri="{C183D7F6-B498-43B3-948B-1728B52AA6E4}">
                <adec:decorative xmlns:adec="http://schemas.microsoft.com/office/drawing/2017/decorative" val="1"/>
              </a:ext>
            </a:extLst>
          </p:cNvPr>
          <p:cNvCxnSpPr>
            <a:cxnSpLocks/>
          </p:cNvCxnSpPr>
          <p:nvPr/>
        </p:nvCxnSpPr>
        <p:spPr>
          <a:xfrm flipV="1">
            <a:off x="9054382" y="2247927"/>
            <a:ext cx="267304" cy="698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75457FEC-E691-48F0-815E-D15C47A0B5AB}"/>
              </a:ext>
              <a:ext uri="{C183D7F6-B498-43B3-948B-1728B52AA6E4}">
                <adec:decorative xmlns:adec="http://schemas.microsoft.com/office/drawing/2017/decorative" val="1"/>
              </a:ext>
            </a:extLst>
          </p:cNvPr>
          <p:cNvCxnSpPr>
            <a:cxnSpLocks/>
          </p:cNvCxnSpPr>
          <p:nvPr/>
        </p:nvCxnSpPr>
        <p:spPr>
          <a:xfrm>
            <a:off x="4215829" y="4191593"/>
            <a:ext cx="0" cy="25205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C9BEC7A0-A85B-4AD0-9ED2-92093286875C}"/>
              </a:ext>
              <a:ext uri="{C183D7F6-B498-43B3-948B-1728B52AA6E4}">
                <adec:decorative xmlns:adec="http://schemas.microsoft.com/office/drawing/2017/decorative" val="1"/>
              </a:ext>
            </a:extLst>
          </p:cNvPr>
          <p:cNvCxnSpPr>
            <a:cxnSpLocks/>
          </p:cNvCxnSpPr>
          <p:nvPr/>
        </p:nvCxnSpPr>
        <p:spPr>
          <a:xfrm>
            <a:off x="2072953" y="4202355"/>
            <a:ext cx="0" cy="25205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19BC6D53-90A2-47E7-87FC-F1053B7BC4A2}"/>
              </a:ext>
              <a:ext uri="{C183D7F6-B498-43B3-948B-1728B52AA6E4}">
                <adec:decorative xmlns:adec="http://schemas.microsoft.com/office/drawing/2017/decorative" val="1"/>
              </a:ext>
            </a:extLst>
          </p:cNvPr>
          <p:cNvCxnSpPr>
            <a:cxnSpLocks/>
          </p:cNvCxnSpPr>
          <p:nvPr/>
        </p:nvCxnSpPr>
        <p:spPr>
          <a:xfrm>
            <a:off x="5906463" y="1900358"/>
            <a:ext cx="0" cy="23464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6368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wipe(up)">
                                      <p:cBhvr>
                                        <p:cTn id="11" dur="500"/>
                                        <p:tgtEl>
                                          <p:spTgt spid="7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fade">
                                      <p:cBhvr>
                                        <p:cTn id="15" dur="500"/>
                                        <p:tgtEl>
                                          <p:spTgt spid="52"/>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wipe(left)">
                                      <p:cBhvr>
                                        <p:cTn id="19" dur="500"/>
                                        <p:tgtEl>
                                          <p:spTgt spid="6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wipe(left)">
                                      <p:cBhvr>
                                        <p:cTn id="27" dur="500"/>
                                        <p:tgtEl>
                                          <p:spTgt spid="6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wipe(up)">
                                      <p:cBhvr>
                                        <p:cTn id="36" dur="500"/>
                                        <p:tgtEl>
                                          <p:spTgt spid="53"/>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fade">
                                      <p:cBhvr>
                                        <p:cTn id="40" dur="500"/>
                                        <p:tgtEl>
                                          <p:spTgt spid="54"/>
                                        </p:tgtEl>
                                      </p:cBhvr>
                                    </p:animEffect>
                                  </p:childTnLst>
                                </p:cTn>
                              </p:par>
                            </p:childTnLst>
                          </p:cTn>
                        </p:par>
                        <p:par>
                          <p:cTn id="41" fill="hold">
                            <p:stCondLst>
                              <p:cond delay="1000"/>
                            </p:stCondLst>
                            <p:childTnLst>
                              <p:par>
                                <p:cTn id="42" presetID="22" presetClass="entr" presetSubtype="2" fill="hold" nodeType="after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wipe(right)">
                                      <p:cBhvr>
                                        <p:cTn id="44" dur="500"/>
                                        <p:tgtEl>
                                          <p:spTgt spid="55"/>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Effect transition="in" filter="fade">
                                      <p:cBhvr>
                                        <p:cTn id="48" dur="500"/>
                                        <p:tgtEl>
                                          <p:spTgt spid="56"/>
                                        </p:tgtEl>
                                      </p:cBhvr>
                                    </p:animEffect>
                                  </p:childTnLst>
                                </p:cTn>
                              </p:par>
                            </p:childTnLst>
                          </p:cTn>
                        </p:par>
                        <p:par>
                          <p:cTn id="49" fill="hold">
                            <p:stCondLst>
                              <p:cond delay="2000"/>
                            </p:stCondLst>
                            <p:childTnLst>
                              <p:par>
                                <p:cTn id="50" presetID="22" presetClass="entr" presetSubtype="2" fill="hold" nodeType="after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wipe(right)">
                                      <p:cBhvr>
                                        <p:cTn id="52" dur="500"/>
                                        <p:tgtEl>
                                          <p:spTgt spid="43"/>
                                        </p:tgtEl>
                                      </p:cBhvr>
                                    </p:animEffect>
                                  </p:childTnLst>
                                </p:cTn>
                              </p:par>
                            </p:childTnLst>
                          </p:cTn>
                        </p:par>
                        <p:par>
                          <p:cTn id="53" fill="hold">
                            <p:stCondLst>
                              <p:cond delay="2500"/>
                            </p:stCondLst>
                            <p:childTnLst>
                              <p:par>
                                <p:cTn id="54" presetID="10" presetClass="entr" presetSubtype="0" fill="hold" grpId="0" nodeType="afterEffect">
                                  <p:stCondLst>
                                    <p:cond delay="0"/>
                                  </p:stCondLst>
                                  <p:childTnLst>
                                    <p:set>
                                      <p:cBhvr>
                                        <p:cTn id="55" dur="1" fill="hold">
                                          <p:stCondLst>
                                            <p:cond delay="0"/>
                                          </p:stCondLst>
                                        </p:cTn>
                                        <p:tgtEl>
                                          <p:spTgt spid="59"/>
                                        </p:tgtEl>
                                        <p:attrNameLst>
                                          <p:attrName>style.visibility</p:attrName>
                                        </p:attrNameLst>
                                      </p:cBhvr>
                                      <p:to>
                                        <p:strVal val="visible"/>
                                      </p:to>
                                    </p:set>
                                    <p:animEffect transition="in" filter="fade">
                                      <p:cBhvr>
                                        <p:cTn id="56" dur="500"/>
                                        <p:tgtEl>
                                          <p:spTgt spid="59"/>
                                        </p:tgtEl>
                                      </p:cBhvr>
                                    </p:animEffect>
                                  </p:childTnLst>
                                </p:cTn>
                              </p:par>
                            </p:childTnLst>
                          </p:cTn>
                        </p:par>
                        <p:par>
                          <p:cTn id="57" fill="hold">
                            <p:stCondLst>
                              <p:cond delay="3000"/>
                            </p:stCondLst>
                            <p:childTnLst>
                              <p:par>
                                <p:cTn id="58" presetID="22" presetClass="entr" presetSubtype="1" fill="hold" nodeType="afterEffect">
                                  <p:stCondLst>
                                    <p:cond delay="0"/>
                                  </p:stCondLst>
                                  <p:childTnLst>
                                    <p:set>
                                      <p:cBhvr>
                                        <p:cTn id="59" dur="1" fill="hold">
                                          <p:stCondLst>
                                            <p:cond delay="0"/>
                                          </p:stCondLst>
                                        </p:cTn>
                                        <p:tgtEl>
                                          <p:spTgt spid="71"/>
                                        </p:tgtEl>
                                        <p:attrNameLst>
                                          <p:attrName>style.visibility</p:attrName>
                                        </p:attrNameLst>
                                      </p:cBhvr>
                                      <p:to>
                                        <p:strVal val="visible"/>
                                      </p:to>
                                    </p:set>
                                    <p:animEffect transition="in" filter="wipe(up)">
                                      <p:cBhvr>
                                        <p:cTn id="60" dur="500"/>
                                        <p:tgtEl>
                                          <p:spTgt spid="71"/>
                                        </p:tgtEl>
                                      </p:cBhvr>
                                    </p:animEffect>
                                  </p:childTnLst>
                                </p:cTn>
                              </p:par>
                            </p:childTnLst>
                          </p:cTn>
                        </p:par>
                        <p:par>
                          <p:cTn id="61" fill="hold">
                            <p:stCondLst>
                              <p:cond delay="3500"/>
                            </p:stCondLst>
                            <p:childTnLst>
                              <p:par>
                                <p:cTn id="62" presetID="10"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500"/>
                                        <p:tgtEl>
                                          <p:spTgt spid="58"/>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47"/>
                                        </p:tgtEl>
                                        <p:attrNameLst>
                                          <p:attrName>style.visibility</p:attrName>
                                        </p:attrNameLst>
                                      </p:cBhvr>
                                      <p:to>
                                        <p:strVal val="visible"/>
                                      </p:to>
                                    </p:set>
                                    <p:animEffect transition="in" filter="wipe(up)">
                                      <p:cBhvr>
                                        <p:cTn id="69" dur="500"/>
                                        <p:tgtEl>
                                          <p:spTgt spid="47"/>
                                        </p:tgtEl>
                                      </p:cBhvr>
                                    </p:animEffect>
                                  </p:childTnLst>
                                </p:cTn>
                              </p:par>
                            </p:childTnLst>
                          </p:cTn>
                        </p:par>
                        <p:par>
                          <p:cTn id="70" fill="hold">
                            <p:stCondLst>
                              <p:cond delay="500"/>
                            </p:stCondLst>
                            <p:childTnLst>
                              <p:par>
                                <p:cTn id="71" presetID="10" presetClass="entr" presetSubtype="0" fill="hold" grpId="0" nodeType="afterEffect">
                                  <p:stCondLst>
                                    <p:cond delay="0"/>
                                  </p:stCondLst>
                                  <p:childTnLst>
                                    <p:set>
                                      <p:cBhvr>
                                        <p:cTn id="72" dur="1" fill="hold">
                                          <p:stCondLst>
                                            <p:cond delay="0"/>
                                          </p:stCondLst>
                                        </p:cTn>
                                        <p:tgtEl>
                                          <p:spTgt spid="60"/>
                                        </p:tgtEl>
                                        <p:attrNameLst>
                                          <p:attrName>style.visibility</p:attrName>
                                        </p:attrNameLst>
                                      </p:cBhvr>
                                      <p:to>
                                        <p:strVal val="visible"/>
                                      </p:to>
                                    </p:set>
                                    <p:animEffect transition="in" filter="fade">
                                      <p:cBhvr>
                                        <p:cTn id="73" dur="500"/>
                                        <p:tgtEl>
                                          <p:spTgt spid="60"/>
                                        </p:tgtEl>
                                      </p:cBhvr>
                                    </p:animEffect>
                                  </p:childTnLst>
                                </p:cTn>
                              </p:par>
                            </p:childTnLst>
                          </p:cTn>
                        </p:par>
                        <p:par>
                          <p:cTn id="74" fill="hold">
                            <p:stCondLst>
                              <p:cond delay="10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500"/>
                            </p:stCondLst>
                            <p:childTnLst>
                              <p:par>
                                <p:cTn id="79" presetID="10" presetClass="entr" presetSubtype="0"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Effect transition="in" filter="fade">
                                      <p:cBhvr>
                                        <p:cTn id="81" dur="500"/>
                                        <p:tgtEl>
                                          <p:spTgt spid="39"/>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61"/>
                                        </p:tgtEl>
                                        <p:attrNameLst>
                                          <p:attrName>style.visibility</p:attrName>
                                        </p:attrNameLst>
                                      </p:cBhvr>
                                      <p:to>
                                        <p:strVal val="visible"/>
                                      </p:to>
                                    </p:set>
                                    <p:animEffect transition="in" filter="fade">
                                      <p:cBhvr>
                                        <p:cTn id="84" dur="500"/>
                                        <p:tgtEl>
                                          <p:spTgt spid="61"/>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62"/>
                                        </p:tgtEl>
                                        <p:attrNameLst>
                                          <p:attrName>style.visibility</p:attrName>
                                        </p:attrNameLst>
                                      </p:cBhvr>
                                      <p:to>
                                        <p:strVal val="visible"/>
                                      </p:to>
                                    </p:set>
                                    <p:animEffect transition="in" filter="fade">
                                      <p:cBhvr>
                                        <p:cTn id="87" dur="500"/>
                                        <p:tgtEl>
                                          <p:spTgt spid="62"/>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fade">
                                      <p:cBhvr>
                                        <p:cTn id="90" dur="500"/>
                                        <p:tgtEl>
                                          <p:spTgt spid="63"/>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46"/>
                                        </p:tgtEl>
                                        <p:attrNameLst>
                                          <p:attrName>style.visibility</p:attrName>
                                        </p:attrNameLst>
                                      </p:cBhvr>
                                      <p:to>
                                        <p:strVal val="visible"/>
                                      </p:to>
                                    </p:set>
                                    <p:animEffect transition="in" filter="wipe(left)">
                                      <p:cBhvr>
                                        <p:cTn id="95" dur="500"/>
                                        <p:tgtEl>
                                          <p:spTgt spid="46"/>
                                        </p:tgtEl>
                                      </p:cBhvr>
                                    </p:animEffect>
                                  </p:childTnLst>
                                </p:cTn>
                              </p:par>
                            </p:childTnLst>
                          </p:cTn>
                        </p:par>
                        <p:par>
                          <p:cTn id="96" fill="hold">
                            <p:stCondLst>
                              <p:cond delay="500"/>
                            </p:stCondLst>
                            <p:childTnLst>
                              <p:par>
                                <p:cTn id="97" presetID="10" presetClass="entr" presetSubtype="0"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fade">
                                      <p:cBhvr>
                                        <p:cTn id="99" dur="500"/>
                                        <p:tgtEl>
                                          <p:spTgt spid="64"/>
                                        </p:tgtEl>
                                      </p:cBhvr>
                                    </p:animEffect>
                                  </p:childTnLst>
                                </p:cTn>
                              </p:par>
                            </p:childTnLst>
                          </p:cTn>
                        </p:par>
                        <p:par>
                          <p:cTn id="100" fill="hold">
                            <p:stCondLst>
                              <p:cond delay="1000"/>
                            </p:stCondLst>
                            <p:childTnLst>
                              <p:par>
                                <p:cTn id="101" presetID="22" presetClass="entr" presetSubtype="1" fill="hold" nodeType="afterEffect">
                                  <p:stCondLst>
                                    <p:cond delay="0"/>
                                  </p:stCondLst>
                                  <p:childTnLst>
                                    <p:set>
                                      <p:cBhvr>
                                        <p:cTn id="102" dur="1" fill="hold">
                                          <p:stCondLst>
                                            <p:cond delay="0"/>
                                          </p:stCondLst>
                                        </p:cTn>
                                        <p:tgtEl>
                                          <p:spTgt spid="48"/>
                                        </p:tgtEl>
                                        <p:attrNameLst>
                                          <p:attrName>style.visibility</p:attrName>
                                        </p:attrNameLst>
                                      </p:cBhvr>
                                      <p:to>
                                        <p:strVal val="visible"/>
                                      </p:to>
                                    </p:set>
                                    <p:animEffect transition="in" filter="wipe(up)">
                                      <p:cBhvr>
                                        <p:cTn id="103" dur="500"/>
                                        <p:tgtEl>
                                          <p:spTgt spid="48"/>
                                        </p:tgtEl>
                                      </p:cBhvr>
                                    </p:animEffect>
                                  </p:childTnLst>
                                </p:cTn>
                              </p:par>
                            </p:childTnLst>
                          </p:cTn>
                        </p:par>
                        <p:par>
                          <p:cTn id="104" fill="hold">
                            <p:stCondLst>
                              <p:cond delay="1500"/>
                            </p:stCondLst>
                            <p:childTnLst>
                              <p:par>
                                <p:cTn id="105" presetID="10" presetClass="entr" presetSubtype="0" fill="hold" grpId="0" nodeType="afterEffect">
                                  <p:stCondLst>
                                    <p:cond delay="0"/>
                                  </p:stCondLst>
                                  <p:childTnLst>
                                    <p:set>
                                      <p:cBhvr>
                                        <p:cTn id="106" dur="1" fill="hold">
                                          <p:stCondLst>
                                            <p:cond delay="0"/>
                                          </p:stCondLst>
                                        </p:cTn>
                                        <p:tgtEl>
                                          <p:spTgt spid="65"/>
                                        </p:tgtEl>
                                        <p:attrNameLst>
                                          <p:attrName>style.visibility</p:attrName>
                                        </p:attrNameLst>
                                      </p:cBhvr>
                                      <p:to>
                                        <p:strVal val="visible"/>
                                      </p:to>
                                    </p:set>
                                    <p:animEffect transition="in" filter="fade">
                                      <p:cBhvr>
                                        <p:cTn id="107" dur="500"/>
                                        <p:tgtEl>
                                          <p:spTgt spid="65"/>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66"/>
                                        </p:tgtEl>
                                        <p:attrNameLst>
                                          <p:attrName>style.visibility</p:attrName>
                                        </p:attrNameLst>
                                      </p:cBhvr>
                                      <p:to>
                                        <p:strVal val="visible"/>
                                      </p:to>
                                    </p:set>
                                    <p:animEffect transition="in" filter="fade">
                                      <p:cBhvr>
                                        <p:cTn id="110" dur="500"/>
                                        <p:tgtEl>
                                          <p:spTgt spid="66"/>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grpId="0" nodeType="clickEffect">
                                  <p:stCondLst>
                                    <p:cond delay="0"/>
                                  </p:stCondLst>
                                  <p:childTnLst>
                                    <p:set>
                                      <p:cBhvr>
                                        <p:cTn id="114" dur="1" fill="hold">
                                          <p:stCondLst>
                                            <p:cond delay="0"/>
                                          </p:stCondLst>
                                        </p:cTn>
                                        <p:tgtEl>
                                          <p:spTgt spid="41"/>
                                        </p:tgtEl>
                                        <p:attrNameLst>
                                          <p:attrName>style.visibility</p:attrName>
                                        </p:attrNameLst>
                                      </p:cBhvr>
                                      <p:to>
                                        <p:strVal val="visible"/>
                                      </p:to>
                                    </p:set>
                                    <p:animEffect transition="in" filter="wipe(left)">
                                      <p:cBhvr>
                                        <p:cTn id="115" dur="500"/>
                                        <p:tgtEl>
                                          <p:spTgt spid="41"/>
                                        </p:tgtEl>
                                      </p:cBhvr>
                                    </p:animEffect>
                                  </p:childTnLst>
                                </p:cTn>
                              </p:par>
                            </p:childTnLst>
                          </p:cTn>
                        </p:par>
                        <p:par>
                          <p:cTn id="116" fill="hold">
                            <p:stCondLst>
                              <p:cond delay="500"/>
                            </p:stCondLst>
                            <p:childTnLst>
                              <p:par>
                                <p:cTn id="117" presetID="10" presetClass="entr" presetSubtype="0" fill="hold" grpId="0" nodeType="afterEffect">
                                  <p:stCondLst>
                                    <p:cond delay="0"/>
                                  </p:stCondLst>
                                  <p:childTnLst>
                                    <p:set>
                                      <p:cBhvr>
                                        <p:cTn id="118" dur="1" fill="hold">
                                          <p:stCondLst>
                                            <p:cond delay="0"/>
                                          </p:stCondLst>
                                        </p:cTn>
                                        <p:tgtEl>
                                          <p:spTgt spid="38"/>
                                        </p:tgtEl>
                                        <p:attrNameLst>
                                          <p:attrName>style.visibility</p:attrName>
                                        </p:attrNameLst>
                                      </p:cBhvr>
                                      <p:to>
                                        <p:strVal val="visible"/>
                                      </p:to>
                                    </p:set>
                                    <p:animEffect transition="in" filter="fade">
                                      <p:cBhvr>
                                        <p:cTn id="119" dur="500"/>
                                        <p:tgtEl>
                                          <p:spTgt spid="38"/>
                                        </p:tgtEl>
                                      </p:cBhvr>
                                    </p:animEffect>
                                  </p:childTnLst>
                                </p:cTn>
                              </p:par>
                            </p:childTnLst>
                          </p:cTn>
                        </p:par>
                        <p:par>
                          <p:cTn id="120" fill="hold">
                            <p:stCondLst>
                              <p:cond delay="1000"/>
                            </p:stCondLst>
                            <p:childTnLst>
                              <p:par>
                                <p:cTn id="121" presetID="22" presetClass="entr" presetSubtype="1" fill="hold" nodeType="afterEffect">
                                  <p:stCondLst>
                                    <p:cond delay="0"/>
                                  </p:stCondLst>
                                  <p:childTnLst>
                                    <p:set>
                                      <p:cBhvr>
                                        <p:cTn id="122" dur="1" fill="hold">
                                          <p:stCondLst>
                                            <p:cond delay="0"/>
                                          </p:stCondLst>
                                        </p:cTn>
                                        <p:tgtEl>
                                          <p:spTgt spid="57"/>
                                        </p:tgtEl>
                                        <p:attrNameLst>
                                          <p:attrName>style.visibility</p:attrName>
                                        </p:attrNameLst>
                                      </p:cBhvr>
                                      <p:to>
                                        <p:strVal val="visible"/>
                                      </p:to>
                                    </p:set>
                                    <p:animEffect transition="in" filter="wipe(up)">
                                      <p:cBhvr>
                                        <p:cTn id="123" dur="500"/>
                                        <p:tgtEl>
                                          <p:spTgt spid="57"/>
                                        </p:tgtEl>
                                      </p:cBhvr>
                                    </p:animEffect>
                                  </p:childTnLst>
                                </p:cTn>
                              </p:par>
                            </p:childTnLst>
                          </p:cTn>
                        </p:par>
                        <p:par>
                          <p:cTn id="124" fill="hold">
                            <p:stCondLst>
                              <p:cond delay="1500"/>
                            </p:stCondLst>
                            <p:childTnLst>
                              <p:par>
                                <p:cTn id="125" presetID="10" presetClass="entr" presetSubtype="0" fill="hold" grpId="0" nodeType="afterEffect">
                                  <p:stCondLst>
                                    <p:cond delay="0"/>
                                  </p:stCondLst>
                                  <p:childTnLst>
                                    <p:set>
                                      <p:cBhvr>
                                        <p:cTn id="126" dur="1" fill="hold">
                                          <p:stCondLst>
                                            <p:cond delay="0"/>
                                          </p:stCondLst>
                                        </p:cTn>
                                        <p:tgtEl>
                                          <p:spTgt spid="40"/>
                                        </p:tgtEl>
                                        <p:attrNameLst>
                                          <p:attrName>style.visibility</p:attrName>
                                        </p:attrNameLst>
                                      </p:cBhvr>
                                      <p:to>
                                        <p:strVal val="visible"/>
                                      </p:to>
                                    </p:set>
                                    <p:animEffect transition="in" filter="fade">
                                      <p:cBhvr>
                                        <p:cTn id="1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7" grpId="0" animBg="1"/>
      <p:bldP spid="38" grpId="0" animBg="1"/>
      <p:bldP spid="39" grpId="0" animBg="1"/>
      <p:bldP spid="40" grpId="0" animBg="1"/>
      <p:bldP spid="41" grpId="0" animBg="1"/>
      <p:bldP spid="42" grpId="0" animBg="1"/>
      <p:bldP spid="46" grpId="0" animBg="1"/>
      <p:bldP spid="52" grpId="0" animBg="1"/>
      <p:bldP spid="54" grpId="0" animBg="1"/>
      <p:bldP spid="56" grpId="0" animBg="1"/>
      <p:bldP spid="58" grpId="0" animBg="1"/>
      <p:bldP spid="59" grpId="0" animBg="1"/>
      <p:bldP spid="60" grpId="0" animBg="1"/>
      <p:bldP spid="61" grpId="0" animBg="1"/>
      <p:bldP spid="62" grpId="0" animBg="1"/>
      <p:bldP spid="63" grpId="0" animBg="1"/>
      <p:bldP spid="64" grpId="0" animBg="1"/>
      <p:bldP spid="65" grpId="0" animBg="1"/>
      <p:bldP spid="6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11E88C-D69B-46C0-AAC1-BDE082F78B8A}"/>
              </a:ext>
            </a:extLst>
          </p:cNvPr>
          <p:cNvSpPr txBox="1">
            <a:spLocks noGrp="1"/>
          </p:cNvSpPr>
          <p:nvPr>
            <p:ph type="title" idx="4294967295"/>
          </p:nvPr>
        </p:nvSpPr>
        <p:spPr>
          <a:xfrm>
            <a:off x="3090862" y="368856"/>
            <a:ext cx="6010276"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Lub Dub Bold" panose="020B0803030403020204" pitchFamily="34" charset="0"/>
                <a:ea typeface="+mn-ea"/>
                <a:cs typeface="+mn-cs"/>
              </a:rPr>
              <a:t>TABLE OF CONTENTS</a:t>
            </a:r>
          </a:p>
        </p:txBody>
      </p:sp>
      <p:sp>
        <p:nvSpPr>
          <p:cNvPr id="5" name="TextBox 4">
            <a:extLst>
              <a:ext uri="{FF2B5EF4-FFF2-40B4-BE49-F238E27FC236}">
                <a16:creationId xmlns:a16="http://schemas.microsoft.com/office/drawing/2014/main" id="{A09EFEF0-B2C3-4A32-A1C5-4E8AC647098F}"/>
              </a:ext>
            </a:extLst>
          </p:cNvPr>
          <p:cNvSpPr txBox="1"/>
          <p:nvPr/>
        </p:nvSpPr>
        <p:spPr>
          <a:xfrm>
            <a:off x="793440" y="1169234"/>
            <a:ext cx="10605120" cy="5303520"/>
          </a:xfrm>
          <a:prstGeom prst="rect">
            <a:avLst/>
          </a:prstGeom>
          <a:noFill/>
        </p:spPr>
        <p:txBody>
          <a:bodyPr wrap="square" numCol="2" spcCol="457200">
            <a:spAutoFit/>
          </a:bodyPr>
          <a:lstStyle/>
          <a:p>
            <a:pPr marL="285750" indent="-285750">
              <a:spcAft>
                <a:spcPts val="1400"/>
              </a:spcAft>
              <a:buFont typeface="Lub Dub Condensed" panose="020B0506030403020204" pitchFamily="34" charset="0"/>
              <a:buChar char="»"/>
            </a:pPr>
            <a:r>
              <a:rPr lang="en-US" b="1" dirty="0">
                <a:solidFill>
                  <a:schemeClr val="bg1"/>
                </a:solidFill>
                <a:latin typeface="Lub Dub Condensed" panose="020B0506030403020204" pitchFamily="34" charset="0"/>
                <a:hlinkClick r:id="rId3" action="ppaction://hlinksldjump">
                  <a:extLst>
                    <a:ext uri="{A12FA001-AC4F-418D-AE19-62706E023703}">
                      <ahyp:hlinkClr xmlns:ahyp="http://schemas.microsoft.com/office/drawing/2018/hyperlinkcolor" val="tx"/>
                    </a:ext>
                  </a:extLst>
                </a:hlinkClick>
              </a:rPr>
              <a:t>Definition of HF</a:t>
            </a:r>
            <a:endParaRPr lang="en-US" b="1" dirty="0">
              <a:solidFill>
                <a:schemeClr val="bg1"/>
              </a:solidFill>
              <a:latin typeface="Lub Dub Condensed" panose="020B0506030403020204" pitchFamily="34" charset="0"/>
            </a:endParaRPr>
          </a:p>
          <a:p>
            <a:pPr marL="285750" indent="-285750">
              <a:spcAft>
                <a:spcPts val="1400"/>
              </a:spcAft>
              <a:buFont typeface="Lub Dub Condensed" panose="020B0506030403020204" pitchFamily="34" charset="0"/>
              <a:buChar char="»"/>
            </a:pPr>
            <a:r>
              <a:rPr lang="en-US" b="1" dirty="0">
                <a:solidFill>
                  <a:schemeClr val="bg1"/>
                </a:solidFill>
                <a:latin typeface="Lub Dub Condensed" panose="020B0506030403020204" pitchFamily="34" charset="0"/>
                <a:hlinkClick r:id="rId4" action="ppaction://hlinksldjump">
                  <a:extLst>
                    <a:ext uri="{A12FA001-AC4F-418D-AE19-62706E023703}">
                      <ahyp:hlinkClr xmlns:ahyp="http://schemas.microsoft.com/office/drawing/2018/hyperlinkcolor" val="tx"/>
                    </a:ext>
                  </a:extLst>
                </a:hlinkClick>
              </a:rPr>
              <a:t>Epidemiology and Causes</a:t>
            </a:r>
            <a:endParaRPr lang="en-US" b="1" dirty="0">
              <a:solidFill>
                <a:schemeClr val="bg1"/>
              </a:solidFill>
              <a:latin typeface="Lub Dub Condensed" panose="020B0506030403020204" pitchFamily="34" charset="0"/>
            </a:endParaRPr>
          </a:p>
          <a:p>
            <a:pPr marL="285750" indent="-285750">
              <a:spcAft>
                <a:spcPts val="1400"/>
              </a:spcAft>
              <a:buFont typeface="Lub Dub Condensed" panose="020B0506030403020204" pitchFamily="34" charset="0"/>
              <a:buChar char="»"/>
            </a:pPr>
            <a:r>
              <a:rPr lang="en-US" b="1" dirty="0">
                <a:solidFill>
                  <a:schemeClr val="bg1"/>
                </a:solidFill>
                <a:latin typeface="Lub Dub Condensed" panose="020B0506030403020204" pitchFamily="34" charset="0"/>
                <a:hlinkClick r:id="rId5" action="ppaction://hlinksldjump">
                  <a:extLst>
                    <a:ext uri="{A12FA001-AC4F-418D-AE19-62706E023703}">
                      <ahyp:hlinkClr xmlns:ahyp="http://schemas.microsoft.com/office/drawing/2018/hyperlinkcolor" val="tx"/>
                    </a:ext>
                  </a:extLst>
                </a:hlinkClick>
              </a:rPr>
              <a:t>Initial and Serial Evaluation</a:t>
            </a:r>
            <a:endParaRPr lang="en-US" b="1" dirty="0">
              <a:solidFill>
                <a:schemeClr val="bg1"/>
              </a:solidFill>
              <a:latin typeface="Lub Dub Condensed" panose="020B0506030403020204" pitchFamily="34" charset="0"/>
            </a:endParaRPr>
          </a:p>
          <a:p>
            <a:pPr marL="285750" indent="-285750">
              <a:spcAft>
                <a:spcPts val="1400"/>
              </a:spcAft>
              <a:buFont typeface="Lub Dub Condensed" panose="020B0506030403020204" pitchFamily="34" charset="0"/>
              <a:buChar char="»"/>
            </a:pPr>
            <a:r>
              <a:rPr lang="en-US" b="1" dirty="0">
                <a:solidFill>
                  <a:schemeClr val="bg1"/>
                </a:solidFill>
                <a:latin typeface="Lub Dub Condensed" panose="020B0506030403020204" pitchFamily="34" charset="0"/>
                <a:hlinkClick r:id="rId6" action="ppaction://hlinksldjump">
                  <a:extLst>
                    <a:ext uri="{A12FA001-AC4F-418D-AE19-62706E023703}">
                      <ahyp:hlinkClr xmlns:ahyp="http://schemas.microsoft.com/office/drawing/2018/hyperlinkcolor" val="tx"/>
                    </a:ext>
                  </a:extLst>
                </a:hlinkClick>
              </a:rPr>
              <a:t>Stage A (Patients at risk for HF) &amp; </a:t>
            </a:r>
            <a:br>
              <a:rPr lang="en-US" b="1" dirty="0">
                <a:solidFill>
                  <a:schemeClr val="bg1"/>
                </a:solidFill>
                <a:latin typeface="Lub Dub Condensed" panose="020B0506030403020204" pitchFamily="34" charset="0"/>
                <a:hlinkClick r:id="rId6" action="ppaction://hlinksldjump">
                  <a:extLst>
                    <a:ext uri="{A12FA001-AC4F-418D-AE19-62706E023703}">
                      <ahyp:hlinkClr xmlns:ahyp="http://schemas.microsoft.com/office/drawing/2018/hyperlinkcolor" val="tx"/>
                    </a:ext>
                  </a:extLst>
                </a:hlinkClick>
              </a:rPr>
            </a:br>
            <a:r>
              <a:rPr lang="en-US" b="1" dirty="0">
                <a:solidFill>
                  <a:schemeClr val="bg1"/>
                </a:solidFill>
                <a:latin typeface="Lub Dub Condensed" panose="020B0506030403020204" pitchFamily="34" charset="0"/>
                <a:hlinkClick r:id="rId6" action="ppaction://hlinksldjump">
                  <a:extLst>
                    <a:ext uri="{A12FA001-AC4F-418D-AE19-62706E023703}">
                      <ahyp:hlinkClr xmlns:ahyp="http://schemas.microsoft.com/office/drawing/2018/hyperlinkcolor" val="tx"/>
                    </a:ext>
                  </a:extLst>
                </a:hlinkClick>
              </a:rPr>
              <a:t>Stage B (Patients with Pre-HF)</a:t>
            </a:r>
            <a:endParaRPr lang="en-US" b="1" dirty="0">
              <a:solidFill>
                <a:schemeClr val="bg1"/>
              </a:solidFill>
              <a:latin typeface="Lub Dub Condensed" panose="020B0506030403020204" pitchFamily="34" charset="0"/>
            </a:endParaRPr>
          </a:p>
          <a:p>
            <a:pPr marL="285750" indent="-285750">
              <a:spcAft>
                <a:spcPts val="1400"/>
              </a:spcAft>
              <a:buFont typeface="Lub Dub Condensed" panose="020B0506030403020204" pitchFamily="34" charset="0"/>
              <a:buChar char="»"/>
            </a:pPr>
            <a:r>
              <a:rPr lang="en-US" b="1" dirty="0">
                <a:solidFill>
                  <a:schemeClr val="bg1"/>
                </a:solidFill>
                <a:latin typeface="Lub Dub Condensed" panose="020B0506030403020204" pitchFamily="34" charset="0"/>
                <a:hlinkClick r:id="rId7" action="ppaction://hlinksldjump">
                  <a:extLst>
                    <a:ext uri="{A12FA001-AC4F-418D-AE19-62706E023703}">
                      <ahyp:hlinkClr xmlns:ahyp="http://schemas.microsoft.com/office/drawing/2018/hyperlinkcolor" val="tx"/>
                    </a:ext>
                  </a:extLst>
                </a:hlinkClick>
              </a:rPr>
              <a:t>Stage C HF &amp; Stage D (Advanced) HF </a:t>
            </a:r>
            <a:endParaRPr lang="en-US" b="1" dirty="0">
              <a:solidFill>
                <a:schemeClr val="bg1"/>
              </a:solidFill>
              <a:latin typeface="Lub Dub Condensed" panose="020B0506030403020204" pitchFamily="34" charset="0"/>
            </a:endParaRPr>
          </a:p>
          <a:p>
            <a:pPr marL="285750" indent="-285750">
              <a:spcAft>
                <a:spcPts val="1400"/>
              </a:spcAft>
              <a:buFont typeface="Lub Dub Condensed" panose="020B0506030403020204" pitchFamily="34" charset="0"/>
              <a:buChar char="»"/>
            </a:pPr>
            <a:r>
              <a:rPr lang="en-US" b="1" dirty="0">
                <a:solidFill>
                  <a:schemeClr val="bg1"/>
                </a:solidFill>
                <a:latin typeface="Lub Dub Condensed" panose="020B0506030403020204" pitchFamily="34" charset="0"/>
                <a:hlinkClick r:id="rId8" action="ppaction://hlinksldjump">
                  <a:extLst>
                    <a:ext uri="{A12FA001-AC4F-418D-AE19-62706E023703}">
                      <ahyp:hlinkClr xmlns:ahyp="http://schemas.microsoft.com/office/drawing/2018/hyperlinkcolor" val="tx"/>
                    </a:ext>
                  </a:extLst>
                </a:hlinkClick>
              </a:rPr>
              <a:t>Value Statements </a:t>
            </a:r>
            <a:endParaRPr lang="en-US" b="1" dirty="0">
              <a:solidFill>
                <a:schemeClr val="bg1"/>
              </a:solidFill>
              <a:latin typeface="Lub Dub Condensed" panose="020B0506030403020204" pitchFamily="34" charset="0"/>
            </a:endParaRPr>
          </a:p>
          <a:p>
            <a:pPr marL="285750" indent="-285750">
              <a:spcAft>
                <a:spcPts val="1400"/>
              </a:spcAft>
              <a:buFont typeface="Lub Dub Condensed" panose="020B0506030403020204" pitchFamily="34" charset="0"/>
              <a:buChar char="»"/>
            </a:pPr>
            <a:r>
              <a:rPr lang="en-US" b="1" dirty="0">
                <a:solidFill>
                  <a:schemeClr val="bg1"/>
                </a:solidFill>
                <a:latin typeface="Lub Dub Condensed" panose="020B0506030403020204" pitchFamily="34" charset="0"/>
                <a:hlinkClick r:id="rId9" action="ppaction://hlinksldjump">
                  <a:extLst>
                    <a:ext uri="{A12FA001-AC4F-418D-AE19-62706E023703}">
                      <ahyp:hlinkClr xmlns:ahyp="http://schemas.microsoft.com/office/drawing/2018/hyperlinkcolor" val="tx"/>
                    </a:ext>
                  </a:extLst>
                </a:hlinkClick>
              </a:rPr>
              <a:t>Additional Medical Therapies after GDMT Optimization </a:t>
            </a:r>
            <a:endParaRPr lang="en-US" b="1" dirty="0">
              <a:solidFill>
                <a:schemeClr val="bg1"/>
              </a:solidFill>
              <a:latin typeface="Lub Dub Condensed" panose="020B0506030403020204" pitchFamily="34" charset="0"/>
            </a:endParaRPr>
          </a:p>
          <a:p>
            <a:pPr marL="285750" indent="-285750">
              <a:spcAft>
                <a:spcPts val="1400"/>
              </a:spcAft>
              <a:buFont typeface="Lub Dub Condensed" panose="020B0506030403020204" pitchFamily="34" charset="0"/>
              <a:buChar char="»"/>
            </a:pPr>
            <a:r>
              <a:rPr lang="en-US" b="1" dirty="0">
                <a:solidFill>
                  <a:schemeClr val="bg1"/>
                </a:solidFill>
                <a:latin typeface="Lub Dub Condensed" panose="020B0506030403020204" pitchFamily="34" charset="0"/>
                <a:hlinkClick r:id="rId10" action="ppaction://hlinksldjump">
                  <a:extLst>
                    <a:ext uri="{A12FA001-AC4F-418D-AE19-62706E023703}">
                      <ahyp:hlinkClr xmlns:ahyp="http://schemas.microsoft.com/office/drawing/2018/hyperlinkcolor" val="tx"/>
                    </a:ext>
                  </a:extLst>
                </a:hlinkClick>
              </a:rPr>
              <a:t>Device and Interventional Therapies for </a:t>
            </a:r>
            <a:r>
              <a:rPr lang="en-US" b="1" dirty="0" err="1">
                <a:solidFill>
                  <a:schemeClr val="bg1"/>
                </a:solidFill>
                <a:latin typeface="Lub Dub Condensed" panose="020B0506030403020204" pitchFamily="34" charset="0"/>
                <a:hlinkClick r:id="rId10" action="ppaction://hlinksldjump">
                  <a:extLst>
                    <a:ext uri="{A12FA001-AC4F-418D-AE19-62706E023703}">
                      <ahyp:hlinkClr xmlns:ahyp="http://schemas.microsoft.com/office/drawing/2018/hyperlinkcolor" val="tx"/>
                    </a:ext>
                  </a:extLst>
                </a:hlinkClick>
              </a:rPr>
              <a:t>HFrEF</a:t>
            </a:r>
            <a:r>
              <a:rPr lang="en-US" b="1" dirty="0">
                <a:solidFill>
                  <a:schemeClr val="bg1"/>
                </a:solidFill>
                <a:latin typeface="Lub Dub Condensed" panose="020B0506030403020204" pitchFamily="34" charset="0"/>
                <a:hlinkClick r:id="rId10" action="ppaction://hlinksldjump">
                  <a:extLst>
                    <a:ext uri="{A12FA001-AC4F-418D-AE19-62706E023703}">
                      <ahyp:hlinkClr xmlns:ahyp="http://schemas.microsoft.com/office/drawing/2018/hyperlinkcolor" val="tx"/>
                    </a:ext>
                  </a:extLst>
                </a:hlinkClick>
              </a:rPr>
              <a:t> </a:t>
            </a:r>
            <a:endParaRPr lang="en-US" b="1" dirty="0">
              <a:solidFill>
                <a:schemeClr val="bg1"/>
              </a:solidFill>
              <a:latin typeface="Lub Dub Condensed" panose="020B0506030403020204" pitchFamily="34" charset="0"/>
            </a:endParaRPr>
          </a:p>
          <a:p>
            <a:pPr marL="285750" indent="-285750">
              <a:spcAft>
                <a:spcPts val="1400"/>
              </a:spcAft>
              <a:buFont typeface="Lub Dub Condensed" panose="020B0506030403020204" pitchFamily="34" charset="0"/>
              <a:buChar char="»"/>
            </a:pPr>
            <a:r>
              <a:rPr lang="en-US" b="1" dirty="0">
                <a:solidFill>
                  <a:schemeClr val="bg1"/>
                </a:solidFill>
                <a:latin typeface="Lub Dub Condensed" panose="020B0506030403020204" pitchFamily="34" charset="0"/>
                <a:hlinkClick r:id="rId11" action="ppaction://hlinksldjump">
                  <a:extLst>
                    <a:ext uri="{A12FA001-AC4F-418D-AE19-62706E023703}">
                      <ahyp:hlinkClr xmlns:ahyp="http://schemas.microsoft.com/office/drawing/2018/hyperlinkcolor" val="tx"/>
                    </a:ext>
                  </a:extLst>
                </a:hlinkClick>
              </a:rPr>
              <a:t>Valvular Heart Disease </a:t>
            </a:r>
            <a:endParaRPr lang="en-US" b="1" dirty="0">
              <a:solidFill>
                <a:schemeClr val="bg1"/>
              </a:solidFill>
              <a:latin typeface="Lub Dub Condensed" panose="020B0506030403020204" pitchFamily="34" charset="0"/>
            </a:endParaRPr>
          </a:p>
          <a:p>
            <a:pPr marL="285750" indent="-285750">
              <a:spcAft>
                <a:spcPts val="1400"/>
              </a:spcAft>
              <a:buFont typeface="Lub Dub Condensed" panose="020B0506030403020204" pitchFamily="34" charset="0"/>
              <a:buChar char="»"/>
            </a:pPr>
            <a:r>
              <a:rPr lang="en-US" b="1" dirty="0">
                <a:solidFill>
                  <a:schemeClr val="bg1"/>
                </a:solidFill>
                <a:latin typeface="Lub Dub Condensed" panose="020B0506030403020204" pitchFamily="34" charset="0"/>
                <a:hlinkClick r:id="rId12" action="ppaction://hlinksldjump">
                  <a:extLst>
                    <a:ext uri="{A12FA001-AC4F-418D-AE19-62706E023703}">
                      <ahyp:hlinkClr xmlns:ahyp="http://schemas.microsoft.com/office/drawing/2018/hyperlinkcolor" val="tx"/>
                    </a:ext>
                  </a:extLst>
                </a:hlinkClick>
              </a:rPr>
              <a:t>Recommendations for Patients with Mildly Reduced LVEF </a:t>
            </a:r>
            <a:endParaRPr lang="en-US" b="1" dirty="0">
              <a:solidFill>
                <a:schemeClr val="bg1"/>
              </a:solidFill>
              <a:latin typeface="Lub Dub Condensed" panose="020B0506030403020204" pitchFamily="34" charset="0"/>
            </a:endParaRPr>
          </a:p>
          <a:p>
            <a:pPr marL="285750" indent="-285750">
              <a:spcAft>
                <a:spcPts val="1400"/>
              </a:spcAft>
              <a:buFont typeface="Lub Dub Condensed" panose="020B0506030403020204" pitchFamily="34" charset="0"/>
              <a:buChar char="»"/>
            </a:pPr>
            <a:r>
              <a:rPr lang="en-US" b="1" dirty="0">
                <a:solidFill>
                  <a:schemeClr val="bg1"/>
                </a:solidFill>
                <a:latin typeface="Lub Dub Condensed" panose="020B0506030403020204" pitchFamily="34" charset="0"/>
                <a:hlinkClick r:id="rId13" action="ppaction://hlinksldjump">
                  <a:extLst>
                    <a:ext uri="{A12FA001-AC4F-418D-AE19-62706E023703}">
                      <ahyp:hlinkClr xmlns:ahyp="http://schemas.microsoft.com/office/drawing/2018/hyperlinkcolor" val="tx"/>
                    </a:ext>
                  </a:extLst>
                </a:hlinkClick>
              </a:rPr>
              <a:t>Recommendations for Patients </a:t>
            </a:r>
            <a:br>
              <a:rPr lang="en-US" b="1" dirty="0">
                <a:solidFill>
                  <a:schemeClr val="bg1"/>
                </a:solidFill>
                <a:latin typeface="Lub Dub Condensed" panose="020B0506030403020204" pitchFamily="34" charset="0"/>
                <a:hlinkClick r:id="rId13" action="ppaction://hlinksldjump">
                  <a:extLst>
                    <a:ext uri="{A12FA001-AC4F-418D-AE19-62706E023703}">
                      <ahyp:hlinkClr xmlns:ahyp="http://schemas.microsoft.com/office/drawing/2018/hyperlinkcolor" val="tx"/>
                    </a:ext>
                  </a:extLst>
                </a:hlinkClick>
              </a:rPr>
            </a:br>
            <a:r>
              <a:rPr lang="en-US" b="1" dirty="0">
                <a:solidFill>
                  <a:schemeClr val="bg1"/>
                </a:solidFill>
                <a:latin typeface="Lub Dub Condensed" panose="020B0506030403020204" pitchFamily="34" charset="0"/>
                <a:hlinkClick r:id="rId13" action="ppaction://hlinksldjump">
                  <a:extLst>
                    <a:ext uri="{A12FA001-AC4F-418D-AE19-62706E023703}">
                      <ahyp:hlinkClr xmlns:ahyp="http://schemas.microsoft.com/office/drawing/2018/hyperlinkcolor" val="tx"/>
                    </a:ext>
                  </a:extLst>
                </a:hlinkClick>
              </a:rPr>
              <a:t>with Preserved LVEF </a:t>
            </a:r>
            <a:endParaRPr lang="en-US" b="1" dirty="0">
              <a:solidFill>
                <a:schemeClr val="bg1"/>
              </a:solidFill>
              <a:latin typeface="Lub Dub Condensed" panose="020B0506030403020204" pitchFamily="34" charset="0"/>
            </a:endParaRPr>
          </a:p>
          <a:p>
            <a:pPr marL="285750" indent="-285750">
              <a:spcAft>
                <a:spcPts val="1400"/>
              </a:spcAft>
              <a:buFont typeface="Lub Dub Condensed" panose="020B0506030403020204" pitchFamily="34" charset="0"/>
              <a:buChar char="»"/>
            </a:pPr>
            <a:r>
              <a:rPr lang="en-US" b="1" dirty="0">
                <a:solidFill>
                  <a:schemeClr val="bg1"/>
                </a:solidFill>
                <a:latin typeface="Lub Dub Condensed" panose="020B0506030403020204" pitchFamily="34" charset="0"/>
                <a:hlinkClick r:id="rId14" action="ppaction://hlinksldjump">
                  <a:extLst>
                    <a:ext uri="{A12FA001-AC4F-418D-AE19-62706E023703}">
                      <ahyp:hlinkClr xmlns:ahyp="http://schemas.microsoft.com/office/drawing/2018/hyperlinkcolor" val="tx"/>
                    </a:ext>
                  </a:extLst>
                </a:hlinkClick>
              </a:rPr>
              <a:t>Cardiac Amyloidosis </a:t>
            </a:r>
            <a:endParaRPr lang="en-US" b="1" dirty="0">
              <a:solidFill>
                <a:schemeClr val="bg1"/>
              </a:solidFill>
              <a:latin typeface="Lub Dub Condensed" panose="020B0506030403020204" pitchFamily="34" charset="0"/>
            </a:endParaRPr>
          </a:p>
          <a:p>
            <a:pPr marL="285750" indent="-285750">
              <a:spcAft>
                <a:spcPts val="1400"/>
              </a:spcAft>
              <a:buFont typeface="Lub Dub Condensed" panose="020B0506030403020204" pitchFamily="34" charset="0"/>
              <a:buChar char="»"/>
            </a:pPr>
            <a:r>
              <a:rPr lang="en-US" b="1" dirty="0">
                <a:solidFill>
                  <a:schemeClr val="bg1"/>
                </a:solidFill>
                <a:latin typeface="Lub Dub Condensed" panose="020B0506030403020204" pitchFamily="34" charset="0"/>
                <a:hlinkClick r:id="rId15" action="ppaction://hlinksldjump">
                  <a:extLst>
                    <a:ext uri="{A12FA001-AC4F-418D-AE19-62706E023703}">
                      <ahyp:hlinkClr xmlns:ahyp="http://schemas.microsoft.com/office/drawing/2018/hyperlinkcolor" val="tx"/>
                    </a:ext>
                  </a:extLst>
                </a:hlinkClick>
              </a:rPr>
              <a:t>Stage D (Advanced) HF </a:t>
            </a:r>
            <a:endParaRPr lang="en-US" b="1" dirty="0">
              <a:solidFill>
                <a:schemeClr val="bg1"/>
              </a:solidFill>
              <a:latin typeface="Lub Dub Condensed" panose="020B0506030403020204" pitchFamily="34" charset="0"/>
            </a:endParaRPr>
          </a:p>
          <a:p>
            <a:pPr marL="285750" indent="-285750">
              <a:spcAft>
                <a:spcPts val="1400"/>
              </a:spcAft>
              <a:buFont typeface="Lub Dub Condensed" panose="020B0506030403020204" pitchFamily="34" charset="0"/>
              <a:buChar char="»"/>
            </a:pPr>
            <a:r>
              <a:rPr lang="en-US" b="1" dirty="0">
                <a:solidFill>
                  <a:schemeClr val="bg1"/>
                </a:solidFill>
                <a:latin typeface="Lub Dub Condensed" panose="020B0506030403020204" pitchFamily="34" charset="0"/>
                <a:hlinkClick r:id="rId16" action="ppaction://hlinksldjump">
                  <a:extLst>
                    <a:ext uri="{A12FA001-AC4F-418D-AE19-62706E023703}">
                      <ahyp:hlinkClr xmlns:ahyp="http://schemas.microsoft.com/office/drawing/2018/hyperlinkcolor" val="tx"/>
                    </a:ext>
                  </a:extLst>
                </a:hlinkClick>
              </a:rPr>
              <a:t>Patients Hospitalized with acute </a:t>
            </a:r>
            <a:br>
              <a:rPr lang="en-US" b="1" dirty="0">
                <a:solidFill>
                  <a:schemeClr val="bg1"/>
                </a:solidFill>
                <a:latin typeface="Lub Dub Condensed" panose="020B0506030403020204" pitchFamily="34" charset="0"/>
                <a:hlinkClick r:id="rId16" action="ppaction://hlinksldjump">
                  <a:extLst>
                    <a:ext uri="{A12FA001-AC4F-418D-AE19-62706E023703}">
                      <ahyp:hlinkClr xmlns:ahyp="http://schemas.microsoft.com/office/drawing/2018/hyperlinkcolor" val="tx"/>
                    </a:ext>
                  </a:extLst>
                </a:hlinkClick>
              </a:rPr>
            </a:br>
            <a:r>
              <a:rPr lang="en-US" b="1" dirty="0">
                <a:solidFill>
                  <a:schemeClr val="bg1"/>
                </a:solidFill>
                <a:latin typeface="Lub Dub Condensed" panose="020B0506030403020204" pitchFamily="34" charset="0"/>
                <a:hlinkClick r:id="rId16" action="ppaction://hlinksldjump">
                  <a:extLst>
                    <a:ext uri="{A12FA001-AC4F-418D-AE19-62706E023703}">
                      <ahyp:hlinkClr xmlns:ahyp="http://schemas.microsoft.com/office/drawing/2018/hyperlinkcolor" val="tx"/>
                    </a:ext>
                  </a:extLst>
                </a:hlinkClick>
              </a:rPr>
              <a:t>decompensated HF </a:t>
            </a:r>
            <a:endParaRPr lang="en-US" b="1" dirty="0">
              <a:solidFill>
                <a:schemeClr val="bg1"/>
              </a:solidFill>
              <a:latin typeface="Lub Dub Condensed" panose="020B0506030403020204" pitchFamily="34" charset="0"/>
            </a:endParaRPr>
          </a:p>
          <a:p>
            <a:pPr marL="285750" indent="-285750">
              <a:spcAft>
                <a:spcPts val="1400"/>
              </a:spcAft>
              <a:buFont typeface="Lub Dub Condensed" panose="020B0506030403020204" pitchFamily="34" charset="0"/>
              <a:buChar char="»"/>
            </a:pPr>
            <a:r>
              <a:rPr lang="en-US" b="1" dirty="0">
                <a:solidFill>
                  <a:schemeClr val="bg1"/>
                </a:solidFill>
                <a:latin typeface="Lub Dub Condensed" panose="020B0506030403020204" pitchFamily="34" charset="0"/>
                <a:hlinkClick r:id="rId17" action="ppaction://hlinksldjump">
                  <a:extLst>
                    <a:ext uri="{A12FA001-AC4F-418D-AE19-62706E023703}">
                      <ahyp:hlinkClr xmlns:ahyp="http://schemas.microsoft.com/office/drawing/2018/hyperlinkcolor" val="tx"/>
                    </a:ext>
                  </a:extLst>
                </a:hlinkClick>
              </a:rPr>
              <a:t>Comorbidities in patients with HF</a:t>
            </a:r>
            <a:r>
              <a:rPr lang="en-US" b="1" dirty="0">
                <a:solidFill>
                  <a:schemeClr val="bg1"/>
                </a:solidFill>
                <a:latin typeface="Lub Dub Condensed" panose="020B0506030403020204" pitchFamily="34" charset="0"/>
              </a:rPr>
              <a:t> </a:t>
            </a:r>
          </a:p>
          <a:p>
            <a:pPr marL="285750" indent="-285750">
              <a:spcAft>
                <a:spcPts val="1400"/>
              </a:spcAft>
              <a:buFont typeface="Lub Dub Condensed" panose="020B0506030403020204" pitchFamily="34" charset="0"/>
              <a:buChar char="»"/>
            </a:pPr>
            <a:r>
              <a:rPr lang="en-US" b="1" dirty="0">
                <a:solidFill>
                  <a:schemeClr val="bg1"/>
                </a:solidFill>
                <a:latin typeface="Lub Dub Condensed" panose="020B0506030403020204" pitchFamily="34" charset="0"/>
                <a:hlinkClick r:id="rId18" action="ppaction://hlinksldjump">
                  <a:extLst>
                    <a:ext uri="{A12FA001-AC4F-418D-AE19-62706E023703}">
                      <ahyp:hlinkClr xmlns:ahyp="http://schemas.microsoft.com/office/drawing/2018/hyperlinkcolor" val="tx"/>
                    </a:ext>
                  </a:extLst>
                </a:hlinkClick>
              </a:rPr>
              <a:t>Special Populations </a:t>
            </a:r>
            <a:endParaRPr lang="en-US" b="1" dirty="0">
              <a:solidFill>
                <a:schemeClr val="bg1"/>
              </a:solidFill>
              <a:latin typeface="Lub Dub Condensed" panose="020B0506030403020204" pitchFamily="34" charset="0"/>
            </a:endParaRPr>
          </a:p>
          <a:p>
            <a:pPr marL="285750" indent="-285750">
              <a:spcAft>
                <a:spcPts val="1400"/>
              </a:spcAft>
              <a:buFont typeface="Lub Dub Condensed" panose="020B0506030403020204" pitchFamily="34" charset="0"/>
              <a:buChar char="»"/>
            </a:pPr>
            <a:r>
              <a:rPr lang="en-US" b="1" dirty="0">
                <a:solidFill>
                  <a:schemeClr val="bg1"/>
                </a:solidFill>
                <a:latin typeface="Lub Dub Condensed" panose="020B0506030403020204" pitchFamily="34" charset="0"/>
                <a:hlinkClick r:id="rId19" action="ppaction://hlinksldjump">
                  <a:extLst>
                    <a:ext uri="{A12FA001-AC4F-418D-AE19-62706E023703}">
                      <ahyp:hlinkClr xmlns:ahyp="http://schemas.microsoft.com/office/drawing/2018/hyperlinkcolor" val="tx"/>
                    </a:ext>
                  </a:extLst>
                </a:hlinkClick>
              </a:rPr>
              <a:t>Quality Metrics and Reporting</a:t>
            </a:r>
            <a:endParaRPr lang="en-US" b="1" dirty="0">
              <a:solidFill>
                <a:schemeClr val="bg1"/>
              </a:solidFill>
              <a:latin typeface="Lub Dub Condensed" panose="020B0506030403020204" pitchFamily="34" charset="0"/>
            </a:endParaRPr>
          </a:p>
          <a:p>
            <a:pPr marL="285750" indent="-285750">
              <a:spcAft>
                <a:spcPts val="1400"/>
              </a:spcAft>
              <a:buFont typeface="Lub Dub Condensed" panose="020B0506030403020204" pitchFamily="34" charset="0"/>
              <a:buChar char="»"/>
            </a:pPr>
            <a:r>
              <a:rPr lang="en-US" b="1" dirty="0">
                <a:solidFill>
                  <a:schemeClr val="bg1"/>
                </a:solidFill>
                <a:latin typeface="Lub Dub Condensed" panose="020B0506030403020204" pitchFamily="34" charset="0"/>
                <a:hlinkClick r:id="rId20" action="ppaction://hlinksldjump">
                  <a:extLst>
                    <a:ext uri="{A12FA001-AC4F-418D-AE19-62706E023703}">
                      <ahyp:hlinkClr xmlns:ahyp="http://schemas.microsoft.com/office/drawing/2018/hyperlinkcolor" val="tx"/>
                    </a:ext>
                  </a:extLst>
                </a:hlinkClick>
              </a:rPr>
              <a:t>Goals of Care</a:t>
            </a:r>
            <a:endParaRPr lang="en-US" b="1" dirty="0">
              <a:solidFill>
                <a:schemeClr val="bg1"/>
              </a:solidFill>
              <a:latin typeface="Lub Dub Condensed" panose="020B0506030403020204" pitchFamily="34" charset="0"/>
            </a:endParaRPr>
          </a:p>
          <a:p>
            <a:pPr marL="285750" indent="-285750">
              <a:spcAft>
                <a:spcPts val="1400"/>
              </a:spcAft>
              <a:buFont typeface="Lub Dub Condensed" panose="020B0506030403020204" pitchFamily="34" charset="0"/>
              <a:buChar char="»"/>
            </a:pPr>
            <a:r>
              <a:rPr lang="en-US" b="1" dirty="0">
                <a:solidFill>
                  <a:schemeClr val="bg1"/>
                </a:solidFill>
                <a:latin typeface="Lub Dub Condensed" panose="020B0506030403020204" pitchFamily="34" charset="0"/>
                <a:hlinkClick r:id="rId21" action="ppaction://hlinksldjump">
                  <a:extLst>
                    <a:ext uri="{A12FA001-AC4F-418D-AE19-62706E023703}">
                      <ahyp:hlinkClr xmlns:ahyp="http://schemas.microsoft.com/office/drawing/2018/hyperlinkcolor" val="tx"/>
                    </a:ext>
                  </a:extLst>
                </a:hlinkClick>
              </a:rPr>
              <a:t>Patient-Reported Outcomes and Evidence Gaps and Future Research Directions</a:t>
            </a:r>
            <a:endParaRPr lang="en-US" b="1" dirty="0">
              <a:solidFill>
                <a:schemeClr val="bg1"/>
              </a:solidFill>
              <a:latin typeface="Lub Dub Condensed" panose="020B0506030403020204" pitchFamily="34" charset="0"/>
            </a:endParaRPr>
          </a:p>
        </p:txBody>
      </p:sp>
      <p:sp>
        <p:nvSpPr>
          <p:cNvPr id="6" name="Slide Number Placeholder 7">
            <a:extLst>
              <a:ext uri="{FF2B5EF4-FFF2-40B4-BE49-F238E27FC236}">
                <a16:creationId xmlns:a16="http://schemas.microsoft.com/office/drawing/2014/main" id="{D00ED3B4-4E67-4F8E-A375-88D709087012}"/>
              </a:ext>
              <a:ext uri="{C183D7F6-B498-43B3-948B-1728B52AA6E4}">
                <adec:decorative xmlns:adec="http://schemas.microsoft.com/office/drawing/2017/decorative" val="1"/>
              </a:ext>
            </a:extLst>
          </p:cNvPr>
          <p:cNvSpPr txBox="1">
            <a:spLocks/>
          </p:cNvSpPr>
          <p:nvPr/>
        </p:nvSpPr>
        <p:spPr>
          <a:xfrm>
            <a:off x="11353800" y="6355866"/>
            <a:ext cx="382656" cy="233776"/>
          </a:xfrm>
          <a:prstGeom prst="rect">
            <a:avLst/>
          </a:prstGeom>
        </p:spPr>
        <p:txBody>
          <a:bodyPr/>
          <a:lstStyle>
            <a:defPPr>
              <a:defRPr lang="en-US"/>
            </a:defPPr>
            <a:lvl1pPr marL="0" algn="ctr" defTabSz="914400" rtl="0" eaLnBrk="1" latinLnBrk="0" hangingPunct="1">
              <a:defRPr sz="900" kern="1200">
                <a:solidFill>
                  <a:schemeClr val="bg1"/>
                </a:solidFill>
                <a:latin typeface="Lub Dub Medium" panose="020B06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AF4333-7328-E84F-9F6D-15A5075E3AB3}" type="slidenum">
              <a:rPr lang="en-US" smtClean="0"/>
              <a:pPr/>
              <a:t>2</a:t>
            </a:fld>
            <a:endParaRPr lang="en-US" dirty="0"/>
          </a:p>
        </p:txBody>
      </p:sp>
    </p:spTree>
    <p:extLst>
      <p:ext uri="{BB962C8B-B14F-4D97-AF65-F5344CB8AC3E}">
        <p14:creationId xmlns:p14="http://schemas.microsoft.com/office/powerpoint/2010/main" val="7729885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8E47CC-2C36-4E78-B987-9C8EC0DAC266}"/>
              </a:ext>
            </a:extLst>
          </p:cNvPr>
          <p:cNvSpPr>
            <a:spLocks noGrp="1"/>
          </p:cNvSpPr>
          <p:nvPr>
            <p:ph type="title"/>
          </p:nvPr>
        </p:nvSpPr>
        <p:spPr>
          <a:xfrm>
            <a:off x="838200" y="365125"/>
            <a:ext cx="7833189" cy="660111"/>
          </a:xfrm>
        </p:spPr>
        <p:txBody>
          <a:bodyPr/>
          <a:lstStyle/>
          <a:p>
            <a:r>
              <a:rPr lang="en-US" dirty="0"/>
              <a:t>Additional Device Therapies after GDMT Optimization</a:t>
            </a:r>
          </a:p>
        </p:txBody>
      </p:sp>
      <p:sp>
        <p:nvSpPr>
          <p:cNvPr id="22" name="Rectangle 21" descr="This flowchart provides recommendations for additional non-pharmaceutical interventions that may be considered for patients with HF after optimization of Guideline Directed Medical Therapy (GDMT).&#10;First, in selected patients with HF with Left ventricular ejection fraction is ≤35% and there is ischemic heart disease with suitable coronary anatomy, then Surgical revascularization with GDMT is indicated.&#10;Second, in patients with severe secondary Mitral regurgitation, with NYHA II-IV symptoms and HFrEF, MR should be reassessed after optimization of GDMT. If there is persistent NYHA II- IV symptoms with severe secondary MR in HFrEF patients despite GDMT, then transcatheter mitral valve edge-to-edge repair (TEER) is indication in case of appropriate anatomy with LVEF between 20% and 50%, LV end systolic diameter ≤ 70mm, and pulmonary artery (PA) systolic pressure ≤ 70 mmHg.&#10;Third, in selected patients with NYHA class III HF and history of a HF hospitalization in the past year or elevated natriuretic peptide levels, on maximally tolerable stable doses of GDMT with optimal device therapy, then there is Class IIb recommendation for wireless monitoring of PA pressure by an implanted hemodynamic monitor. &#10;">
            <a:extLst>
              <a:ext uri="{FF2B5EF4-FFF2-40B4-BE49-F238E27FC236}">
                <a16:creationId xmlns:a16="http://schemas.microsoft.com/office/drawing/2014/main" id="{1C40E552-B5A6-4BFE-9EDF-87C2794F3FC2}"/>
              </a:ext>
            </a:extLst>
          </p:cNvPr>
          <p:cNvSpPr/>
          <p:nvPr/>
        </p:nvSpPr>
        <p:spPr>
          <a:xfrm>
            <a:off x="314131" y="1354959"/>
            <a:ext cx="11039669" cy="4425036"/>
          </a:xfrm>
          <a:prstGeom prst="rect">
            <a:avLst/>
          </a:prstGeom>
          <a:noFill/>
          <a:ln w="57150">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800" dirty="0">
              <a:solidFill>
                <a:schemeClr val="tx1"/>
              </a:solidFill>
            </a:endParaRPr>
          </a:p>
        </p:txBody>
      </p:sp>
      <p:sp>
        <p:nvSpPr>
          <p:cNvPr id="7" name="Text Placeholder 6">
            <a:extLst>
              <a:ext uri="{FF2B5EF4-FFF2-40B4-BE49-F238E27FC236}">
                <a16:creationId xmlns:a16="http://schemas.microsoft.com/office/drawing/2014/main" id="{2A6A5D4C-6318-4501-83E6-339815A1ADBE}"/>
              </a:ext>
            </a:extLst>
          </p:cNvPr>
          <p:cNvSpPr>
            <a:spLocks noGrp="1"/>
          </p:cNvSpPr>
          <p:nvPr>
            <p:ph type="body" sz="quarter" idx="13"/>
          </p:nvPr>
        </p:nvSpPr>
        <p:spPr>
          <a:xfrm>
            <a:off x="2237626" y="5897366"/>
            <a:ext cx="7716747" cy="323311"/>
          </a:xfrm>
        </p:spPr>
        <p:txBody>
          <a:bodyPr/>
          <a:lstStyle/>
          <a:p>
            <a:r>
              <a:rPr lang="en-US" b="1" dirty="0"/>
              <a:t>Abbreviations: </a:t>
            </a:r>
            <a:r>
              <a:rPr lang="en-US" dirty="0"/>
              <a:t>GDMT indicates guideline-directed medical therapy; HF, heart failure; HFH, heart failure hospitalization; </a:t>
            </a:r>
            <a:r>
              <a:rPr lang="en-US" dirty="0" err="1"/>
              <a:t>HFrEF</a:t>
            </a:r>
            <a:r>
              <a:rPr lang="en-US" dirty="0"/>
              <a:t>, heart failure with reduced ejection fraction; LVEF, left ventricular ejection fraction; LVESD, left ventricular end systolic dimension; MR, mitral regurgitation; MV, mitral valve; NP, natriuretic peptide; NSR, normal sinus rhythm; NYHA, New York Heart Association; and PASP, pulmonary artery systolic pressure.</a:t>
            </a:r>
          </a:p>
        </p:txBody>
      </p:sp>
      <p:sp>
        <p:nvSpPr>
          <p:cNvPr id="8" name="Slide Number Placeholder 7">
            <a:extLst>
              <a:ext uri="{FF2B5EF4-FFF2-40B4-BE49-F238E27FC236}">
                <a16:creationId xmlns:a16="http://schemas.microsoft.com/office/drawing/2014/main" id="{70587127-88A3-4087-AE51-E1798CCD6C5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20</a:t>
            </a:fld>
            <a:endParaRPr lang="en-US" sz="900" dirty="0"/>
          </a:p>
        </p:txBody>
      </p:sp>
      <p:sp>
        <p:nvSpPr>
          <p:cNvPr id="31" name="TextBox 30">
            <a:extLst>
              <a:ext uri="{FF2B5EF4-FFF2-40B4-BE49-F238E27FC236}">
                <a16:creationId xmlns:a16="http://schemas.microsoft.com/office/drawing/2014/main" id="{3462D9EC-47E6-432F-B14A-E342ABA2D889}"/>
              </a:ext>
              <a:ext uri="{C183D7F6-B498-43B3-948B-1728B52AA6E4}">
                <adec:decorative xmlns:adec="http://schemas.microsoft.com/office/drawing/2017/decorative" val="1"/>
              </a:ext>
            </a:extLst>
          </p:cNvPr>
          <p:cNvSpPr txBox="1"/>
          <p:nvPr/>
        </p:nvSpPr>
        <p:spPr>
          <a:xfrm>
            <a:off x="748411" y="2655045"/>
            <a:ext cx="2295483" cy="1139498"/>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350">
                <a:solidFill>
                  <a:schemeClr val="bg1"/>
                </a:solidFill>
                <a:latin typeface="Lub Dub Bold" panose="020B0803030403020204" pitchFamily="34" charset="0"/>
                <a:cs typeface="Lato"/>
              </a:defRPr>
            </a:lvl1pPr>
          </a:lstStyle>
          <a:p>
            <a:r>
              <a:rPr lang="en-US" dirty="0"/>
              <a:t>In selected patients with HF LVEF ≤35% and </a:t>
            </a:r>
          </a:p>
          <a:p>
            <a:r>
              <a:rPr lang="en-US" dirty="0"/>
              <a:t>suitable coronary anatomy</a:t>
            </a:r>
          </a:p>
        </p:txBody>
      </p:sp>
      <p:sp>
        <p:nvSpPr>
          <p:cNvPr id="37" name="TextBox 36">
            <a:extLst>
              <a:ext uri="{FF2B5EF4-FFF2-40B4-BE49-F238E27FC236}">
                <a16:creationId xmlns:a16="http://schemas.microsoft.com/office/drawing/2014/main" id="{E62A8739-E648-4803-8D5B-5B7E5BC4A0A3}"/>
              </a:ext>
              <a:ext uri="{C183D7F6-B498-43B3-948B-1728B52AA6E4}">
                <adec:decorative xmlns:adec="http://schemas.microsoft.com/office/drawing/2017/decorative" val="1"/>
              </a:ext>
            </a:extLst>
          </p:cNvPr>
          <p:cNvSpPr txBox="1"/>
          <p:nvPr/>
        </p:nvSpPr>
        <p:spPr>
          <a:xfrm>
            <a:off x="3481386" y="2655044"/>
            <a:ext cx="2295144" cy="1139499"/>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350">
                <a:solidFill>
                  <a:schemeClr val="bg1"/>
                </a:solidFill>
                <a:latin typeface="Lub Dub Bold" panose="020B0803030403020204" pitchFamily="34" charset="0"/>
                <a:cs typeface="Lato"/>
              </a:defRPr>
            </a:lvl1pPr>
          </a:lstStyle>
          <a:p>
            <a:r>
              <a:rPr lang="en-US" dirty="0"/>
              <a:t>NYHA II-IV; </a:t>
            </a:r>
          </a:p>
          <a:p>
            <a:r>
              <a:rPr lang="en-US" dirty="0" err="1"/>
              <a:t>HFrEF</a:t>
            </a:r>
            <a:r>
              <a:rPr lang="en-US" dirty="0"/>
              <a:t>; </a:t>
            </a:r>
          </a:p>
          <a:p>
            <a:r>
              <a:rPr lang="en-US" dirty="0"/>
              <a:t>severe secondary MR</a:t>
            </a:r>
          </a:p>
        </p:txBody>
      </p:sp>
      <p:sp>
        <p:nvSpPr>
          <p:cNvPr id="38" name="TextBox 37">
            <a:extLst>
              <a:ext uri="{FF2B5EF4-FFF2-40B4-BE49-F238E27FC236}">
                <a16:creationId xmlns:a16="http://schemas.microsoft.com/office/drawing/2014/main" id="{E2102D72-6D9A-41EA-9EC0-265E43CACCD5}"/>
              </a:ext>
              <a:ext uri="{C183D7F6-B498-43B3-948B-1728B52AA6E4}">
                <adec:decorative xmlns:adec="http://schemas.microsoft.com/office/drawing/2017/decorative" val="1"/>
              </a:ext>
            </a:extLst>
          </p:cNvPr>
          <p:cNvSpPr txBox="1"/>
          <p:nvPr/>
        </p:nvSpPr>
        <p:spPr>
          <a:xfrm>
            <a:off x="6214022" y="2655045"/>
            <a:ext cx="2295144" cy="1139499"/>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350">
                <a:solidFill>
                  <a:schemeClr val="bg1"/>
                </a:solidFill>
                <a:latin typeface="Lub Dub Bold" panose="020B0803030403020204" pitchFamily="34" charset="0"/>
                <a:cs typeface="Lato"/>
              </a:defRPr>
            </a:lvl1pPr>
          </a:lstStyle>
          <a:p>
            <a:r>
              <a:rPr lang="en-US" dirty="0"/>
              <a:t>NYHA II-IV;</a:t>
            </a:r>
          </a:p>
          <a:p>
            <a:r>
              <a:rPr lang="en-US" dirty="0"/>
              <a:t>Severe secondary MR;</a:t>
            </a:r>
          </a:p>
          <a:p>
            <a:r>
              <a:rPr lang="en-US" dirty="0"/>
              <a:t>Suitable anatomy;</a:t>
            </a:r>
          </a:p>
          <a:p>
            <a:r>
              <a:rPr lang="en-US" dirty="0"/>
              <a:t>LVEF 20-50%;</a:t>
            </a:r>
          </a:p>
          <a:p>
            <a:r>
              <a:rPr lang="en-US" dirty="0"/>
              <a:t>LVESD ≤70 mm;</a:t>
            </a:r>
          </a:p>
          <a:p>
            <a:r>
              <a:rPr lang="en-US" dirty="0"/>
              <a:t>PASP ≤70 mmHg</a:t>
            </a:r>
          </a:p>
        </p:txBody>
      </p:sp>
      <p:sp>
        <p:nvSpPr>
          <p:cNvPr id="39" name="TextBox 38">
            <a:extLst>
              <a:ext uri="{FF2B5EF4-FFF2-40B4-BE49-F238E27FC236}">
                <a16:creationId xmlns:a16="http://schemas.microsoft.com/office/drawing/2014/main" id="{0CAC608E-2961-4B5E-A187-DC2A2FE92C8A}"/>
              </a:ext>
              <a:ext uri="{C183D7F6-B498-43B3-948B-1728B52AA6E4}">
                <adec:decorative xmlns:adec="http://schemas.microsoft.com/office/drawing/2017/decorative" val="1"/>
              </a:ext>
            </a:extLst>
          </p:cNvPr>
          <p:cNvSpPr txBox="1"/>
          <p:nvPr/>
        </p:nvSpPr>
        <p:spPr>
          <a:xfrm>
            <a:off x="8946657" y="2655045"/>
            <a:ext cx="2295144" cy="1139499"/>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350">
                <a:solidFill>
                  <a:schemeClr val="bg1"/>
                </a:solidFill>
                <a:latin typeface="Lub Dub Bold" panose="020B0803030403020204" pitchFamily="34" charset="0"/>
                <a:cs typeface="Lato"/>
              </a:defRPr>
            </a:lvl1pPr>
          </a:lstStyle>
          <a:p>
            <a:r>
              <a:rPr lang="en-US" dirty="0"/>
              <a:t>NYHA III;</a:t>
            </a:r>
          </a:p>
          <a:p>
            <a:r>
              <a:rPr lang="en-US" dirty="0"/>
              <a:t>History of HFH or </a:t>
            </a:r>
          </a:p>
          <a:p>
            <a:r>
              <a:rPr lang="en-US" dirty="0"/>
              <a:t>Elevated NP levels</a:t>
            </a:r>
          </a:p>
        </p:txBody>
      </p:sp>
      <p:sp>
        <p:nvSpPr>
          <p:cNvPr id="40" name="Rectangle Container">
            <a:extLst>
              <a:ext uri="{FF2B5EF4-FFF2-40B4-BE49-F238E27FC236}">
                <a16:creationId xmlns:a16="http://schemas.microsoft.com/office/drawing/2014/main" id="{5F7E5CB6-7690-44C5-BEAD-BBCBF9E31F52}"/>
              </a:ext>
              <a:ext uri="{C183D7F6-B498-43B3-948B-1728B52AA6E4}">
                <adec:decorative xmlns:adec="http://schemas.microsoft.com/office/drawing/2017/decorative" val="1"/>
              </a:ext>
            </a:extLst>
          </p:cNvPr>
          <p:cNvSpPr/>
          <p:nvPr/>
        </p:nvSpPr>
        <p:spPr>
          <a:xfrm>
            <a:off x="3193059" y="1553216"/>
            <a:ext cx="5604094" cy="553998"/>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r>
              <a:rPr lang="en-US" sz="1600" b="1" dirty="0">
                <a:solidFill>
                  <a:schemeClr val="bg1"/>
                </a:solidFill>
                <a:latin typeface="Lub Dub Bold" panose="020B0803030403020204" pitchFamily="34" charset="0"/>
                <a:cs typeface="Lato"/>
              </a:rPr>
              <a:t>Additional Device Therapies</a:t>
            </a:r>
          </a:p>
          <a:p>
            <a:pPr algn="ctr" hangingPunct="0">
              <a:lnSpc>
                <a:spcPct val="90000"/>
              </a:lnSpc>
            </a:pPr>
            <a:r>
              <a:rPr lang="en-US" sz="1600" b="1" dirty="0">
                <a:solidFill>
                  <a:schemeClr val="bg1"/>
                </a:solidFill>
                <a:latin typeface="Lub Dub Bold" panose="020B0803030403020204" pitchFamily="34" charset="0"/>
                <a:cs typeface="Lato"/>
              </a:rPr>
              <a:t>after optimizing GDMT</a:t>
            </a:r>
          </a:p>
        </p:txBody>
      </p:sp>
      <p:sp>
        <p:nvSpPr>
          <p:cNvPr id="42" name="Rectangle Container">
            <a:extLst>
              <a:ext uri="{FF2B5EF4-FFF2-40B4-BE49-F238E27FC236}">
                <a16:creationId xmlns:a16="http://schemas.microsoft.com/office/drawing/2014/main" id="{423BD20C-D25C-4868-BE24-75AD65829743}"/>
              </a:ext>
              <a:ext uri="{C183D7F6-B498-43B3-948B-1728B52AA6E4}">
                <adec:decorative xmlns:adec="http://schemas.microsoft.com/office/drawing/2017/decorative" val="1"/>
              </a:ext>
            </a:extLst>
          </p:cNvPr>
          <p:cNvSpPr/>
          <p:nvPr/>
        </p:nvSpPr>
        <p:spPr>
          <a:xfrm>
            <a:off x="756155" y="4342374"/>
            <a:ext cx="2287739" cy="939934"/>
          </a:xfrm>
          <a:prstGeom prst="rect">
            <a:avLst/>
          </a:prstGeom>
          <a:solidFill>
            <a:srgbClr val="46A547"/>
          </a:solidFill>
          <a:ln w="25400">
            <a:noFill/>
          </a:ln>
        </p:spPr>
        <p:txBody>
          <a:bodyPr spcFirstLastPara="0" lIns="0" tIns="0" rIns="0" bIns="0" anchor="ctr"/>
          <a:lstStyle/>
          <a:p>
            <a:pPr algn="ctr" hangingPunct="0">
              <a:lnSpc>
                <a:spcPct val="90000"/>
              </a:lnSpc>
            </a:pPr>
            <a:r>
              <a:rPr lang="en-US" sz="1350" dirty="0">
                <a:latin typeface="Lub Dub Bold" panose="020B0803030403020204" pitchFamily="34" charset="0"/>
                <a:cs typeface="Lato"/>
              </a:rPr>
              <a:t>Surgical </a:t>
            </a:r>
            <a:br>
              <a:rPr lang="en-US" sz="1350" dirty="0">
                <a:latin typeface="Lub Dub Bold" panose="020B0803030403020204" pitchFamily="34" charset="0"/>
                <a:cs typeface="Lato"/>
              </a:rPr>
            </a:br>
            <a:r>
              <a:rPr lang="en-US" sz="1350" dirty="0">
                <a:latin typeface="Lub Dub Bold" panose="020B0803030403020204" pitchFamily="34" charset="0"/>
                <a:cs typeface="Lato"/>
              </a:rPr>
              <a:t>revascularization</a:t>
            </a:r>
          </a:p>
          <a:p>
            <a:pPr algn="ctr" hangingPunct="0">
              <a:lnSpc>
                <a:spcPct val="90000"/>
              </a:lnSpc>
            </a:pPr>
            <a:r>
              <a:rPr lang="en-US" sz="1350" dirty="0">
                <a:latin typeface="Lub Dub Bold" panose="020B0803030403020204" pitchFamily="34" charset="0"/>
                <a:cs typeface="Lato"/>
              </a:rPr>
              <a:t>(1)</a:t>
            </a:r>
          </a:p>
        </p:txBody>
      </p:sp>
      <p:sp>
        <p:nvSpPr>
          <p:cNvPr id="43" name="Rectangle Container">
            <a:extLst>
              <a:ext uri="{FF2B5EF4-FFF2-40B4-BE49-F238E27FC236}">
                <a16:creationId xmlns:a16="http://schemas.microsoft.com/office/drawing/2014/main" id="{865DA2AF-8AF8-4ACA-9710-49B9A90676F4}"/>
              </a:ext>
              <a:ext uri="{C183D7F6-B498-43B3-948B-1728B52AA6E4}">
                <adec:decorative xmlns:adec="http://schemas.microsoft.com/office/drawing/2017/decorative" val="1"/>
              </a:ext>
            </a:extLst>
          </p:cNvPr>
          <p:cNvSpPr/>
          <p:nvPr/>
        </p:nvSpPr>
        <p:spPr>
          <a:xfrm>
            <a:off x="6209156" y="4340982"/>
            <a:ext cx="2300010" cy="939934"/>
          </a:xfrm>
          <a:prstGeom prst="rect">
            <a:avLst/>
          </a:prstGeom>
          <a:solidFill>
            <a:srgbClr val="F0DB10"/>
          </a:solidFill>
          <a:ln w="25400">
            <a:noFill/>
          </a:ln>
        </p:spPr>
        <p:txBody>
          <a:bodyPr spcFirstLastPara="0" lIns="0" tIns="0" rIns="0" bIns="0" anchor="ctr"/>
          <a:lstStyle/>
          <a:p>
            <a:pPr algn="ctr" hangingPunct="0">
              <a:lnSpc>
                <a:spcPct val="90000"/>
              </a:lnSpc>
            </a:pPr>
            <a:r>
              <a:rPr lang="en-US" sz="1350" dirty="0">
                <a:latin typeface="Lub Dub Bold" panose="020B0803030403020204" pitchFamily="34" charset="0"/>
                <a:cs typeface="Lato"/>
              </a:rPr>
              <a:t>Transcatheter edge-to-edge MV repair</a:t>
            </a:r>
          </a:p>
          <a:p>
            <a:pPr algn="ctr" hangingPunct="0">
              <a:lnSpc>
                <a:spcPct val="90000"/>
              </a:lnSpc>
            </a:pPr>
            <a:r>
              <a:rPr lang="en-US" sz="1350" dirty="0">
                <a:latin typeface="Lub Dub Bold" panose="020B0803030403020204" pitchFamily="34" charset="0"/>
                <a:cs typeface="Lato"/>
              </a:rPr>
              <a:t>(2a)</a:t>
            </a:r>
          </a:p>
        </p:txBody>
      </p:sp>
      <p:sp>
        <p:nvSpPr>
          <p:cNvPr id="44" name="Rectangle Container">
            <a:extLst>
              <a:ext uri="{FF2B5EF4-FFF2-40B4-BE49-F238E27FC236}">
                <a16:creationId xmlns:a16="http://schemas.microsoft.com/office/drawing/2014/main" id="{5898119F-1EC8-477C-A550-A2139C0C409D}"/>
              </a:ext>
              <a:ext uri="{C183D7F6-B498-43B3-948B-1728B52AA6E4}">
                <adec:decorative xmlns:adec="http://schemas.microsoft.com/office/drawing/2017/decorative" val="1"/>
              </a:ext>
            </a:extLst>
          </p:cNvPr>
          <p:cNvSpPr/>
          <p:nvPr/>
        </p:nvSpPr>
        <p:spPr>
          <a:xfrm>
            <a:off x="8941791" y="4340982"/>
            <a:ext cx="2300009" cy="941625"/>
          </a:xfrm>
          <a:prstGeom prst="rect">
            <a:avLst/>
          </a:prstGeom>
          <a:solidFill>
            <a:srgbClr val="F99B1D"/>
          </a:solidFill>
          <a:ln w="25400">
            <a:noFill/>
          </a:ln>
        </p:spPr>
        <p:txBody>
          <a:bodyPr spcFirstLastPara="0" lIns="0" tIns="0" rIns="0" bIns="0" anchor="ctr"/>
          <a:lstStyle/>
          <a:p>
            <a:pPr algn="ctr" hangingPunct="0">
              <a:lnSpc>
                <a:spcPct val="90000"/>
              </a:lnSpc>
            </a:pPr>
            <a:r>
              <a:rPr lang="en-US" sz="1350" dirty="0">
                <a:latin typeface="Lub Dub Bold" panose="020B0803030403020204" pitchFamily="34" charset="0"/>
                <a:cs typeface="Lato"/>
              </a:rPr>
              <a:t>Wireless PA pressure by implanted hemodynamic monitor</a:t>
            </a:r>
          </a:p>
          <a:p>
            <a:pPr algn="ctr" hangingPunct="0">
              <a:lnSpc>
                <a:spcPct val="90000"/>
              </a:lnSpc>
            </a:pPr>
            <a:r>
              <a:rPr lang="en-US" sz="1350" dirty="0">
                <a:latin typeface="Lub Dub Bold" panose="020B0803030403020204" pitchFamily="34" charset="0"/>
                <a:cs typeface="Lato"/>
              </a:rPr>
              <a:t>( 2b)</a:t>
            </a:r>
          </a:p>
        </p:txBody>
      </p:sp>
      <p:sp>
        <p:nvSpPr>
          <p:cNvPr id="45" name="Rectangle Container">
            <a:extLst>
              <a:ext uri="{FF2B5EF4-FFF2-40B4-BE49-F238E27FC236}">
                <a16:creationId xmlns:a16="http://schemas.microsoft.com/office/drawing/2014/main" id="{0C7B58DC-CF74-4CD3-A751-E32C93E29689}"/>
              </a:ext>
              <a:ext uri="{C183D7F6-B498-43B3-948B-1728B52AA6E4}">
                <adec:decorative xmlns:adec="http://schemas.microsoft.com/office/drawing/2017/decorative" val="1"/>
              </a:ext>
            </a:extLst>
          </p:cNvPr>
          <p:cNvSpPr/>
          <p:nvPr/>
        </p:nvSpPr>
        <p:spPr>
          <a:xfrm>
            <a:off x="3481386" y="4342374"/>
            <a:ext cx="2295144" cy="939934"/>
          </a:xfrm>
          <a:prstGeom prst="rect">
            <a:avLst/>
          </a:prstGeom>
          <a:solidFill>
            <a:srgbClr val="46A547"/>
          </a:solidFill>
          <a:ln w="25400">
            <a:noFill/>
          </a:ln>
        </p:spPr>
        <p:txBody>
          <a:bodyPr spcFirstLastPara="0" lIns="0" tIns="0" rIns="0" bIns="0" anchor="ctr"/>
          <a:lstStyle/>
          <a:p>
            <a:pPr algn="ctr" hangingPunct="0">
              <a:lnSpc>
                <a:spcPct val="90000"/>
              </a:lnSpc>
            </a:pPr>
            <a:r>
              <a:rPr lang="en-US" sz="1350" dirty="0">
                <a:latin typeface="Lub Dub Bold" panose="020B0803030403020204" pitchFamily="34" charset="0"/>
                <a:cs typeface="Lato"/>
              </a:rPr>
              <a:t>Optimization of GDMT before Intervention for secondary MR</a:t>
            </a:r>
          </a:p>
          <a:p>
            <a:pPr algn="ctr" hangingPunct="0">
              <a:lnSpc>
                <a:spcPct val="90000"/>
              </a:lnSpc>
            </a:pPr>
            <a:r>
              <a:rPr lang="en-US" sz="1350" dirty="0">
                <a:latin typeface="Lub Dub Bold" panose="020B0803030403020204" pitchFamily="34" charset="0"/>
                <a:cs typeface="Lato"/>
              </a:rPr>
              <a:t>(1)</a:t>
            </a:r>
          </a:p>
        </p:txBody>
      </p:sp>
      <p:cxnSp>
        <p:nvCxnSpPr>
          <p:cNvPr id="56" name="Straight Arrow Connector 55">
            <a:extLst>
              <a:ext uri="{FF2B5EF4-FFF2-40B4-BE49-F238E27FC236}">
                <a16:creationId xmlns:a16="http://schemas.microsoft.com/office/drawing/2014/main" id="{86D35499-BA4D-40D0-A191-E8049F4698B5}"/>
              </a:ext>
              <a:ext uri="{C183D7F6-B498-43B3-948B-1728B52AA6E4}">
                <adec:decorative xmlns:adec="http://schemas.microsoft.com/office/drawing/2017/decorative" val="1"/>
              </a:ext>
            </a:extLst>
          </p:cNvPr>
          <p:cNvCxnSpPr>
            <a:cxnSpLocks/>
            <a:stCxn id="40" idx="2"/>
            <a:endCxn id="31" idx="0"/>
          </p:cNvCxnSpPr>
          <p:nvPr/>
        </p:nvCxnSpPr>
        <p:spPr>
          <a:xfrm rot="5400000">
            <a:off x="3671715" y="331653"/>
            <a:ext cx="547831" cy="4098953"/>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Straight Arrow Connector 55">
            <a:extLst>
              <a:ext uri="{FF2B5EF4-FFF2-40B4-BE49-F238E27FC236}">
                <a16:creationId xmlns:a16="http://schemas.microsoft.com/office/drawing/2014/main" id="{318FB133-B87A-42B6-9699-503A3CBB5398}"/>
              </a:ext>
              <a:ext uri="{C183D7F6-B498-43B3-948B-1728B52AA6E4}">
                <adec:decorative xmlns:adec="http://schemas.microsoft.com/office/drawing/2017/decorative" val="1"/>
              </a:ext>
            </a:extLst>
          </p:cNvPr>
          <p:cNvCxnSpPr>
            <a:cxnSpLocks/>
            <a:stCxn id="40" idx="2"/>
            <a:endCxn id="38" idx="0"/>
          </p:cNvCxnSpPr>
          <p:nvPr/>
        </p:nvCxnSpPr>
        <p:spPr>
          <a:xfrm rot="16200000" flipH="1">
            <a:off x="6404435" y="1697885"/>
            <a:ext cx="547831" cy="1366488"/>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47118AE2-3FE9-448B-BC88-37AC40F19BEC}"/>
              </a:ext>
              <a:ext uri="{C183D7F6-B498-43B3-948B-1728B52AA6E4}">
                <adec:decorative xmlns:adec="http://schemas.microsoft.com/office/drawing/2017/decorative" val="1"/>
              </a:ext>
            </a:extLst>
          </p:cNvPr>
          <p:cNvCxnSpPr>
            <a:cxnSpLocks/>
          </p:cNvCxnSpPr>
          <p:nvPr/>
        </p:nvCxnSpPr>
        <p:spPr>
          <a:xfrm>
            <a:off x="4628958" y="2381129"/>
            <a:ext cx="0" cy="27391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5">
            <a:extLst>
              <a:ext uri="{FF2B5EF4-FFF2-40B4-BE49-F238E27FC236}">
                <a16:creationId xmlns:a16="http://schemas.microsoft.com/office/drawing/2014/main" id="{8A48254C-9FEB-4E09-A754-6A3DA141C5A7}"/>
              </a:ext>
              <a:ext uri="{C183D7F6-B498-43B3-948B-1728B52AA6E4}">
                <adec:decorative xmlns:adec="http://schemas.microsoft.com/office/drawing/2017/decorative" val="1"/>
              </a:ext>
            </a:extLst>
          </p:cNvPr>
          <p:cNvCxnSpPr>
            <a:cxnSpLocks/>
            <a:stCxn id="40" idx="2"/>
            <a:endCxn id="39" idx="0"/>
          </p:cNvCxnSpPr>
          <p:nvPr/>
        </p:nvCxnSpPr>
        <p:spPr>
          <a:xfrm rot="16200000" flipH="1">
            <a:off x="7770752" y="331567"/>
            <a:ext cx="547831" cy="4099123"/>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72B1C6CB-6D41-445D-9DEC-B024916AD696}"/>
              </a:ext>
              <a:ext uri="{C183D7F6-B498-43B3-948B-1728B52AA6E4}">
                <adec:decorative xmlns:adec="http://schemas.microsoft.com/office/drawing/2017/decorative" val="1"/>
              </a:ext>
            </a:extLst>
          </p:cNvPr>
          <p:cNvCxnSpPr>
            <a:cxnSpLocks/>
            <a:stCxn id="31" idx="2"/>
            <a:endCxn id="42" idx="0"/>
          </p:cNvCxnSpPr>
          <p:nvPr/>
        </p:nvCxnSpPr>
        <p:spPr>
          <a:xfrm>
            <a:off x="1896153" y="3794543"/>
            <a:ext cx="3872" cy="54783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2AC874BB-F909-433C-838E-CE029C1BF25E}"/>
              </a:ext>
              <a:ext uri="{C183D7F6-B498-43B3-948B-1728B52AA6E4}">
                <adec:decorative xmlns:adec="http://schemas.microsoft.com/office/drawing/2017/decorative" val="1"/>
              </a:ext>
            </a:extLst>
          </p:cNvPr>
          <p:cNvCxnSpPr>
            <a:cxnSpLocks/>
          </p:cNvCxnSpPr>
          <p:nvPr/>
        </p:nvCxnSpPr>
        <p:spPr>
          <a:xfrm>
            <a:off x="4629061" y="3780278"/>
            <a:ext cx="3872" cy="54783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2E5DD184-2B8D-40DE-B27B-B8657D89B075}"/>
              </a:ext>
              <a:ext uri="{C183D7F6-B498-43B3-948B-1728B52AA6E4}">
                <adec:decorative xmlns:adec="http://schemas.microsoft.com/office/drawing/2017/decorative" val="1"/>
              </a:ext>
            </a:extLst>
          </p:cNvPr>
          <p:cNvCxnSpPr>
            <a:cxnSpLocks/>
          </p:cNvCxnSpPr>
          <p:nvPr/>
        </p:nvCxnSpPr>
        <p:spPr>
          <a:xfrm>
            <a:off x="7365591" y="3773136"/>
            <a:ext cx="3872" cy="54783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9C542B6D-C57C-45C0-92CC-C85FE87BD8E7}"/>
              </a:ext>
              <a:ext uri="{C183D7F6-B498-43B3-948B-1728B52AA6E4}">
                <adec:decorative xmlns:adec="http://schemas.microsoft.com/office/drawing/2017/decorative" val="1"/>
              </a:ext>
            </a:extLst>
          </p:cNvPr>
          <p:cNvCxnSpPr>
            <a:cxnSpLocks/>
          </p:cNvCxnSpPr>
          <p:nvPr/>
        </p:nvCxnSpPr>
        <p:spPr>
          <a:xfrm>
            <a:off x="10112497" y="3799332"/>
            <a:ext cx="3872" cy="54783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64921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8E47CC-2C36-4E78-B987-9C8EC0DAC266}"/>
              </a:ext>
            </a:extLst>
          </p:cNvPr>
          <p:cNvSpPr>
            <a:spLocks noGrp="1"/>
          </p:cNvSpPr>
          <p:nvPr>
            <p:ph type="title"/>
          </p:nvPr>
        </p:nvSpPr>
        <p:spPr/>
        <p:txBody>
          <a:bodyPr/>
          <a:lstStyle/>
          <a:p>
            <a:r>
              <a:rPr lang="en-US" dirty="0"/>
              <a:t>Treatment Approach in </a:t>
            </a:r>
            <a:br>
              <a:rPr lang="en-US" dirty="0"/>
            </a:br>
            <a:r>
              <a:rPr lang="en-US" dirty="0"/>
              <a:t>Secondary Mitral Regurgitation</a:t>
            </a:r>
          </a:p>
        </p:txBody>
      </p:sp>
      <p:sp>
        <p:nvSpPr>
          <p:cNvPr id="36" name="Rectangle 35" descr="This flowchart provides recommendation-based guidance on the treatment approach to patients with secondary mitral regurgitation (MR). &#10;First, optimization of GDMT with supervision by Heart failure specialist and reassessing MR on optimal GDMT is important before considering interventions on mitral valve. If there is severe stage D MR characterized by regurgitant volume ≥60 ml, regurgitation fraction ≥50% and effective regurgitant orifice ≥0.40 cm2, then surgical or transcatheter repair could be considered depending on clinical scenario.&#10;1. In patients with LVEF &lt; 50% and persistent symptoms despite optimal GDMT, then transcatheter mitral valve edge-to-edge repair (TEER) is indicated if in case of appropriate mitral anatomy with LVEF between 20% and 50%, LV end systolic diameter ≤ 70mm, and pulmonary artery (PA) systolic pressure ≤ 70 mmHg.&#10;2. If the patient is undergoing concomitant CABG or there is persistent symptoms on optimal GDMT and treatment for atrial fibrillation with LVEF ≥50% , then there is class IIb recommendation to consider surgery on mitral valve. Chordal sparing MV replacement is preferred over downsized annuloplasty repair. &#10;">
            <a:extLst>
              <a:ext uri="{FF2B5EF4-FFF2-40B4-BE49-F238E27FC236}">
                <a16:creationId xmlns:a16="http://schemas.microsoft.com/office/drawing/2014/main" id="{A0327DC5-B7A2-45BB-89E0-9275E83A2004}"/>
              </a:ext>
            </a:extLst>
          </p:cNvPr>
          <p:cNvSpPr/>
          <p:nvPr/>
        </p:nvSpPr>
        <p:spPr>
          <a:xfrm>
            <a:off x="314131" y="1354959"/>
            <a:ext cx="11039669" cy="4425036"/>
          </a:xfrm>
          <a:prstGeom prst="rect">
            <a:avLst/>
          </a:prstGeom>
          <a:noFill/>
          <a:ln w="57150">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800" dirty="0">
              <a:solidFill>
                <a:schemeClr val="tx1"/>
              </a:solidFill>
            </a:endParaRPr>
          </a:p>
        </p:txBody>
      </p:sp>
      <p:sp>
        <p:nvSpPr>
          <p:cNvPr id="102" name="TextBox 101">
            <a:extLst>
              <a:ext uri="{FF2B5EF4-FFF2-40B4-BE49-F238E27FC236}">
                <a16:creationId xmlns:a16="http://schemas.microsoft.com/office/drawing/2014/main" id="{3104F7A3-8B32-42ED-BE72-2773768F6E02}"/>
              </a:ext>
            </a:extLst>
          </p:cNvPr>
          <p:cNvSpPr txBox="1"/>
          <p:nvPr/>
        </p:nvSpPr>
        <p:spPr>
          <a:xfrm>
            <a:off x="271271" y="4092321"/>
            <a:ext cx="2099347" cy="1015663"/>
          </a:xfrm>
          <a:prstGeom prst="rect">
            <a:avLst/>
          </a:prstGeom>
          <a:noFill/>
        </p:spPr>
        <p:txBody>
          <a:bodyPr wrap="square">
            <a:spAutoFit/>
          </a:bodyPr>
          <a:lstStyle/>
          <a:p>
            <a:r>
              <a:rPr lang="en-US" sz="1200" b="1" dirty="0">
                <a:latin typeface="Lub Dub Condensed" panose="020B0506030403020204" pitchFamily="34" charset="0"/>
              </a:rPr>
              <a:t>NOTE: </a:t>
            </a:r>
            <a:br>
              <a:rPr lang="en-US" sz="1200" dirty="0">
                <a:latin typeface="Lub Dub Condensed" panose="020B0506030403020204" pitchFamily="34" charset="0"/>
              </a:rPr>
            </a:br>
            <a:r>
              <a:rPr lang="en-US" sz="1200" dirty="0">
                <a:latin typeface="Lub Dub Condensed" panose="020B0506030403020204" pitchFamily="34" charset="0"/>
              </a:rPr>
              <a:t>*</a:t>
            </a:r>
            <a:r>
              <a:rPr lang="en-US" sz="1200" dirty="0">
                <a:latin typeface="Lub Dub Condensed" panose="020B0506030403020204" pitchFamily="34" charset="0"/>
                <a:cs typeface="Arial" panose="020B0604020202020204" pitchFamily="34" charset="0"/>
              </a:rPr>
              <a:t>Chordal-sparing MV replacement may be reasonable to choose over downsized annuloplasty repair.</a:t>
            </a:r>
          </a:p>
        </p:txBody>
      </p:sp>
      <p:sp>
        <p:nvSpPr>
          <p:cNvPr id="7" name="Text Placeholder 6">
            <a:extLst>
              <a:ext uri="{FF2B5EF4-FFF2-40B4-BE49-F238E27FC236}">
                <a16:creationId xmlns:a16="http://schemas.microsoft.com/office/drawing/2014/main" id="{2A6A5D4C-6318-4501-83E6-339815A1ADBE}"/>
              </a:ext>
            </a:extLst>
          </p:cNvPr>
          <p:cNvSpPr>
            <a:spLocks noGrp="1"/>
          </p:cNvSpPr>
          <p:nvPr>
            <p:ph type="body" sz="quarter" idx="13"/>
          </p:nvPr>
        </p:nvSpPr>
        <p:spPr>
          <a:xfrm>
            <a:off x="2661557" y="5948738"/>
            <a:ext cx="6868886" cy="271939"/>
          </a:xfrm>
        </p:spPr>
        <p:txBody>
          <a:bodyPr/>
          <a:lstStyle/>
          <a:p>
            <a:r>
              <a:rPr lang="en-US" b="1" dirty="0"/>
              <a:t>Abbreviations: </a:t>
            </a:r>
            <a:r>
              <a:rPr lang="en-US" dirty="0"/>
              <a:t>AF indicates atrial fibrillation; CABG, coronary artery bypass graft; ERO, effective regurgitant orifice; GDMT, guideline-directed medical therapy; HF, Heart Failure; LVEF, left ventricular ejection fraction; LVESD, left ventricular end-systolic diameter; MR, mitral regurgitation; MV, mitral valve; PASP, pulmonary artery systolic pressure; RF, regurgitant fraction; </a:t>
            </a:r>
            <a:r>
              <a:rPr lang="en-US" dirty="0" err="1"/>
              <a:t>Rvol</a:t>
            </a:r>
            <a:r>
              <a:rPr lang="en-US" dirty="0"/>
              <a:t>, regurgitant volume; and Rx, medication. </a:t>
            </a:r>
          </a:p>
        </p:txBody>
      </p:sp>
      <p:sp>
        <p:nvSpPr>
          <p:cNvPr id="8" name="Slide Number Placeholder 7">
            <a:extLst>
              <a:ext uri="{FF2B5EF4-FFF2-40B4-BE49-F238E27FC236}">
                <a16:creationId xmlns:a16="http://schemas.microsoft.com/office/drawing/2014/main" id="{70587127-88A3-4087-AE51-E1798CCD6C5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21</a:t>
            </a:fld>
            <a:endParaRPr lang="en-US" sz="900" dirty="0"/>
          </a:p>
        </p:txBody>
      </p:sp>
      <p:sp>
        <p:nvSpPr>
          <p:cNvPr id="69" name="Rectangle Container">
            <a:extLst>
              <a:ext uri="{FF2B5EF4-FFF2-40B4-BE49-F238E27FC236}">
                <a16:creationId xmlns:a16="http://schemas.microsoft.com/office/drawing/2014/main" id="{88C2904F-9E00-4E06-A952-8293D6D43B1C}"/>
              </a:ext>
              <a:ext uri="{C183D7F6-B498-43B3-948B-1728B52AA6E4}">
                <adec:decorative xmlns:adec="http://schemas.microsoft.com/office/drawing/2017/decorative" val="1"/>
              </a:ext>
            </a:extLst>
          </p:cNvPr>
          <p:cNvSpPr/>
          <p:nvPr/>
        </p:nvSpPr>
        <p:spPr>
          <a:xfrm>
            <a:off x="2906308" y="1880016"/>
            <a:ext cx="3432933" cy="405967"/>
          </a:xfrm>
          <a:prstGeom prst="rect">
            <a:avLst/>
          </a:prstGeom>
          <a:solidFill>
            <a:srgbClr val="46A547"/>
          </a:solidFill>
          <a:ln w="25400">
            <a:noFill/>
          </a:ln>
        </p:spPr>
        <p:txBody>
          <a:bodyPr spcFirstLastPara="0" lIns="0" tIns="0" rIns="0" bIns="0" anchor="ctr"/>
          <a:lstStyle/>
          <a:p>
            <a:pPr algn="ctr" hangingPunct="0">
              <a:lnSpc>
                <a:spcPct val="90000"/>
              </a:lnSpc>
            </a:pPr>
            <a:r>
              <a:rPr lang="en-US" sz="1200" dirty="0">
                <a:latin typeface="Lub Dub Bold" panose="020B0803030403020204" pitchFamily="34" charset="0"/>
                <a:cs typeface="Lato"/>
              </a:rPr>
              <a:t>GDMT supervised by HF specialist (1)</a:t>
            </a:r>
          </a:p>
        </p:txBody>
      </p:sp>
      <p:sp>
        <p:nvSpPr>
          <p:cNvPr id="70" name="Rectangle Container">
            <a:extLst>
              <a:ext uri="{FF2B5EF4-FFF2-40B4-BE49-F238E27FC236}">
                <a16:creationId xmlns:a16="http://schemas.microsoft.com/office/drawing/2014/main" id="{65AB6EF2-0E49-492A-B47E-46BFA64484DB}"/>
              </a:ext>
              <a:ext uri="{C183D7F6-B498-43B3-948B-1728B52AA6E4}">
                <adec:decorative xmlns:adec="http://schemas.microsoft.com/office/drawing/2017/decorative" val="1"/>
              </a:ext>
            </a:extLst>
          </p:cNvPr>
          <p:cNvSpPr/>
          <p:nvPr/>
        </p:nvSpPr>
        <p:spPr>
          <a:xfrm>
            <a:off x="2904488" y="2555504"/>
            <a:ext cx="3432932" cy="455842"/>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Severe Stage D MR</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Lub Dub Medium" panose="020B0603030403020204" pitchFamily="34" charset="0"/>
                <a:cs typeface="Lato"/>
              </a:rPr>
              <a:t>(</a:t>
            </a:r>
            <a:r>
              <a:rPr kumimoji="0" lang="en-US" sz="1100" b="0" i="0" u="none" strike="noStrike" kern="1200" cap="none" spc="0" normalizeH="0" baseline="0" noProof="0" dirty="0" err="1">
                <a:ln>
                  <a:noFill/>
                </a:ln>
                <a:solidFill>
                  <a:prstClr val="white"/>
                </a:solidFill>
                <a:effectLst/>
                <a:uLnTx/>
                <a:uFillTx/>
                <a:latin typeface="Lub Dub Medium" panose="020B0603030403020204" pitchFamily="34" charset="0"/>
                <a:cs typeface="Lato"/>
              </a:rPr>
              <a:t>Rvol</a:t>
            </a:r>
            <a:r>
              <a:rPr kumimoji="0" lang="en-US" sz="1100" b="0" i="0" u="none" strike="noStrike" kern="1200" cap="none" spc="0" normalizeH="0" baseline="0" noProof="0" dirty="0">
                <a:ln>
                  <a:noFill/>
                </a:ln>
                <a:solidFill>
                  <a:prstClr val="white"/>
                </a:solidFill>
                <a:effectLst/>
                <a:uLnTx/>
                <a:uFillTx/>
                <a:latin typeface="Lub Dub Medium" panose="020B0603030403020204" pitchFamily="34" charset="0"/>
                <a:cs typeface="Lato"/>
              </a:rPr>
              <a:t> ≥60 ml, RF≥50%, ERO≥0.40 cm</a:t>
            </a:r>
            <a:r>
              <a:rPr kumimoji="0" lang="en-US" sz="1100" b="0" i="0" u="none" strike="noStrike" kern="1200" cap="none" spc="0" normalizeH="0" baseline="30000" noProof="0" dirty="0">
                <a:ln>
                  <a:noFill/>
                </a:ln>
                <a:solidFill>
                  <a:prstClr val="white"/>
                </a:solidFill>
                <a:effectLst/>
                <a:uLnTx/>
                <a:uFillTx/>
                <a:latin typeface="Lub Dub Medium" panose="020B0603030403020204" pitchFamily="34" charset="0"/>
                <a:cs typeface="Lato"/>
              </a:rPr>
              <a:t>2</a:t>
            </a:r>
            <a:r>
              <a:rPr kumimoji="0" lang="en-US" sz="1100" b="0" i="0" u="none" strike="noStrike" kern="1200" cap="none" spc="0" normalizeH="0" baseline="0" noProof="0" dirty="0">
                <a:ln>
                  <a:noFill/>
                </a:ln>
                <a:solidFill>
                  <a:prstClr val="white"/>
                </a:solidFill>
                <a:effectLst/>
                <a:uLnTx/>
                <a:uFillTx/>
                <a:latin typeface="Lub Dub Medium" panose="020B0603030403020204" pitchFamily="34" charset="0"/>
                <a:cs typeface="Lato"/>
              </a:rPr>
              <a:t>)</a:t>
            </a:r>
          </a:p>
        </p:txBody>
      </p:sp>
      <p:cxnSp>
        <p:nvCxnSpPr>
          <p:cNvPr id="71" name="Straight Arrow Connector 70">
            <a:extLst>
              <a:ext uri="{FF2B5EF4-FFF2-40B4-BE49-F238E27FC236}">
                <a16:creationId xmlns:a16="http://schemas.microsoft.com/office/drawing/2014/main" id="{9E0A255A-3492-42B9-B1C8-45B7EAE4558D}"/>
              </a:ext>
              <a:ext uri="{C183D7F6-B498-43B3-948B-1728B52AA6E4}">
                <adec:decorative xmlns:adec="http://schemas.microsoft.com/office/drawing/2017/decorative" val="1"/>
              </a:ext>
            </a:extLst>
          </p:cNvPr>
          <p:cNvCxnSpPr>
            <a:cxnSpLocks/>
          </p:cNvCxnSpPr>
          <p:nvPr/>
        </p:nvCxnSpPr>
        <p:spPr>
          <a:xfrm>
            <a:off x="4642198" y="1606464"/>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8" name="Rectangle Container">
            <a:extLst>
              <a:ext uri="{FF2B5EF4-FFF2-40B4-BE49-F238E27FC236}">
                <a16:creationId xmlns:a16="http://schemas.microsoft.com/office/drawing/2014/main" id="{66A6A740-7FF8-4E0D-9533-2CE9A89157C7}"/>
              </a:ext>
              <a:ext uri="{C183D7F6-B498-43B3-948B-1728B52AA6E4}">
                <adec:decorative xmlns:adec="http://schemas.microsoft.com/office/drawing/2017/decorative" val="1"/>
              </a:ext>
            </a:extLst>
          </p:cNvPr>
          <p:cNvSpPr/>
          <p:nvPr/>
        </p:nvSpPr>
        <p:spPr>
          <a:xfrm>
            <a:off x="2906309" y="1321369"/>
            <a:ext cx="3432938" cy="352249"/>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r>
              <a:rPr lang="en-US" sz="1600" b="1" dirty="0">
                <a:solidFill>
                  <a:schemeClr val="bg1"/>
                </a:solidFill>
                <a:latin typeface="Lub Dub Bold" panose="020B0803030403020204" pitchFamily="34" charset="0"/>
                <a:cs typeface="Lato"/>
              </a:rPr>
              <a:t>Secondary Mitral Regurgitation</a:t>
            </a:r>
          </a:p>
        </p:txBody>
      </p:sp>
      <p:cxnSp>
        <p:nvCxnSpPr>
          <p:cNvPr id="72" name="Straight Arrow Connector 71">
            <a:extLst>
              <a:ext uri="{FF2B5EF4-FFF2-40B4-BE49-F238E27FC236}">
                <a16:creationId xmlns:a16="http://schemas.microsoft.com/office/drawing/2014/main" id="{E50CB342-EACF-4455-8FB2-D9448A9EDD46}"/>
              </a:ext>
              <a:ext uri="{C183D7F6-B498-43B3-948B-1728B52AA6E4}">
                <adec:decorative xmlns:adec="http://schemas.microsoft.com/office/drawing/2017/decorative" val="1"/>
              </a:ext>
            </a:extLst>
          </p:cNvPr>
          <p:cNvCxnSpPr>
            <a:cxnSpLocks/>
          </p:cNvCxnSpPr>
          <p:nvPr/>
        </p:nvCxnSpPr>
        <p:spPr>
          <a:xfrm>
            <a:off x="4642198" y="2283440"/>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28C28A3C-DD80-43ED-B7F9-66D30EFFF621}"/>
              </a:ext>
              <a:ext uri="{C183D7F6-B498-43B3-948B-1728B52AA6E4}">
                <adec:decorative xmlns:adec="http://schemas.microsoft.com/office/drawing/2017/decorative" val="1"/>
              </a:ext>
            </a:extLst>
          </p:cNvPr>
          <p:cNvGrpSpPr/>
          <p:nvPr/>
        </p:nvGrpSpPr>
        <p:grpSpPr>
          <a:xfrm>
            <a:off x="3702601" y="3016924"/>
            <a:ext cx="910888" cy="481018"/>
            <a:chOff x="3702601" y="3016924"/>
            <a:chExt cx="910888" cy="481018"/>
          </a:xfrm>
        </p:grpSpPr>
        <p:cxnSp>
          <p:nvCxnSpPr>
            <p:cNvPr id="73" name="Straight Arrow Connector 72">
              <a:extLst>
                <a:ext uri="{FF2B5EF4-FFF2-40B4-BE49-F238E27FC236}">
                  <a16:creationId xmlns:a16="http://schemas.microsoft.com/office/drawing/2014/main" id="{FBDFF9BC-9796-47E1-84F3-0F91A0AAF908}"/>
                </a:ext>
                <a:ext uri="{C183D7F6-B498-43B3-948B-1728B52AA6E4}">
                  <adec:decorative xmlns:adec="http://schemas.microsoft.com/office/drawing/2017/decorative" val="1"/>
                </a:ext>
              </a:extLst>
            </p:cNvPr>
            <p:cNvCxnSpPr>
              <a:cxnSpLocks/>
            </p:cNvCxnSpPr>
            <p:nvPr/>
          </p:nvCxnSpPr>
          <p:spPr>
            <a:xfrm>
              <a:off x="4613488" y="3016924"/>
              <a:ext cx="0" cy="199024"/>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4" name="Rectangle 2">
              <a:extLst>
                <a:ext uri="{FF2B5EF4-FFF2-40B4-BE49-F238E27FC236}">
                  <a16:creationId xmlns:a16="http://schemas.microsoft.com/office/drawing/2014/main" id="{81C6C847-BE11-4B4B-9367-7CAFFD0BA2DF}"/>
                </a:ext>
                <a:ext uri="{C183D7F6-B498-43B3-948B-1728B52AA6E4}">
                  <adec:decorative xmlns:adec="http://schemas.microsoft.com/office/drawing/2017/decorative" val="1"/>
                </a:ext>
              </a:extLst>
            </p:cNvPr>
            <p:cNvSpPr/>
            <p:nvPr/>
          </p:nvSpPr>
          <p:spPr>
            <a:xfrm>
              <a:off x="3702601" y="3196785"/>
              <a:ext cx="910888" cy="301157"/>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75" name="Rectangle 2">
            <a:extLst>
              <a:ext uri="{FF2B5EF4-FFF2-40B4-BE49-F238E27FC236}">
                <a16:creationId xmlns:a16="http://schemas.microsoft.com/office/drawing/2014/main" id="{A9F2CF75-8798-4512-97E4-203AEE97595B}"/>
              </a:ext>
              <a:ext uri="{C183D7F6-B498-43B3-948B-1728B52AA6E4}">
                <adec:decorative xmlns:adec="http://schemas.microsoft.com/office/drawing/2017/decorative" val="1"/>
              </a:ext>
            </a:extLst>
          </p:cNvPr>
          <p:cNvSpPr/>
          <p:nvPr/>
        </p:nvSpPr>
        <p:spPr>
          <a:xfrm flipH="1">
            <a:off x="4525121" y="3196785"/>
            <a:ext cx="1293428" cy="301157"/>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6" name="Rectangle Container">
            <a:extLst>
              <a:ext uri="{FF2B5EF4-FFF2-40B4-BE49-F238E27FC236}">
                <a16:creationId xmlns:a16="http://schemas.microsoft.com/office/drawing/2014/main" id="{FE1D3643-2B22-4679-A3EB-E5DB9436B17F}"/>
              </a:ext>
              <a:ext uri="{C183D7F6-B498-43B3-948B-1728B52AA6E4}">
                <adec:decorative xmlns:adec="http://schemas.microsoft.com/office/drawing/2017/decorative" val="1"/>
              </a:ext>
            </a:extLst>
          </p:cNvPr>
          <p:cNvSpPr/>
          <p:nvPr/>
        </p:nvSpPr>
        <p:spPr>
          <a:xfrm>
            <a:off x="3093339" y="3528153"/>
            <a:ext cx="1218523" cy="271939"/>
          </a:xfrm>
          <a:prstGeom prst="rect">
            <a:avLst/>
          </a:prstGeom>
          <a:solidFill>
            <a:schemeClr val="bg1">
              <a:lumMod val="65000"/>
            </a:schemeClr>
          </a:solidFill>
          <a:ln w="25400">
            <a:noFill/>
          </a:ln>
        </p:spPr>
        <p:txBody>
          <a:bodyPr spcFirstLastPara="0" lIns="0" tIns="0" rIns="0" bIns="0" anchor="ctr"/>
          <a:lstStyle/>
          <a:p>
            <a:pPr algn="ctr" hangingPunct="0">
              <a:lnSpc>
                <a:spcPct val="90000"/>
              </a:lnSpc>
            </a:pPr>
            <a:r>
              <a:rPr lang="en-US" sz="1350" b="1" dirty="0">
                <a:latin typeface="Lub Dub Bold" panose="020B0803030403020204" pitchFamily="34" charset="0"/>
                <a:cs typeface="Lato"/>
              </a:rPr>
              <a:t>LVEF ≥50%</a:t>
            </a:r>
          </a:p>
        </p:txBody>
      </p:sp>
      <p:sp>
        <p:nvSpPr>
          <p:cNvPr id="77" name="Rectangle Container">
            <a:extLst>
              <a:ext uri="{FF2B5EF4-FFF2-40B4-BE49-F238E27FC236}">
                <a16:creationId xmlns:a16="http://schemas.microsoft.com/office/drawing/2014/main" id="{5BBE8E34-5A17-4D63-97D4-D4A244FFD34D}"/>
              </a:ext>
              <a:ext uri="{C183D7F6-B498-43B3-948B-1728B52AA6E4}">
                <adec:decorative xmlns:adec="http://schemas.microsoft.com/office/drawing/2017/decorative" val="1"/>
              </a:ext>
            </a:extLst>
          </p:cNvPr>
          <p:cNvSpPr/>
          <p:nvPr/>
        </p:nvSpPr>
        <p:spPr>
          <a:xfrm>
            <a:off x="5214328" y="3528152"/>
            <a:ext cx="1218523" cy="271939"/>
          </a:xfrm>
          <a:prstGeom prst="rect">
            <a:avLst/>
          </a:prstGeom>
          <a:solidFill>
            <a:schemeClr val="bg1">
              <a:lumMod val="65000"/>
            </a:schemeClr>
          </a:solidFill>
          <a:ln w="25400">
            <a:noFill/>
          </a:ln>
        </p:spPr>
        <p:txBody>
          <a:bodyPr spcFirstLastPara="0" lIns="0" tIns="0" rIns="0" bIns="0" anchor="ctr"/>
          <a:lstStyle/>
          <a:p>
            <a:pPr algn="ctr" hangingPunct="0">
              <a:lnSpc>
                <a:spcPct val="90000"/>
              </a:lnSpc>
            </a:pPr>
            <a:r>
              <a:rPr lang="en-US" sz="1350" b="1" dirty="0">
                <a:latin typeface="Lub Dub Bold" panose="020B0803030403020204" pitchFamily="34" charset="0"/>
                <a:cs typeface="Lato"/>
              </a:rPr>
              <a:t>LVEF &lt;50%</a:t>
            </a:r>
          </a:p>
        </p:txBody>
      </p:sp>
      <p:sp>
        <p:nvSpPr>
          <p:cNvPr id="78" name="Rectangle Container">
            <a:extLst>
              <a:ext uri="{FF2B5EF4-FFF2-40B4-BE49-F238E27FC236}">
                <a16:creationId xmlns:a16="http://schemas.microsoft.com/office/drawing/2014/main" id="{5FD3A1E6-0B3F-4D95-AB18-3110A5D02F07}"/>
              </a:ext>
              <a:ext uri="{C183D7F6-B498-43B3-948B-1728B52AA6E4}">
                <adec:decorative xmlns:adec="http://schemas.microsoft.com/office/drawing/2017/decorative" val="1"/>
              </a:ext>
            </a:extLst>
          </p:cNvPr>
          <p:cNvSpPr/>
          <p:nvPr/>
        </p:nvSpPr>
        <p:spPr>
          <a:xfrm>
            <a:off x="2942708" y="5021026"/>
            <a:ext cx="1538806" cy="271938"/>
          </a:xfrm>
          <a:prstGeom prst="rect">
            <a:avLst/>
          </a:prstGeom>
          <a:solidFill>
            <a:srgbClr val="F99B1D"/>
          </a:solidFill>
          <a:ln w="25400">
            <a:noFill/>
          </a:ln>
        </p:spPr>
        <p:txBody>
          <a:bodyPr spcFirstLastPara="0" lIns="0" tIns="0" rIns="0" bIns="0" anchor="ctr"/>
          <a:lstStyle/>
          <a:p>
            <a:pPr algn="ctr" hangingPunct="0">
              <a:lnSpc>
                <a:spcPct val="90000"/>
              </a:lnSpc>
            </a:pPr>
            <a:r>
              <a:rPr lang="en-US" sz="1200" b="1" dirty="0">
                <a:latin typeface="Lub Dub Condensed" panose="020B0506030403020204" pitchFamily="34" charset="0"/>
                <a:cs typeface="Lato"/>
              </a:rPr>
              <a:t>MV surgery (2b)</a:t>
            </a:r>
          </a:p>
        </p:txBody>
      </p:sp>
      <p:sp>
        <p:nvSpPr>
          <p:cNvPr id="79" name="TextBox 78">
            <a:extLst>
              <a:ext uri="{FF2B5EF4-FFF2-40B4-BE49-F238E27FC236}">
                <a16:creationId xmlns:a16="http://schemas.microsoft.com/office/drawing/2014/main" id="{D8A7681B-38A6-482A-AF6E-85813279B12F}"/>
              </a:ext>
              <a:ext uri="{C183D7F6-B498-43B3-948B-1728B52AA6E4}">
                <adec:decorative xmlns:adec="http://schemas.microsoft.com/office/drawing/2017/decorative" val="1"/>
              </a:ext>
            </a:extLst>
          </p:cNvPr>
          <p:cNvSpPr txBox="1"/>
          <p:nvPr/>
        </p:nvSpPr>
        <p:spPr>
          <a:xfrm>
            <a:off x="5034581" y="4072513"/>
            <a:ext cx="1578016" cy="455842"/>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350" b="1">
                <a:solidFill>
                  <a:srgbClr val="292929"/>
                </a:solidFill>
                <a:latin typeface="Lub Dub Condensed" panose="020B0506030403020204" pitchFamily="34" charset="0"/>
                <a:cs typeface="Lato"/>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i="0" u="none" strike="noStrike" kern="1200" cap="none" spc="0" normalizeH="0" baseline="0" noProof="0" dirty="0">
                <a:ln>
                  <a:noFill/>
                </a:ln>
                <a:solidFill>
                  <a:srgbClr val="292929"/>
                </a:solidFill>
                <a:effectLst/>
                <a:uLnTx/>
                <a:uFillTx/>
              </a:rPr>
              <a:t>Persistent symptoms on optimal GDMT</a:t>
            </a:r>
          </a:p>
        </p:txBody>
      </p:sp>
      <p:sp>
        <p:nvSpPr>
          <p:cNvPr id="80" name="TextBox 79">
            <a:extLst>
              <a:ext uri="{FF2B5EF4-FFF2-40B4-BE49-F238E27FC236}">
                <a16:creationId xmlns:a16="http://schemas.microsoft.com/office/drawing/2014/main" id="{24E942C3-B63A-447B-940C-D8591D7FBAD8}"/>
              </a:ext>
              <a:ext uri="{C183D7F6-B498-43B3-948B-1728B52AA6E4}">
                <adec:decorative xmlns:adec="http://schemas.microsoft.com/office/drawing/2017/decorative" val="1"/>
              </a:ext>
            </a:extLst>
          </p:cNvPr>
          <p:cNvSpPr txBox="1"/>
          <p:nvPr/>
        </p:nvSpPr>
        <p:spPr>
          <a:xfrm>
            <a:off x="2951367" y="4083566"/>
            <a:ext cx="1502468" cy="634785"/>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350" b="1">
                <a:solidFill>
                  <a:srgbClr val="292929"/>
                </a:solidFill>
                <a:latin typeface="Lub Dub Condensed" panose="020B0506030403020204" pitchFamily="34" charset="0"/>
                <a:cs typeface="Lato"/>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i="0" u="none" strike="noStrike" kern="1200" cap="none" spc="0" normalizeH="0" baseline="0" noProof="0" dirty="0">
                <a:ln>
                  <a:noFill/>
                </a:ln>
                <a:solidFill>
                  <a:srgbClr val="292929"/>
                </a:solidFill>
                <a:effectLst/>
                <a:uLnTx/>
                <a:uFillTx/>
              </a:rPr>
              <a:t>Severe persistent symptoms on optimal </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i="0" u="none" strike="noStrike" kern="1200" cap="none" spc="0" normalizeH="0" baseline="0" noProof="0" dirty="0">
                <a:ln>
                  <a:noFill/>
                </a:ln>
                <a:solidFill>
                  <a:srgbClr val="292929"/>
                </a:solidFill>
                <a:effectLst/>
                <a:uLnTx/>
                <a:uFillTx/>
              </a:rPr>
              <a:t>GDMT and AF Rx</a:t>
            </a:r>
          </a:p>
        </p:txBody>
      </p:sp>
      <p:sp>
        <p:nvSpPr>
          <p:cNvPr id="81" name="Rectangle Container">
            <a:extLst>
              <a:ext uri="{FF2B5EF4-FFF2-40B4-BE49-F238E27FC236}">
                <a16:creationId xmlns:a16="http://schemas.microsoft.com/office/drawing/2014/main" id="{1A47B16D-78ED-4E20-B085-15230877F0D6}"/>
              </a:ext>
              <a:ext uri="{C183D7F6-B498-43B3-948B-1728B52AA6E4}">
                <adec:decorative xmlns:adec="http://schemas.microsoft.com/office/drawing/2017/decorative" val="1"/>
              </a:ext>
            </a:extLst>
          </p:cNvPr>
          <p:cNvSpPr/>
          <p:nvPr/>
        </p:nvSpPr>
        <p:spPr>
          <a:xfrm>
            <a:off x="6702644" y="5547237"/>
            <a:ext cx="2789835" cy="271938"/>
          </a:xfrm>
          <a:prstGeom prst="rect">
            <a:avLst/>
          </a:prstGeom>
          <a:solidFill>
            <a:srgbClr val="F0DB10"/>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Lub Dub Condensed" panose="020B0506030403020204" pitchFamily="34" charset="0"/>
                <a:cs typeface="Lato"/>
              </a:rPr>
              <a:t> Transcatheter edge-to-edge MV repair (2a)</a:t>
            </a:r>
          </a:p>
        </p:txBody>
      </p:sp>
      <p:sp>
        <p:nvSpPr>
          <p:cNvPr id="82" name="Rectangle Container">
            <a:extLst>
              <a:ext uri="{FF2B5EF4-FFF2-40B4-BE49-F238E27FC236}">
                <a16:creationId xmlns:a16="http://schemas.microsoft.com/office/drawing/2014/main" id="{06350FC3-E08D-4E6E-AAC8-2C88765788EE}"/>
              </a:ext>
              <a:ext uri="{C183D7F6-B498-43B3-948B-1728B52AA6E4}">
                <adec:decorative xmlns:adec="http://schemas.microsoft.com/office/drawing/2017/decorative" val="1"/>
              </a:ext>
            </a:extLst>
          </p:cNvPr>
          <p:cNvSpPr/>
          <p:nvPr/>
        </p:nvSpPr>
        <p:spPr>
          <a:xfrm>
            <a:off x="4801040" y="4819991"/>
            <a:ext cx="2062855" cy="637413"/>
          </a:xfrm>
          <a:prstGeom prst="rect">
            <a:avLst/>
          </a:prstGeom>
          <a:solidFill>
            <a:schemeClr val="bg1">
              <a:lumMod val="85000"/>
            </a:schemeClr>
          </a:solidFill>
          <a:ln w="25400">
            <a:solidFill>
              <a:srgbClr val="D9D9D9"/>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92929"/>
                </a:solidFill>
                <a:effectLst/>
                <a:uLnTx/>
                <a:uFillTx/>
                <a:latin typeface="Lub Dub Condensed" panose="020B0506030403020204" pitchFamily="34" charset="0"/>
                <a:cs typeface="Lato"/>
              </a:rPr>
              <a:t>Mitral anatomy favorable:</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92929"/>
                </a:solidFill>
                <a:effectLst/>
                <a:uLnTx/>
                <a:uFillTx/>
                <a:latin typeface="Lub Dub Condensed" panose="020B0506030403020204" pitchFamily="34" charset="0"/>
                <a:cs typeface="Lato"/>
              </a:rPr>
              <a:t>LVEF 20-50%; LVESD≤70mm;</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92929"/>
                </a:solidFill>
                <a:effectLst/>
                <a:uLnTx/>
                <a:uFillTx/>
                <a:latin typeface="Lub Dub Condensed" panose="020B0506030403020204" pitchFamily="34" charset="0"/>
                <a:cs typeface="Lato"/>
              </a:rPr>
              <a:t>PASP≤70 mmHg?</a:t>
            </a:r>
          </a:p>
        </p:txBody>
      </p:sp>
      <p:cxnSp>
        <p:nvCxnSpPr>
          <p:cNvPr id="83" name="Straight Arrow Connector 82">
            <a:extLst>
              <a:ext uri="{FF2B5EF4-FFF2-40B4-BE49-F238E27FC236}">
                <a16:creationId xmlns:a16="http://schemas.microsoft.com/office/drawing/2014/main" id="{4683981A-5257-48A9-9C97-9FEDF7002D37}"/>
              </a:ext>
              <a:ext uri="{C183D7F6-B498-43B3-948B-1728B52AA6E4}">
                <adec:decorative xmlns:adec="http://schemas.microsoft.com/office/drawing/2017/decorative" val="1"/>
              </a:ext>
            </a:extLst>
          </p:cNvPr>
          <p:cNvCxnSpPr>
            <a:cxnSpLocks/>
          </p:cNvCxnSpPr>
          <p:nvPr/>
        </p:nvCxnSpPr>
        <p:spPr>
          <a:xfrm>
            <a:off x="3702601" y="3794420"/>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CA769B65-1739-4EAE-81D8-EAD8937E6FC0}"/>
              </a:ext>
              <a:ext uri="{C183D7F6-B498-43B3-948B-1728B52AA6E4}">
                <adec:decorative xmlns:adec="http://schemas.microsoft.com/office/drawing/2017/decorative" val="1"/>
              </a:ext>
            </a:extLst>
          </p:cNvPr>
          <p:cNvCxnSpPr>
            <a:cxnSpLocks/>
          </p:cNvCxnSpPr>
          <p:nvPr/>
        </p:nvCxnSpPr>
        <p:spPr>
          <a:xfrm>
            <a:off x="5823589" y="3794420"/>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E3BBB212-A4CF-49E6-A060-66D7AD8336BB}"/>
              </a:ext>
              <a:ext uri="{C183D7F6-B498-43B3-948B-1728B52AA6E4}">
                <adec:decorative xmlns:adec="http://schemas.microsoft.com/office/drawing/2017/decorative" val="1"/>
              </a:ext>
            </a:extLst>
          </p:cNvPr>
          <p:cNvCxnSpPr>
            <a:cxnSpLocks/>
          </p:cNvCxnSpPr>
          <p:nvPr/>
        </p:nvCxnSpPr>
        <p:spPr>
          <a:xfrm>
            <a:off x="3702600" y="4736107"/>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CDD7FD18-D607-4E32-8929-31D282E5F4D9}"/>
              </a:ext>
              <a:ext uri="{C183D7F6-B498-43B3-948B-1728B52AA6E4}">
                <adec:decorative xmlns:adec="http://schemas.microsoft.com/office/drawing/2017/decorative" val="1"/>
              </a:ext>
            </a:extLst>
          </p:cNvPr>
          <p:cNvCxnSpPr>
            <a:cxnSpLocks/>
          </p:cNvCxnSpPr>
          <p:nvPr/>
        </p:nvCxnSpPr>
        <p:spPr>
          <a:xfrm>
            <a:off x="5823589" y="4545066"/>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8" name="Rectangle Container">
            <a:extLst>
              <a:ext uri="{FF2B5EF4-FFF2-40B4-BE49-F238E27FC236}">
                <a16:creationId xmlns:a16="http://schemas.microsoft.com/office/drawing/2014/main" id="{13A27340-937E-430E-AB44-FC875A8DFBA5}"/>
              </a:ext>
              <a:ext uri="{C183D7F6-B498-43B3-948B-1728B52AA6E4}">
                <adec:decorative xmlns:adec="http://schemas.microsoft.com/office/drawing/2017/decorative" val="1"/>
              </a:ext>
            </a:extLst>
          </p:cNvPr>
          <p:cNvSpPr/>
          <p:nvPr/>
        </p:nvSpPr>
        <p:spPr>
          <a:xfrm>
            <a:off x="8180317" y="2583246"/>
            <a:ext cx="2059436" cy="358832"/>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Undergoing CABG</a:t>
            </a:r>
          </a:p>
        </p:txBody>
      </p:sp>
      <p:sp>
        <p:nvSpPr>
          <p:cNvPr id="89" name="Rectangle Container">
            <a:extLst>
              <a:ext uri="{FF2B5EF4-FFF2-40B4-BE49-F238E27FC236}">
                <a16:creationId xmlns:a16="http://schemas.microsoft.com/office/drawing/2014/main" id="{77CEAD9B-E405-4664-AC0C-6754A60CD2F7}"/>
              </a:ext>
              <a:ext uri="{C183D7F6-B498-43B3-948B-1728B52AA6E4}">
                <adec:decorative xmlns:adec="http://schemas.microsoft.com/office/drawing/2017/decorative" val="1"/>
              </a:ext>
            </a:extLst>
          </p:cNvPr>
          <p:cNvSpPr/>
          <p:nvPr/>
        </p:nvSpPr>
        <p:spPr>
          <a:xfrm>
            <a:off x="8178369" y="3304346"/>
            <a:ext cx="2079819" cy="358832"/>
          </a:xfrm>
          <a:prstGeom prst="rect">
            <a:avLst/>
          </a:prstGeom>
          <a:solidFill>
            <a:srgbClr val="F0DB10"/>
          </a:solidFill>
          <a:ln w="25400">
            <a:noFill/>
          </a:ln>
        </p:spPr>
        <p:txBody>
          <a:bodyPr spcFirstLastPara="0" lIns="0" tIns="0" rIns="0" bIns="0" anchor="ctr"/>
          <a:lstStyle/>
          <a:p>
            <a:pPr algn="ctr" hangingPunct="0">
              <a:lnSpc>
                <a:spcPct val="90000"/>
              </a:lnSpc>
            </a:pPr>
            <a:r>
              <a:rPr lang="en-US" sz="1200" b="1" dirty="0">
                <a:solidFill>
                  <a:prstClr val="black"/>
                </a:solidFill>
                <a:latin typeface="Lub Dub Condensed" panose="020B0506030403020204" pitchFamily="34" charset="0"/>
                <a:cs typeface="Lato"/>
              </a:rPr>
              <a:t> </a:t>
            </a:r>
          </a:p>
          <a:p>
            <a:pPr algn="ctr" hangingPunct="0">
              <a:lnSpc>
                <a:spcPct val="90000"/>
              </a:lnSpc>
            </a:pPr>
            <a:r>
              <a:rPr lang="en-US" sz="1200" b="1" dirty="0">
                <a:solidFill>
                  <a:prstClr val="black"/>
                </a:solidFill>
                <a:latin typeface="Lub Dub Condensed" panose="020B0506030403020204" pitchFamily="34" charset="0"/>
                <a:cs typeface="Lato"/>
              </a:rPr>
              <a:t>MV surgery* (2a)</a:t>
            </a:r>
          </a:p>
          <a:p>
            <a:pPr algn="ctr" hangingPunct="0">
              <a:lnSpc>
                <a:spcPct val="90000"/>
              </a:lnSpc>
            </a:pPr>
            <a:endParaRPr lang="en-US" sz="1200" b="1" dirty="0">
              <a:solidFill>
                <a:prstClr val="black"/>
              </a:solidFill>
              <a:latin typeface="Lub Dub Condensed" panose="020B0506030403020204" pitchFamily="34" charset="0"/>
              <a:cs typeface="Lato"/>
            </a:endParaRPr>
          </a:p>
        </p:txBody>
      </p:sp>
      <p:cxnSp>
        <p:nvCxnSpPr>
          <p:cNvPr id="93" name="Straight Arrow Connector 92">
            <a:extLst>
              <a:ext uri="{FF2B5EF4-FFF2-40B4-BE49-F238E27FC236}">
                <a16:creationId xmlns:a16="http://schemas.microsoft.com/office/drawing/2014/main" id="{C47E7006-09BD-4E26-BCB0-C0C1DC5B84DC}"/>
              </a:ext>
              <a:ext uri="{C183D7F6-B498-43B3-948B-1728B52AA6E4}">
                <adec:decorative xmlns:adec="http://schemas.microsoft.com/office/drawing/2017/decorative" val="1"/>
              </a:ext>
            </a:extLst>
          </p:cNvPr>
          <p:cNvCxnSpPr>
            <a:cxnSpLocks/>
          </p:cNvCxnSpPr>
          <p:nvPr/>
        </p:nvCxnSpPr>
        <p:spPr>
          <a:xfrm>
            <a:off x="9221563" y="2942078"/>
            <a:ext cx="0" cy="36226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122C2243-BB9A-4AA8-97FC-EC616629FF84}"/>
              </a:ext>
              <a:ext uri="{C183D7F6-B498-43B3-948B-1728B52AA6E4}">
                <adec:decorative xmlns:adec="http://schemas.microsoft.com/office/drawing/2017/decorative" val="1"/>
              </a:ext>
            </a:extLst>
          </p:cNvPr>
          <p:cNvCxnSpPr>
            <a:cxnSpLocks/>
          </p:cNvCxnSpPr>
          <p:nvPr/>
        </p:nvCxnSpPr>
        <p:spPr>
          <a:xfrm>
            <a:off x="6339247" y="2774517"/>
            <a:ext cx="1821366"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42D10B83-939C-457E-9F18-9CA1914E9BA0}"/>
              </a:ext>
              <a:ext uri="{C183D7F6-B498-43B3-948B-1728B52AA6E4}">
                <adec:decorative xmlns:adec="http://schemas.microsoft.com/office/drawing/2017/decorative" val="1"/>
              </a:ext>
            </a:extLst>
          </p:cNvPr>
          <p:cNvCxnSpPr>
            <a:cxnSpLocks/>
          </p:cNvCxnSpPr>
          <p:nvPr/>
        </p:nvCxnSpPr>
        <p:spPr>
          <a:xfrm flipV="1">
            <a:off x="6872773" y="5136505"/>
            <a:ext cx="966210" cy="38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5" name="Rectangle Container">
            <a:extLst>
              <a:ext uri="{FF2B5EF4-FFF2-40B4-BE49-F238E27FC236}">
                <a16:creationId xmlns:a16="http://schemas.microsoft.com/office/drawing/2014/main" id="{BAFF80FC-2E11-4A28-974E-77E1DCF6E56A}"/>
              </a:ext>
              <a:ext uri="{C183D7F6-B498-43B3-948B-1728B52AA6E4}">
                <adec:decorative xmlns:adec="http://schemas.microsoft.com/office/drawing/2017/decorative" val="1"/>
              </a:ext>
            </a:extLst>
          </p:cNvPr>
          <p:cNvSpPr/>
          <p:nvPr/>
        </p:nvSpPr>
        <p:spPr>
          <a:xfrm>
            <a:off x="7075780" y="5018722"/>
            <a:ext cx="480148" cy="242104"/>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NO</a:t>
            </a:r>
          </a:p>
        </p:txBody>
      </p:sp>
      <p:sp>
        <p:nvSpPr>
          <p:cNvPr id="98" name="Rectangle 2">
            <a:extLst>
              <a:ext uri="{FF2B5EF4-FFF2-40B4-BE49-F238E27FC236}">
                <a16:creationId xmlns:a16="http://schemas.microsoft.com/office/drawing/2014/main" id="{0D2F1643-61EF-468B-BB91-4F439E6F2427}"/>
              </a:ext>
              <a:ext uri="{C183D7F6-B498-43B3-948B-1728B52AA6E4}">
                <adec:decorative xmlns:adec="http://schemas.microsoft.com/office/drawing/2017/decorative" val="1"/>
              </a:ext>
            </a:extLst>
          </p:cNvPr>
          <p:cNvSpPr/>
          <p:nvPr/>
        </p:nvSpPr>
        <p:spPr>
          <a:xfrm rot="16200000">
            <a:off x="6149446" y="5141436"/>
            <a:ext cx="236220" cy="870176"/>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6" name="Rectangle Container">
            <a:extLst>
              <a:ext uri="{FF2B5EF4-FFF2-40B4-BE49-F238E27FC236}">
                <a16:creationId xmlns:a16="http://schemas.microsoft.com/office/drawing/2014/main" id="{CDFC461E-D3A9-42CC-AB0D-17175C919218}"/>
              </a:ext>
              <a:ext uri="{C183D7F6-B498-43B3-948B-1728B52AA6E4}">
                <adec:decorative xmlns:adec="http://schemas.microsoft.com/office/drawing/2017/decorative" val="1"/>
              </a:ext>
            </a:extLst>
          </p:cNvPr>
          <p:cNvSpPr/>
          <p:nvPr/>
        </p:nvSpPr>
        <p:spPr>
          <a:xfrm>
            <a:off x="5952703" y="5557610"/>
            <a:ext cx="480148" cy="242104"/>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YES</a:t>
            </a:r>
          </a:p>
        </p:txBody>
      </p:sp>
      <p:sp>
        <p:nvSpPr>
          <p:cNvPr id="99" name="Rectangle Container">
            <a:extLst>
              <a:ext uri="{FF2B5EF4-FFF2-40B4-BE49-F238E27FC236}">
                <a16:creationId xmlns:a16="http://schemas.microsoft.com/office/drawing/2014/main" id="{1B3D0C33-FF49-4FC8-877F-D9AED7078912}"/>
              </a:ext>
              <a:ext uri="{C183D7F6-B498-43B3-948B-1728B52AA6E4}">
                <adec:decorative xmlns:adec="http://schemas.microsoft.com/office/drawing/2017/decorative" val="1"/>
              </a:ext>
            </a:extLst>
          </p:cNvPr>
          <p:cNvSpPr/>
          <p:nvPr/>
        </p:nvSpPr>
        <p:spPr>
          <a:xfrm>
            <a:off x="7858540" y="5010126"/>
            <a:ext cx="1311547" cy="239482"/>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200" b="1" dirty="0">
                <a:solidFill>
                  <a:srgbClr val="292929"/>
                </a:solidFill>
                <a:latin typeface="Lub Dub Condensed" panose="020B0506030403020204" pitchFamily="34" charset="0"/>
                <a:cs typeface="Lato"/>
              </a:rPr>
              <a:t>Severe symptoms</a:t>
            </a:r>
          </a:p>
        </p:txBody>
      </p:sp>
      <p:sp>
        <p:nvSpPr>
          <p:cNvPr id="100" name="Rectangle Container">
            <a:extLst>
              <a:ext uri="{FF2B5EF4-FFF2-40B4-BE49-F238E27FC236}">
                <a16:creationId xmlns:a16="http://schemas.microsoft.com/office/drawing/2014/main" id="{4E682783-13D9-4295-86BB-EE59719394BE}"/>
              </a:ext>
              <a:ext uri="{C183D7F6-B498-43B3-948B-1728B52AA6E4}">
                <adec:decorative xmlns:adec="http://schemas.microsoft.com/office/drawing/2017/decorative" val="1"/>
              </a:ext>
            </a:extLst>
          </p:cNvPr>
          <p:cNvSpPr/>
          <p:nvPr/>
        </p:nvSpPr>
        <p:spPr>
          <a:xfrm>
            <a:off x="9632273" y="4999215"/>
            <a:ext cx="1311547" cy="274638"/>
          </a:xfrm>
          <a:prstGeom prst="rect">
            <a:avLst/>
          </a:prstGeom>
          <a:solidFill>
            <a:srgbClr val="F99B1D"/>
          </a:solidFill>
          <a:ln w="25400">
            <a:noFill/>
          </a:ln>
        </p:spPr>
        <p:txBody>
          <a:bodyPr spcFirstLastPara="0" lIns="0" tIns="0" rIns="0" bIns="0" anchor="ctr"/>
          <a:lstStyle/>
          <a:p>
            <a:pPr algn="ctr" hangingPunct="0">
              <a:lnSpc>
                <a:spcPct val="90000"/>
              </a:lnSpc>
            </a:pPr>
            <a:r>
              <a:rPr lang="en-US" sz="1200" b="1" dirty="0">
                <a:latin typeface="Lub Dub Condensed" panose="020B0506030403020204" pitchFamily="34" charset="0"/>
                <a:cs typeface="Lato"/>
              </a:rPr>
              <a:t>MV surgery (2b)</a:t>
            </a:r>
          </a:p>
        </p:txBody>
      </p:sp>
      <p:cxnSp>
        <p:nvCxnSpPr>
          <p:cNvPr id="101" name="Straight Arrow Connector 100">
            <a:extLst>
              <a:ext uri="{FF2B5EF4-FFF2-40B4-BE49-F238E27FC236}">
                <a16:creationId xmlns:a16="http://schemas.microsoft.com/office/drawing/2014/main" id="{1DD18181-BE2D-4E33-A153-C860BFB06863}"/>
              </a:ext>
              <a:ext uri="{C183D7F6-B498-43B3-948B-1728B52AA6E4}">
                <adec:decorative xmlns:adec="http://schemas.microsoft.com/office/drawing/2017/decorative" val="1"/>
              </a:ext>
            </a:extLst>
          </p:cNvPr>
          <p:cNvCxnSpPr>
            <a:cxnSpLocks/>
          </p:cNvCxnSpPr>
          <p:nvPr/>
        </p:nvCxnSpPr>
        <p:spPr>
          <a:xfrm>
            <a:off x="9170087" y="5129867"/>
            <a:ext cx="444430"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86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up)">
                                      <p:cBhvr>
                                        <p:cTn id="11" dur="500"/>
                                        <p:tgtEl>
                                          <p:spTgt spid="7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fade">
                                      <p:cBhvr>
                                        <p:cTn id="15" dur="500"/>
                                        <p:tgtEl>
                                          <p:spTgt spid="69"/>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wipe(up)">
                                      <p:cBhvr>
                                        <p:cTn id="19" dur="500"/>
                                        <p:tgtEl>
                                          <p:spTgt spid="7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0"/>
                                        </p:tgtEl>
                                        <p:attrNameLst>
                                          <p:attrName>style.visibility</p:attrName>
                                        </p:attrNameLst>
                                      </p:cBhvr>
                                      <p:to>
                                        <p:strVal val="visible"/>
                                      </p:to>
                                    </p:set>
                                    <p:animEffect transition="in" filter="fade">
                                      <p:cBhvr>
                                        <p:cTn id="23" dur="500"/>
                                        <p:tgtEl>
                                          <p:spTgt spid="70"/>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94"/>
                                        </p:tgtEl>
                                        <p:attrNameLst>
                                          <p:attrName>style.visibility</p:attrName>
                                        </p:attrNameLst>
                                      </p:cBhvr>
                                      <p:to>
                                        <p:strVal val="visible"/>
                                      </p:to>
                                    </p:set>
                                    <p:animEffect transition="in" filter="wipe(left)">
                                      <p:cBhvr>
                                        <p:cTn id="27" dur="500"/>
                                        <p:tgtEl>
                                          <p:spTgt spid="9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Effect transition="in" filter="fade">
                                      <p:cBhvr>
                                        <p:cTn id="31" dur="500"/>
                                        <p:tgtEl>
                                          <p:spTgt spid="88"/>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93"/>
                                        </p:tgtEl>
                                        <p:attrNameLst>
                                          <p:attrName>style.visibility</p:attrName>
                                        </p:attrNameLst>
                                      </p:cBhvr>
                                      <p:to>
                                        <p:strVal val="visible"/>
                                      </p:to>
                                    </p:set>
                                    <p:animEffect transition="in" filter="wipe(up)">
                                      <p:cBhvr>
                                        <p:cTn id="35" dur="500"/>
                                        <p:tgtEl>
                                          <p:spTgt spid="93"/>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500"/>
                                        <p:tgtEl>
                                          <p:spTgt spid="8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wipe(right)">
                                      <p:cBhvr>
                                        <p:cTn id="44" dur="500"/>
                                        <p:tgtEl>
                                          <p:spTgt spid="2"/>
                                        </p:tgtEl>
                                      </p:cBhvr>
                                    </p:animEffect>
                                  </p:childTnLst>
                                </p:cTn>
                              </p:par>
                            </p:childTnLst>
                          </p:cTn>
                        </p:par>
                        <p:par>
                          <p:cTn id="45" fill="hold">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76"/>
                                        </p:tgtEl>
                                        <p:attrNameLst>
                                          <p:attrName>style.visibility</p:attrName>
                                        </p:attrNameLst>
                                      </p:cBhvr>
                                      <p:to>
                                        <p:strVal val="visible"/>
                                      </p:to>
                                    </p:set>
                                    <p:animEffect transition="in" filter="fade">
                                      <p:cBhvr>
                                        <p:cTn id="48" dur="500"/>
                                        <p:tgtEl>
                                          <p:spTgt spid="76"/>
                                        </p:tgtEl>
                                      </p:cBhvr>
                                    </p:animEffect>
                                  </p:childTnLst>
                                </p:cTn>
                              </p:par>
                            </p:childTnLst>
                          </p:cTn>
                        </p:par>
                        <p:par>
                          <p:cTn id="49" fill="hold">
                            <p:stCondLst>
                              <p:cond delay="1000"/>
                            </p:stCondLst>
                            <p:childTnLst>
                              <p:par>
                                <p:cTn id="50" presetID="22" presetClass="entr" presetSubtype="1" fill="hold" nodeType="afterEffect">
                                  <p:stCondLst>
                                    <p:cond delay="0"/>
                                  </p:stCondLst>
                                  <p:childTnLst>
                                    <p:set>
                                      <p:cBhvr>
                                        <p:cTn id="51" dur="1" fill="hold">
                                          <p:stCondLst>
                                            <p:cond delay="0"/>
                                          </p:stCondLst>
                                        </p:cTn>
                                        <p:tgtEl>
                                          <p:spTgt spid="83"/>
                                        </p:tgtEl>
                                        <p:attrNameLst>
                                          <p:attrName>style.visibility</p:attrName>
                                        </p:attrNameLst>
                                      </p:cBhvr>
                                      <p:to>
                                        <p:strVal val="visible"/>
                                      </p:to>
                                    </p:set>
                                    <p:animEffect transition="in" filter="wipe(up)">
                                      <p:cBhvr>
                                        <p:cTn id="52" dur="500"/>
                                        <p:tgtEl>
                                          <p:spTgt spid="83"/>
                                        </p:tgtEl>
                                      </p:cBhvr>
                                    </p:animEffect>
                                  </p:childTnLst>
                                </p:cTn>
                              </p:par>
                            </p:childTnLst>
                          </p:cTn>
                        </p:par>
                        <p:par>
                          <p:cTn id="53" fill="hold">
                            <p:stCondLst>
                              <p:cond delay="1500"/>
                            </p:stCondLst>
                            <p:childTnLst>
                              <p:par>
                                <p:cTn id="54" presetID="10" presetClass="entr" presetSubtype="0"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Effect transition="in" filter="fade">
                                      <p:cBhvr>
                                        <p:cTn id="56" dur="500"/>
                                        <p:tgtEl>
                                          <p:spTgt spid="80"/>
                                        </p:tgtEl>
                                      </p:cBhvr>
                                    </p:animEffect>
                                  </p:childTnLst>
                                </p:cTn>
                              </p:par>
                            </p:childTnLst>
                          </p:cTn>
                        </p:par>
                        <p:par>
                          <p:cTn id="57" fill="hold">
                            <p:stCondLst>
                              <p:cond delay="2000"/>
                            </p:stCondLst>
                            <p:childTnLst>
                              <p:par>
                                <p:cTn id="58" presetID="22" presetClass="entr" presetSubtype="1" fill="hold" nodeType="afterEffect">
                                  <p:stCondLst>
                                    <p:cond delay="0"/>
                                  </p:stCondLst>
                                  <p:childTnLst>
                                    <p:set>
                                      <p:cBhvr>
                                        <p:cTn id="59" dur="1" fill="hold">
                                          <p:stCondLst>
                                            <p:cond delay="0"/>
                                          </p:stCondLst>
                                        </p:cTn>
                                        <p:tgtEl>
                                          <p:spTgt spid="85"/>
                                        </p:tgtEl>
                                        <p:attrNameLst>
                                          <p:attrName>style.visibility</p:attrName>
                                        </p:attrNameLst>
                                      </p:cBhvr>
                                      <p:to>
                                        <p:strVal val="visible"/>
                                      </p:to>
                                    </p:set>
                                    <p:animEffect transition="in" filter="wipe(up)">
                                      <p:cBhvr>
                                        <p:cTn id="60" dur="500"/>
                                        <p:tgtEl>
                                          <p:spTgt spid="85"/>
                                        </p:tgtEl>
                                      </p:cBhvr>
                                    </p:animEffect>
                                  </p:childTnLst>
                                </p:cTn>
                              </p:par>
                            </p:childTnLst>
                          </p:cTn>
                        </p:par>
                        <p:par>
                          <p:cTn id="61" fill="hold">
                            <p:stCondLst>
                              <p:cond delay="2500"/>
                            </p:stCondLst>
                            <p:childTnLst>
                              <p:par>
                                <p:cTn id="62" presetID="10" presetClass="entr" presetSubtype="0" fill="hold" grpId="0" nodeType="afterEffect">
                                  <p:stCondLst>
                                    <p:cond delay="0"/>
                                  </p:stCondLst>
                                  <p:childTnLst>
                                    <p:set>
                                      <p:cBhvr>
                                        <p:cTn id="63" dur="1" fill="hold">
                                          <p:stCondLst>
                                            <p:cond delay="0"/>
                                          </p:stCondLst>
                                        </p:cTn>
                                        <p:tgtEl>
                                          <p:spTgt spid="78"/>
                                        </p:tgtEl>
                                        <p:attrNameLst>
                                          <p:attrName>style.visibility</p:attrName>
                                        </p:attrNameLst>
                                      </p:cBhvr>
                                      <p:to>
                                        <p:strVal val="visible"/>
                                      </p:to>
                                    </p:set>
                                    <p:animEffect transition="in" filter="fade">
                                      <p:cBhvr>
                                        <p:cTn id="64" dur="500"/>
                                        <p:tgtEl>
                                          <p:spTgt spid="78"/>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75"/>
                                        </p:tgtEl>
                                        <p:attrNameLst>
                                          <p:attrName>style.visibility</p:attrName>
                                        </p:attrNameLst>
                                      </p:cBhvr>
                                      <p:to>
                                        <p:strVal val="visible"/>
                                      </p:to>
                                    </p:set>
                                    <p:animEffect transition="in" filter="wipe(left)">
                                      <p:cBhvr>
                                        <p:cTn id="69" dur="500"/>
                                        <p:tgtEl>
                                          <p:spTgt spid="75"/>
                                        </p:tgtEl>
                                      </p:cBhvr>
                                    </p:animEffect>
                                  </p:childTnLst>
                                </p:cTn>
                              </p:par>
                            </p:childTnLst>
                          </p:cTn>
                        </p:par>
                        <p:par>
                          <p:cTn id="70" fill="hold">
                            <p:stCondLst>
                              <p:cond delay="500"/>
                            </p:stCondLst>
                            <p:childTnLst>
                              <p:par>
                                <p:cTn id="71" presetID="10" presetClass="entr" presetSubtype="0" fill="hold" grpId="0" nodeType="afterEffect">
                                  <p:stCondLst>
                                    <p:cond delay="0"/>
                                  </p:stCondLst>
                                  <p:childTnLst>
                                    <p:set>
                                      <p:cBhvr>
                                        <p:cTn id="72" dur="1" fill="hold">
                                          <p:stCondLst>
                                            <p:cond delay="0"/>
                                          </p:stCondLst>
                                        </p:cTn>
                                        <p:tgtEl>
                                          <p:spTgt spid="77"/>
                                        </p:tgtEl>
                                        <p:attrNameLst>
                                          <p:attrName>style.visibility</p:attrName>
                                        </p:attrNameLst>
                                      </p:cBhvr>
                                      <p:to>
                                        <p:strVal val="visible"/>
                                      </p:to>
                                    </p:set>
                                    <p:animEffect transition="in" filter="fade">
                                      <p:cBhvr>
                                        <p:cTn id="73" dur="500"/>
                                        <p:tgtEl>
                                          <p:spTgt spid="77"/>
                                        </p:tgtEl>
                                      </p:cBhvr>
                                    </p:animEffect>
                                  </p:childTnLst>
                                </p:cTn>
                              </p:par>
                            </p:childTnLst>
                          </p:cTn>
                        </p:par>
                        <p:par>
                          <p:cTn id="74" fill="hold">
                            <p:stCondLst>
                              <p:cond delay="1000"/>
                            </p:stCondLst>
                            <p:childTnLst>
                              <p:par>
                                <p:cTn id="75" presetID="22" presetClass="entr" presetSubtype="1" fill="hold" nodeType="afterEffect">
                                  <p:stCondLst>
                                    <p:cond delay="0"/>
                                  </p:stCondLst>
                                  <p:childTnLst>
                                    <p:set>
                                      <p:cBhvr>
                                        <p:cTn id="76" dur="1" fill="hold">
                                          <p:stCondLst>
                                            <p:cond delay="0"/>
                                          </p:stCondLst>
                                        </p:cTn>
                                        <p:tgtEl>
                                          <p:spTgt spid="84"/>
                                        </p:tgtEl>
                                        <p:attrNameLst>
                                          <p:attrName>style.visibility</p:attrName>
                                        </p:attrNameLst>
                                      </p:cBhvr>
                                      <p:to>
                                        <p:strVal val="visible"/>
                                      </p:to>
                                    </p:set>
                                    <p:animEffect transition="in" filter="wipe(up)">
                                      <p:cBhvr>
                                        <p:cTn id="77" dur="500"/>
                                        <p:tgtEl>
                                          <p:spTgt spid="84"/>
                                        </p:tgtEl>
                                      </p:cBhvr>
                                    </p:animEffect>
                                  </p:childTnLst>
                                </p:cTn>
                              </p:par>
                            </p:childTnLst>
                          </p:cTn>
                        </p:par>
                        <p:par>
                          <p:cTn id="78" fill="hold">
                            <p:stCondLst>
                              <p:cond delay="1500"/>
                            </p:stCondLst>
                            <p:childTnLst>
                              <p:par>
                                <p:cTn id="79" presetID="10"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500"/>
                                        <p:tgtEl>
                                          <p:spTgt spid="79"/>
                                        </p:tgtEl>
                                      </p:cBhvr>
                                    </p:animEffect>
                                  </p:childTnLst>
                                </p:cTn>
                              </p:par>
                            </p:childTnLst>
                          </p:cTn>
                        </p:par>
                        <p:par>
                          <p:cTn id="82" fill="hold">
                            <p:stCondLst>
                              <p:cond delay="2000"/>
                            </p:stCondLst>
                            <p:childTnLst>
                              <p:par>
                                <p:cTn id="83" presetID="22" presetClass="entr" presetSubtype="1" fill="hold" nodeType="afterEffect">
                                  <p:stCondLst>
                                    <p:cond delay="0"/>
                                  </p:stCondLst>
                                  <p:childTnLst>
                                    <p:set>
                                      <p:cBhvr>
                                        <p:cTn id="84" dur="1" fill="hold">
                                          <p:stCondLst>
                                            <p:cond delay="0"/>
                                          </p:stCondLst>
                                        </p:cTn>
                                        <p:tgtEl>
                                          <p:spTgt spid="86"/>
                                        </p:tgtEl>
                                        <p:attrNameLst>
                                          <p:attrName>style.visibility</p:attrName>
                                        </p:attrNameLst>
                                      </p:cBhvr>
                                      <p:to>
                                        <p:strVal val="visible"/>
                                      </p:to>
                                    </p:set>
                                    <p:animEffect transition="in" filter="wipe(up)">
                                      <p:cBhvr>
                                        <p:cTn id="85" dur="500"/>
                                        <p:tgtEl>
                                          <p:spTgt spid="86"/>
                                        </p:tgtEl>
                                      </p:cBhvr>
                                    </p:animEffect>
                                  </p:childTnLst>
                                </p:cTn>
                              </p:par>
                            </p:childTnLst>
                          </p:cTn>
                        </p:par>
                        <p:par>
                          <p:cTn id="86" fill="hold">
                            <p:stCondLst>
                              <p:cond delay="2500"/>
                            </p:stCondLst>
                            <p:childTnLst>
                              <p:par>
                                <p:cTn id="87" presetID="10" presetClass="entr" presetSubtype="0"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Effect transition="in" filter="fade">
                                      <p:cBhvr>
                                        <p:cTn id="89" dur="500"/>
                                        <p:tgtEl>
                                          <p:spTgt spid="82"/>
                                        </p:tgtEl>
                                      </p:cBhvr>
                                    </p:animEffect>
                                  </p:childTnLst>
                                </p:cTn>
                              </p:par>
                            </p:childTnLst>
                          </p:cTn>
                        </p:par>
                        <p:par>
                          <p:cTn id="90" fill="hold">
                            <p:stCondLst>
                              <p:cond delay="3000"/>
                            </p:stCondLst>
                            <p:childTnLst>
                              <p:par>
                                <p:cTn id="91" presetID="22" presetClass="entr" presetSubtype="8" fill="hold" nodeType="afterEffect">
                                  <p:stCondLst>
                                    <p:cond delay="0"/>
                                  </p:stCondLst>
                                  <p:childTnLst>
                                    <p:set>
                                      <p:cBhvr>
                                        <p:cTn id="92" dur="1" fill="hold">
                                          <p:stCondLst>
                                            <p:cond delay="0"/>
                                          </p:stCondLst>
                                        </p:cTn>
                                        <p:tgtEl>
                                          <p:spTgt spid="97"/>
                                        </p:tgtEl>
                                        <p:attrNameLst>
                                          <p:attrName>style.visibility</p:attrName>
                                        </p:attrNameLst>
                                      </p:cBhvr>
                                      <p:to>
                                        <p:strVal val="visible"/>
                                      </p:to>
                                    </p:set>
                                    <p:animEffect transition="in" filter="wipe(left)">
                                      <p:cBhvr>
                                        <p:cTn id="93" dur="500"/>
                                        <p:tgtEl>
                                          <p:spTgt spid="97"/>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95"/>
                                        </p:tgtEl>
                                        <p:attrNameLst>
                                          <p:attrName>style.visibility</p:attrName>
                                        </p:attrNameLst>
                                      </p:cBhvr>
                                      <p:to>
                                        <p:strVal val="visible"/>
                                      </p:to>
                                    </p:set>
                                    <p:animEffect transition="in" filter="fade">
                                      <p:cBhvr>
                                        <p:cTn id="96" dur="500"/>
                                        <p:tgtEl>
                                          <p:spTgt spid="95"/>
                                        </p:tgtEl>
                                      </p:cBhvr>
                                    </p:animEffect>
                                  </p:childTnLst>
                                </p:cTn>
                              </p:par>
                            </p:childTnLst>
                          </p:cTn>
                        </p:par>
                        <p:par>
                          <p:cTn id="97" fill="hold">
                            <p:stCondLst>
                              <p:cond delay="3500"/>
                            </p:stCondLst>
                            <p:childTnLst>
                              <p:par>
                                <p:cTn id="98" presetID="10" presetClass="entr" presetSubtype="0" fill="hold" grpId="0" nodeType="afterEffect">
                                  <p:stCondLst>
                                    <p:cond delay="0"/>
                                  </p:stCondLst>
                                  <p:childTnLst>
                                    <p:set>
                                      <p:cBhvr>
                                        <p:cTn id="99" dur="1" fill="hold">
                                          <p:stCondLst>
                                            <p:cond delay="0"/>
                                          </p:stCondLst>
                                        </p:cTn>
                                        <p:tgtEl>
                                          <p:spTgt spid="99"/>
                                        </p:tgtEl>
                                        <p:attrNameLst>
                                          <p:attrName>style.visibility</p:attrName>
                                        </p:attrNameLst>
                                      </p:cBhvr>
                                      <p:to>
                                        <p:strVal val="visible"/>
                                      </p:to>
                                    </p:set>
                                    <p:animEffect transition="in" filter="fade">
                                      <p:cBhvr>
                                        <p:cTn id="100" dur="500"/>
                                        <p:tgtEl>
                                          <p:spTgt spid="99"/>
                                        </p:tgtEl>
                                      </p:cBhvr>
                                    </p:animEffect>
                                  </p:childTnLst>
                                </p:cTn>
                              </p:par>
                            </p:childTnLst>
                          </p:cTn>
                        </p:par>
                        <p:par>
                          <p:cTn id="101" fill="hold">
                            <p:stCondLst>
                              <p:cond delay="4000"/>
                            </p:stCondLst>
                            <p:childTnLst>
                              <p:par>
                                <p:cTn id="102" presetID="22" presetClass="entr" presetSubtype="8" fill="hold" nodeType="afterEffect">
                                  <p:stCondLst>
                                    <p:cond delay="0"/>
                                  </p:stCondLst>
                                  <p:childTnLst>
                                    <p:set>
                                      <p:cBhvr>
                                        <p:cTn id="103" dur="1" fill="hold">
                                          <p:stCondLst>
                                            <p:cond delay="0"/>
                                          </p:stCondLst>
                                        </p:cTn>
                                        <p:tgtEl>
                                          <p:spTgt spid="101"/>
                                        </p:tgtEl>
                                        <p:attrNameLst>
                                          <p:attrName>style.visibility</p:attrName>
                                        </p:attrNameLst>
                                      </p:cBhvr>
                                      <p:to>
                                        <p:strVal val="visible"/>
                                      </p:to>
                                    </p:set>
                                    <p:animEffect transition="in" filter="wipe(left)">
                                      <p:cBhvr>
                                        <p:cTn id="104" dur="500"/>
                                        <p:tgtEl>
                                          <p:spTgt spid="101"/>
                                        </p:tgtEl>
                                      </p:cBhvr>
                                    </p:animEffect>
                                  </p:childTnLst>
                                </p:cTn>
                              </p:par>
                            </p:childTnLst>
                          </p:cTn>
                        </p:par>
                        <p:par>
                          <p:cTn id="105" fill="hold">
                            <p:stCondLst>
                              <p:cond delay="4500"/>
                            </p:stCondLst>
                            <p:childTnLst>
                              <p:par>
                                <p:cTn id="106" presetID="10" presetClass="entr" presetSubtype="0" fill="hold" grpId="0" nodeType="afterEffect">
                                  <p:stCondLst>
                                    <p:cond delay="0"/>
                                  </p:stCondLst>
                                  <p:childTnLst>
                                    <p:set>
                                      <p:cBhvr>
                                        <p:cTn id="107" dur="1" fill="hold">
                                          <p:stCondLst>
                                            <p:cond delay="0"/>
                                          </p:stCondLst>
                                        </p:cTn>
                                        <p:tgtEl>
                                          <p:spTgt spid="100"/>
                                        </p:tgtEl>
                                        <p:attrNameLst>
                                          <p:attrName>style.visibility</p:attrName>
                                        </p:attrNameLst>
                                      </p:cBhvr>
                                      <p:to>
                                        <p:strVal val="visible"/>
                                      </p:to>
                                    </p:set>
                                    <p:animEffect transition="in" filter="fade">
                                      <p:cBhvr>
                                        <p:cTn id="108" dur="500"/>
                                        <p:tgtEl>
                                          <p:spTgt spid="100"/>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grpId="0" nodeType="clickEffect">
                                  <p:stCondLst>
                                    <p:cond delay="0"/>
                                  </p:stCondLst>
                                  <p:childTnLst>
                                    <p:set>
                                      <p:cBhvr>
                                        <p:cTn id="112" dur="1" fill="hold">
                                          <p:stCondLst>
                                            <p:cond delay="0"/>
                                          </p:stCondLst>
                                        </p:cTn>
                                        <p:tgtEl>
                                          <p:spTgt spid="98"/>
                                        </p:tgtEl>
                                        <p:attrNameLst>
                                          <p:attrName>style.visibility</p:attrName>
                                        </p:attrNameLst>
                                      </p:cBhvr>
                                      <p:to>
                                        <p:strVal val="visible"/>
                                      </p:to>
                                    </p:set>
                                    <p:animEffect transition="in" filter="wipe(left)">
                                      <p:cBhvr>
                                        <p:cTn id="113" dur="500"/>
                                        <p:tgtEl>
                                          <p:spTgt spid="98"/>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96"/>
                                        </p:tgtEl>
                                        <p:attrNameLst>
                                          <p:attrName>style.visibility</p:attrName>
                                        </p:attrNameLst>
                                      </p:cBhvr>
                                      <p:to>
                                        <p:strVal val="visible"/>
                                      </p:to>
                                    </p:set>
                                    <p:animEffect transition="in" filter="fade">
                                      <p:cBhvr>
                                        <p:cTn id="116" dur="500"/>
                                        <p:tgtEl>
                                          <p:spTgt spid="96"/>
                                        </p:tgtEl>
                                      </p:cBhvr>
                                    </p:animEffect>
                                  </p:childTnLst>
                                </p:cTn>
                              </p:par>
                            </p:childTnLst>
                          </p:cTn>
                        </p:par>
                        <p:par>
                          <p:cTn id="117" fill="hold">
                            <p:stCondLst>
                              <p:cond delay="500"/>
                            </p:stCondLst>
                            <p:childTnLst>
                              <p:par>
                                <p:cTn id="118" presetID="10" presetClass="entr" presetSubtype="0" fill="hold" grpId="0" nodeType="afterEffect">
                                  <p:stCondLst>
                                    <p:cond delay="0"/>
                                  </p:stCondLst>
                                  <p:childTnLst>
                                    <p:set>
                                      <p:cBhvr>
                                        <p:cTn id="119" dur="1" fill="hold">
                                          <p:stCondLst>
                                            <p:cond delay="0"/>
                                          </p:stCondLst>
                                        </p:cTn>
                                        <p:tgtEl>
                                          <p:spTgt spid="81"/>
                                        </p:tgtEl>
                                        <p:attrNameLst>
                                          <p:attrName>style.visibility</p:attrName>
                                        </p:attrNameLst>
                                      </p:cBhvr>
                                      <p:to>
                                        <p:strVal val="visible"/>
                                      </p:to>
                                    </p:set>
                                    <p:animEffect transition="in" filter="fade">
                                      <p:cBhvr>
                                        <p:cTn id="120"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0" grpId="0" animBg="1"/>
      <p:bldP spid="68" grpId="0" animBg="1"/>
      <p:bldP spid="75" grpId="0" animBg="1"/>
      <p:bldP spid="76" grpId="0" animBg="1"/>
      <p:bldP spid="77" grpId="0" animBg="1"/>
      <p:bldP spid="78" grpId="0" animBg="1"/>
      <p:bldP spid="79" grpId="0" animBg="1"/>
      <p:bldP spid="80" grpId="0" animBg="1"/>
      <p:bldP spid="81" grpId="0" animBg="1"/>
      <p:bldP spid="82" grpId="0" animBg="1"/>
      <p:bldP spid="88" grpId="0" animBg="1"/>
      <p:bldP spid="89" grpId="0" animBg="1"/>
      <p:bldP spid="95" grpId="0" animBg="1"/>
      <p:bldP spid="98" grpId="0" animBg="1"/>
      <p:bldP spid="96" grpId="0" animBg="1"/>
      <p:bldP spid="99" grpId="0" animBg="1"/>
      <p:bldP spid="10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8E47CC-2C36-4E78-B987-9C8EC0DAC266}"/>
              </a:ext>
            </a:extLst>
          </p:cNvPr>
          <p:cNvSpPr>
            <a:spLocks noGrp="1"/>
          </p:cNvSpPr>
          <p:nvPr>
            <p:ph type="title"/>
          </p:nvPr>
        </p:nvSpPr>
        <p:spPr/>
        <p:txBody>
          <a:bodyPr/>
          <a:lstStyle/>
          <a:p>
            <a:r>
              <a:rPr lang="en-US" dirty="0"/>
              <a:t>Recommendations for Patients </a:t>
            </a:r>
            <a:br>
              <a:rPr lang="en-US" dirty="0"/>
            </a:br>
            <a:r>
              <a:rPr lang="en-US" dirty="0"/>
              <a:t>with Mildly Reduced LVEF</a:t>
            </a:r>
          </a:p>
        </p:txBody>
      </p:sp>
      <p:sp>
        <p:nvSpPr>
          <p:cNvPr id="20" name="Rectangle 19" descr="This figure provides recommendation-based guidance on the approach to treatment for patients with mildly reduced left ventricular ejection fraction&#10;&#10;Treatment of heart failure with mildly reduced ejection fraction&#10;For patients presenting with symptomatic heart failure with left ventricular ejection fraction of 41-49% there are multiple recommendations:&#10;• Class 1 recommendation advices the use of diuretics as needed&#10;• Class 2a recommendation advices the use of sodium-glucose cotransporter 2 inhibitor&#10;• Class 2b recommendation advices the use of:&#10;o Angiotensin-converting enzyme inhibitor, angiotensin receptor blocker, angiotensin receptor-neprilysin inhibitor&#10;o Mineralocorticoid receptor antagonist&#10;o Evidence-based beta blockers for heart failure with reduced ejection fraction&#10;&#10;Recommendations for patients with heart failure with improved ejection fraction:&#10;&#10;Class 1 recommendation advices that in patients with heart failure with improved ejection fraction after treatment, guideline-directed medical therapy should be continued to prevent relapse of heart failure and left ventricular dysfunction, even in patients who may become asymptomatic . &#10;">
            <a:extLst>
              <a:ext uri="{FF2B5EF4-FFF2-40B4-BE49-F238E27FC236}">
                <a16:creationId xmlns:a16="http://schemas.microsoft.com/office/drawing/2014/main" id="{E2F43D3E-DFAD-44B2-A37F-4D005033DA68}"/>
              </a:ext>
            </a:extLst>
          </p:cNvPr>
          <p:cNvSpPr/>
          <p:nvPr/>
        </p:nvSpPr>
        <p:spPr>
          <a:xfrm>
            <a:off x="643812" y="1354959"/>
            <a:ext cx="6662058" cy="3683572"/>
          </a:xfrm>
          <a:prstGeom prst="rect">
            <a:avLst/>
          </a:prstGeom>
          <a:noFill/>
          <a:ln w="57150">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 Placeholder 6">
            <a:extLst>
              <a:ext uri="{FF2B5EF4-FFF2-40B4-BE49-F238E27FC236}">
                <a16:creationId xmlns:a16="http://schemas.microsoft.com/office/drawing/2014/main" id="{2A6A5D4C-6318-4501-83E6-339815A1ADBE}"/>
              </a:ext>
            </a:extLst>
          </p:cNvPr>
          <p:cNvSpPr>
            <a:spLocks noGrp="1"/>
          </p:cNvSpPr>
          <p:nvPr>
            <p:ph type="body" sz="quarter" idx="13"/>
          </p:nvPr>
        </p:nvSpPr>
        <p:spPr>
          <a:xfrm>
            <a:off x="2381620" y="5951027"/>
            <a:ext cx="7428760" cy="271939"/>
          </a:xfrm>
        </p:spPr>
        <p:txBody>
          <a:bodyPr/>
          <a:lstStyle/>
          <a:p>
            <a:r>
              <a:rPr lang="en-US" b="1" dirty="0"/>
              <a:t>Abbreviations: </a:t>
            </a:r>
            <a:r>
              <a:rPr lang="en-US" dirty="0"/>
              <a:t>ARB indicates angiotensin receptor blocker; </a:t>
            </a:r>
            <a:r>
              <a:rPr lang="en-US" dirty="0" err="1"/>
              <a:t>ARNi</a:t>
            </a:r>
            <a:r>
              <a:rPr lang="en-US" dirty="0"/>
              <a:t>, angiotensin receptor-</a:t>
            </a:r>
            <a:r>
              <a:rPr lang="en-US" dirty="0" err="1"/>
              <a:t>neprilysin</a:t>
            </a:r>
            <a:r>
              <a:rPr lang="en-US" dirty="0"/>
              <a:t> inhibitor; HF, heart failure; </a:t>
            </a:r>
            <a:r>
              <a:rPr lang="en-US" dirty="0" err="1"/>
              <a:t>HFpEF</a:t>
            </a:r>
            <a:r>
              <a:rPr lang="en-US" dirty="0"/>
              <a:t>, heart failure with preserved ejection fraction; LV, left ventricle; LVEF, left ventricular ejection fraction; MRA, mineralocorticoid receptor antagonist; and SGLT2i, sodium-glucose cotransporter-2 inhibitor. </a:t>
            </a:r>
          </a:p>
        </p:txBody>
      </p:sp>
      <p:sp>
        <p:nvSpPr>
          <p:cNvPr id="8" name="Slide Number Placeholder 7">
            <a:extLst>
              <a:ext uri="{FF2B5EF4-FFF2-40B4-BE49-F238E27FC236}">
                <a16:creationId xmlns:a16="http://schemas.microsoft.com/office/drawing/2014/main" id="{70587127-88A3-4087-AE51-E1798CCD6C51}"/>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DAF4333-7328-E84F-9F6D-15A5075E3AB3}" type="slidenum">
              <a:rPr kumimoji="0" lang="en-US" sz="900" b="0" i="0" u="none" strike="noStrike" kern="1200" cap="none" spc="0" normalizeH="0" baseline="0" noProof="0" smtClean="0">
                <a:ln>
                  <a:noFill/>
                </a:ln>
                <a:solidFill>
                  <a:prstClr val="black">
                    <a:lumMod val="50000"/>
                    <a:lumOff val="50000"/>
                  </a:prstClr>
                </a:solidFill>
                <a:effectLst/>
                <a:uLnTx/>
                <a:uFillTx/>
                <a:latin typeface="Lub Dub Medium" panose="020B0603030403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sz="900" b="0" i="0" u="none" strike="noStrike" kern="1200" cap="none" spc="0" normalizeH="0" baseline="0" noProof="0" dirty="0">
              <a:ln>
                <a:noFill/>
              </a:ln>
              <a:solidFill>
                <a:prstClr val="black">
                  <a:lumMod val="50000"/>
                  <a:lumOff val="50000"/>
                </a:prstClr>
              </a:solidFill>
              <a:effectLst/>
              <a:uLnTx/>
              <a:uFillTx/>
              <a:latin typeface="Lub Dub Medium" panose="020B0603030403020204" pitchFamily="34" charset="0"/>
              <a:ea typeface="+mn-ea"/>
              <a:cs typeface="+mn-cs"/>
            </a:endParaRPr>
          </a:p>
        </p:txBody>
      </p:sp>
      <p:sp>
        <p:nvSpPr>
          <p:cNvPr id="31" name="TextBox 30">
            <a:extLst>
              <a:ext uri="{FF2B5EF4-FFF2-40B4-BE49-F238E27FC236}">
                <a16:creationId xmlns:a16="http://schemas.microsoft.com/office/drawing/2014/main" id="{CC7E70FC-4E94-4615-84E4-707382C6C346}"/>
              </a:ext>
              <a:ext uri="{C183D7F6-B498-43B3-948B-1728B52AA6E4}">
                <adec:decorative xmlns:adec="http://schemas.microsoft.com/office/drawing/2017/decorative" val="1"/>
              </a:ext>
            </a:extLst>
          </p:cNvPr>
          <p:cNvSpPr txBox="1"/>
          <p:nvPr/>
        </p:nvSpPr>
        <p:spPr>
          <a:xfrm>
            <a:off x="2185758" y="1827877"/>
            <a:ext cx="3679464" cy="410140"/>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1600" b="1">
                <a:solidFill>
                  <a:schemeClr val="bg1"/>
                </a:solidFill>
                <a:latin typeface="Lub Dub Bold" panose="020B0803030403020204" pitchFamily="34" charset="0"/>
                <a:cs typeface="Lato"/>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Treatment for HFmrEF</a:t>
            </a:r>
          </a:p>
        </p:txBody>
      </p:sp>
      <p:sp>
        <p:nvSpPr>
          <p:cNvPr id="37" name="TextBox 36">
            <a:extLst>
              <a:ext uri="{FF2B5EF4-FFF2-40B4-BE49-F238E27FC236}">
                <a16:creationId xmlns:a16="http://schemas.microsoft.com/office/drawing/2014/main" id="{7FCA3083-6831-491A-8771-87426B8E7340}"/>
              </a:ext>
              <a:ext uri="{C183D7F6-B498-43B3-948B-1728B52AA6E4}">
                <adec:decorative xmlns:adec="http://schemas.microsoft.com/office/drawing/2017/decorative" val="1"/>
              </a:ext>
            </a:extLst>
          </p:cNvPr>
          <p:cNvSpPr txBox="1"/>
          <p:nvPr/>
        </p:nvSpPr>
        <p:spPr>
          <a:xfrm>
            <a:off x="2201128" y="2737222"/>
            <a:ext cx="3648723" cy="378051"/>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350">
                <a:solidFill>
                  <a:schemeClr val="bg1"/>
                </a:solidFill>
                <a:latin typeface="Lub Dub Bold" panose="020B0803030403020204" pitchFamily="34" charset="0"/>
                <a:cs typeface="Lato"/>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Symptomatic HF with LVEF 41-49%</a:t>
            </a:r>
          </a:p>
        </p:txBody>
      </p:sp>
      <p:sp>
        <p:nvSpPr>
          <p:cNvPr id="38" name="TextBox 37">
            <a:extLst>
              <a:ext uri="{FF2B5EF4-FFF2-40B4-BE49-F238E27FC236}">
                <a16:creationId xmlns:a16="http://schemas.microsoft.com/office/drawing/2014/main" id="{BD6CD15D-8435-4E52-A47D-D35E38F5CCF3}"/>
              </a:ext>
              <a:ext uri="{C183D7F6-B498-43B3-948B-1728B52AA6E4}">
                <adec:decorative xmlns:adec="http://schemas.microsoft.com/office/drawing/2017/decorative" val="1"/>
              </a:ext>
            </a:extLst>
          </p:cNvPr>
          <p:cNvSpPr txBox="1"/>
          <p:nvPr/>
        </p:nvSpPr>
        <p:spPr>
          <a:xfrm>
            <a:off x="3485994" y="3860989"/>
            <a:ext cx="1078992" cy="734471"/>
          </a:xfrm>
          <a:prstGeom prst="rect">
            <a:avLst/>
          </a:prstGeom>
          <a:solidFill>
            <a:srgbClr val="F99B1C"/>
          </a:solidFill>
          <a:ln w="25400">
            <a:no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ACEi, ARB, </a:t>
            </a:r>
            <a:r>
              <a:rPr kumimoji="0" lang="en-US" sz="1200" b="1" i="0" u="none" strike="noStrike" kern="1200" cap="none" spc="0" normalizeH="0" baseline="0" noProof="0" dirty="0" err="1">
                <a:ln>
                  <a:noFill/>
                </a:ln>
                <a:solidFill>
                  <a:srgbClr val="292929"/>
                </a:solidFill>
                <a:effectLst/>
                <a:uLnTx/>
                <a:uFillTx/>
                <a:latin typeface="Lub Dub Condensed" panose="020B0506030403020204" pitchFamily="34" charset="0"/>
                <a:ea typeface="+mn-ea"/>
                <a:cs typeface="Lato"/>
              </a:rPr>
              <a:t>ARNi</a:t>
            </a:r>
            <a:r>
              <a:rPr kumimoji="0" lang="en-US" sz="1200"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 </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(2b)</a:t>
            </a:r>
          </a:p>
        </p:txBody>
      </p:sp>
      <p:sp>
        <p:nvSpPr>
          <p:cNvPr id="39" name="TextBox 38">
            <a:extLst>
              <a:ext uri="{FF2B5EF4-FFF2-40B4-BE49-F238E27FC236}">
                <a16:creationId xmlns:a16="http://schemas.microsoft.com/office/drawing/2014/main" id="{F9540AAF-2733-4E54-B91E-DFCC0AF4FF23}"/>
              </a:ext>
              <a:ext uri="{C183D7F6-B498-43B3-948B-1728B52AA6E4}">
                <adec:decorative xmlns:adec="http://schemas.microsoft.com/office/drawing/2017/decorative" val="1"/>
              </a:ext>
            </a:extLst>
          </p:cNvPr>
          <p:cNvSpPr txBox="1"/>
          <p:nvPr/>
        </p:nvSpPr>
        <p:spPr>
          <a:xfrm>
            <a:off x="2185758" y="3860990"/>
            <a:ext cx="1078992" cy="734471"/>
          </a:xfrm>
          <a:prstGeom prst="rect">
            <a:avLst/>
          </a:prstGeom>
          <a:solidFill>
            <a:srgbClr val="F0DA10"/>
          </a:solidFill>
          <a:ln w="25400">
            <a:no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SGLT2i </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(2a)</a:t>
            </a:r>
          </a:p>
        </p:txBody>
      </p:sp>
      <p:sp>
        <p:nvSpPr>
          <p:cNvPr id="40" name="TextBox 39">
            <a:extLst>
              <a:ext uri="{FF2B5EF4-FFF2-40B4-BE49-F238E27FC236}">
                <a16:creationId xmlns:a16="http://schemas.microsoft.com/office/drawing/2014/main" id="{A056296E-1940-433A-8043-7DEC9EA6C9C9}"/>
              </a:ext>
              <a:ext uri="{C183D7F6-B498-43B3-948B-1728B52AA6E4}">
                <adec:decorative xmlns:adec="http://schemas.microsoft.com/office/drawing/2017/decorative" val="1"/>
              </a:ext>
            </a:extLst>
          </p:cNvPr>
          <p:cNvSpPr txBox="1"/>
          <p:nvPr/>
        </p:nvSpPr>
        <p:spPr>
          <a:xfrm>
            <a:off x="888637" y="3860989"/>
            <a:ext cx="1075877" cy="734471"/>
          </a:xfrm>
          <a:prstGeom prst="rect">
            <a:avLst/>
          </a:prstGeom>
          <a:solidFill>
            <a:srgbClr val="46A547"/>
          </a:solidFill>
          <a:ln w="25400">
            <a:no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Diuretics, </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as needed </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(1)</a:t>
            </a:r>
          </a:p>
        </p:txBody>
      </p:sp>
      <p:sp>
        <p:nvSpPr>
          <p:cNvPr id="41" name="TextBox 40">
            <a:extLst>
              <a:ext uri="{FF2B5EF4-FFF2-40B4-BE49-F238E27FC236}">
                <a16:creationId xmlns:a16="http://schemas.microsoft.com/office/drawing/2014/main" id="{4CD1CDEB-A769-4910-98A6-0DC10B91C31D}"/>
              </a:ext>
              <a:ext uri="{C183D7F6-B498-43B3-948B-1728B52AA6E4}">
                <adec:decorative xmlns:adec="http://schemas.microsoft.com/office/drawing/2017/decorative" val="1"/>
              </a:ext>
            </a:extLst>
          </p:cNvPr>
          <p:cNvSpPr txBox="1"/>
          <p:nvPr/>
        </p:nvSpPr>
        <p:spPr>
          <a:xfrm>
            <a:off x="4786230" y="3849744"/>
            <a:ext cx="1078992" cy="734471"/>
          </a:xfrm>
          <a:prstGeom prst="rect">
            <a:avLst/>
          </a:prstGeom>
          <a:solidFill>
            <a:srgbClr val="F99B1C"/>
          </a:solidFill>
          <a:ln w="25400">
            <a:no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MRA</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(2b)</a:t>
            </a:r>
          </a:p>
        </p:txBody>
      </p:sp>
      <p:sp>
        <p:nvSpPr>
          <p:cNvPr id="42" name="TextBox 41">
            <a:extLst>
              <a:ext uri="{FF2B5EF4-FFF2-40B4-BE49-F238E27FC236}">
                <a16:creationId xmlns:a16="http://schemas.microsoft.com/office/drawing/2014/main" id="{06623541-4CAF-4496-9F78-371AABA340F1}"/>
              </a:ext>
              <a:ext uri="{C183D7F6-B498-43B3-948B-1728B52AA6E4}">
                <adec:decorative xmlns:adec="http://schemas.microsoft.com/office/drawing/2017/decorative" val="1"/>
              </a:ext>
            </a:extLst>
          </p:cNvPr>
          <p:cNvSpPr txBox="1"/>
          <p:nvPr/>
        </p:nvSpPr>
        <p:spPr>
          <a:xfrm>
            <a:off x="6086467" y="3849744"/>
            <a:ext cx="1078992" cy="734471"/>
          </a:xfrm>
          <a:prstGeom prst="rect">
            <a:avLst/>
          </a:prstGeom>
          <a:solidFill>
            <a:srgbClr val="F99B1C"/>
          </a:solidFill>
          <a:ln w="25400">
            <a:no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Evidence-based beta blockers </a:t>
            </a:r>
            <a:br>
              <a:rPr kumimoji="0" lang="en-US" sz="1200"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br>
            <a:r>
              <a:rPr kumimoji="0" lang="en-US" sz="1200"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for </a:t>
            </a:r>
            <a:r>
              <a:rPr kumimoji="0" lang="en-US" sz="1200" b="1" i="0" u="none" strike="noStrike" kern="1200" cap="none" spc="0" normalizeH="0" baseline="0" noProof="0" dirty="0" err="1">
                <a:ln>
                  <a:noFill/>
                </a:ln>
                <a:solidFill>
                  <a:srgbClr val="292929"/>
                </a:solidFill>
                <a:effectLst/>
                <a:uLnTx/>
                <a:uFillTx/>
                <a:latin typeface="Lub Dub Condensed" panose="020B0506030403020204" pitchFamily="34" charset="0"/>
                <a:ea typeface="+mn-ea"/>
                <a:cs typeface="Lato"/>
              </a:rPr>
              <a:t>HFrEF</a:t>
            </a:r>
            <a:r>
              <a:rPr kumimoji="0" lang="en-US" sz="1200"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 </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(2b)</a:t>
            </a:r>
          </a:p>
        </p:txBody>
      </p:sp>
      <p:cxnSp>
        <p:nvCxnSpPr>
          <p:cNvPr id="44" name="Elbow Connector 35">
            <a:extLst>
              <a:ext uri="{FF2B5EF4-FFF2-40B4-BE49-F238E27FC236}">
                <a16:creationId xmlns:a16="http://schemas.microsoft.com/office/drawing/2014/main" id="{7D8B2178-2E48-4957-85E5-9E902419BE48}"/>
              </a:ext>
              <a:ext uri="{C183D7F6-B498-43B3-948B-1728B52AA6E4}">
                <adec:decorative xmlns:adec="http://schemas.microsoft.com/office/drawing/2017/decorative" val="1"/>
              </a:ext>
            </a:extLst>
          </p:cNvPr>
          <p:cNvCxnSpPr>
            <a:cxnSpLocks/>
            <a:stCxn id="41" idx="0"/>
            <a:endCxn id="37" idx="2"/>
          </p:cNvCxnSpPr>
          <p:nvPr/>
        </p:nvCxnSpPr>
        <p:spPr>
          <a:xfrm rot="16200000" flipV="1">
            <a:off x="4308373" y="2832391"/>
            <a:ext cx="734471" cy="1300236"/>
          </a:xfrm>
          <a:prstGeom prst="bentConnector3">
            <a:avLst>
              <a:gd name="adj1" fmla="val 49999"/>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7E2791D8-9C0C-43A6-8168-C9356F91F680}"/>
              </a:ext>
              <a:ext uri="{C183D7F6-B498-43B3-948B-1728B52AA6E4}">
                <adec:decorative xmlns:adec="http://schemas.microsoft.com/office/drawing/2017/decorative" val="1"/>
              </a:ext>
            </a:extLst>
          </p:cNvPr>
          <p:cNvCxnSpPr>
            <a:cxnSpLocks/>
            <a:stCxn id="42" idx="0"/>
          </p:cNvCxnSpPr>
          <p:nvPr/>
        </p:nvCxnSpPr>
        <p:spPr>
          <a:xfrm rot="16200000" flipV="1">
            <a:off x="5729231" y="2953011"/>
            <a:ext cx="367235" cy="1426231"/>
          </a:xfrm>
          <a:prstGeom prst="bentConnector2">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Elbow Connector 38">
            <a:extLst>
              <a:ext uri="{FF2B5EF4-FFF2-40B4-BE49-F238E27FC236}">
                <a16:creationId xmlns:a16="http://schemas.microsoft.com/office/drawing/2014/main" id="{4A6232C4-8A11-4027-87C5-09C2DD3CFA43}"/>
              </a:ext>
              <a:ext uri="{C183D7F6-B498-43B3-948B-1728B52AA6E4}">
                <adec:decorative xmlns:adec="http://schemas.microsoft.com/office/drawing/2017/decorative" val="1"/>
              </a:ext>
            </a:extLst>
          </p:cNvPr>
          <p:cNvCxnSpPr>
            <a:cxnSpLocks/>
            <a:stCxn id="40" idx="0"/>
            <a:endCxn id="37" idx="2"/>
          </p:cNvCxnSpPr>
          <p:nvPr/>
        </p:nvCxnSpPr>
        <p:spPr>
          <a:xfrm rot="5400000" flipH="1" flipV="1">
            <a:off x="2353175" y="2188674"/>
            <a:ext cx="745716" cy="2598914"/>
          </a:xfrm>
          <a:prstGeom prst="bentConnector3">
            <a:avLst>
              <a:gd name="adj1" fmla="val 5119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Elbow Connector 40">
            <a:extLst>
              <a:ext uri="{FF2B5EF4-FFF2-40B4-BE49-F238E27FC236}">
                <a16:creationId xmlns:a16="http://schemas.microsoft.com/office/drawing/2014/main" id="{894B2A24-1DD3-42D3-8B5C-63F80F6EAC0A}"/>
              </a:ext>
              <a:ext uri="{C183D7F6-B498-43B3-948B-1728B52AA6E4}">
                <adec:decorative xmlns:adec="http://schemas.microsoft.com/office/drawing/2017/decorative" val="1"/>
              </a:ext>
            </a:extLst>
          </p:cNvPr>
          <p:cNvCxnSpPr>
            <a:cxnSpLocks/>
          </p:cNvCxnSpPr>
          <p:nvPr/>
        </p:nvCxnSpPr>
        <p:spPr>
          <a:xfrm flipV="1">
            <a:off x="4025491" y="3121623"/>
            <a:ext cx="0" cy="745716"/>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A21DA46F-B8D3-4DDD-95C4-59B1E4F58683}"/>
              </a:ext>
              <a:ext uri="{C183D7F6-B498-43B3-948B-1728B52AA6E4}">
                <adec:decorative xmlns:adec="http://schemas.microsoft.com/office/drawing/2017/decorative" val="1"/>
              </a:ext>
            </a:extLst>
          </p:cNvPr>
          <p:cNvCxnSpPr>
            <a:cxnSpLocks/>
          </p:cNvCxnSpPr>
          <p:nvPr/>
        </p:nvCxnSpPr>
        <p:spPr>
          <a:xfrm>
            <a:off x="2725254" y="3498721"/>
            <a:ext cx="0" cy="36226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3F8A587C-2BB9-4D1C-90FE-88B1014A4A46}"/>
              </a:ext>
              <a:ext uri="{C183D7F6-B498-43B3-948B-1728B52AA6E4}">
                <adec:decorative xmlns:adec="http://schemas.microsoft.com/office/drawing/2017/decorative" val="1"/>
              </a:ext>
            </a:extLst>
          </p:cNvPr>
          <p:cNvCxnSpPr>
            <a:cxnSpLocks/>
            <a:endCxn id="37" idx="0"/>
          </p:cNvCxnSpPr>
          <p:nvPr/>
        </p:nvCxnSpPr>
        <p:spPr>
          <a:xfrm>
            <a:off x="4024976" y="2224567"/>
            <a:ext cx="514" cy="51265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F08E6209-1D4D-47DF-B2C9-509E43B22472}"/>
              </a:ext>
              <a:ext uri="{C183D7F6-B498-43B3-948B-1728B52AA6E4}">
                <adec:decorative xmlns:adec="http://schemas.microsoft.com/office/drawing/2017/decorative" val="0"/>
              </a:ext>
            </a:extLst>
          </p:cNvPr>
          <p:cNvSpPr txBox="1"/>
          <p:nvPr/>
        </p:nvSpPr>
        <p:spPr>
          <a:xfrm>
            <a:off x="7874494" y="1640658"/>
            <a:ext cx="276983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mn-cs"/>
              </a:rPr>
              <a:t>Patients With </a:t>
            </a:r>
            <a:r>
              <a:rPr kumimoji="0" lang="en-US" sz="1800" b="0" i="0" u="none" strike="noStrike" kern="1200" cap="none" spc="0" normalizeH="0" baseline="0" noProof="0" dirty="0" err="1">
                <a:ln>
                  <a:noFill/>
                </a:ln>
                <a:solidFill>
                  <a:prstClr val="black"/>
                </a:solidFill>
                <a:effectLst/>
                <a:uLnTx/>
                <a:uFillTx/>
                <a:latin typeface="Lub Dub Bold" panose="020B0803030403020204" pitchFamily="34" charset="0"/>
                <a:ea typeface="+mn-ea"/>
                <a:cs typeface="+mn-cs"/>
              </a:rPr>
              <a:t>HFimpEF</a:t>
            </a:r>
            <a:r>
              <a:rPr kumimoji="0" lang="en-US" sz="18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mn-cs"/>
              </a:rPr>
              <a:t> </a:t>
            </a:r>
          </a:p>
        </p:txBody>
      </p:sp>
      <p:graphicFrame>
        <p:nvGraphicFramePr>
          <p:cNvPr id="82" name="Content Placeholder 5">
            <a:extLst>
              <a:ext uri="{FF2B5EF4-FFF2-40B4-BE49-F238E27FC236}">
                <a16:creationId xmlns:a16="http://schemas.microsoft.com/office/drawing/2014/main" id="{1447539D-4F05-47A4-AFD5-645D6631F218}"/>
              </a:ext>
              <a:ext uri="{C183D7F6-B498-43B3-948B-1728B52AA6E4}">
                <adec:decorative xmlns:adec="http://schemas.microsoft.com/office/drawing/2017/decorative" val="0"/>
              </a:ext>
            </a:extLst>
          </p:cNvPr>
          <p:cNvGraphicFramePr>
            <a:graphicFrameLocks/>
          </p:cNvGraphicFramePr>
          <p:nvPr/>
        </p:nvGraphicFramePr>
        <p:xfrm>
          <a:off x="7704440" y="2059353"/>
          <a:ext cx="3343164" cy="1678110"/>
        </p:xfrm>
        <a:graphic>
          <a:graphicData uri="http://schemas.openxmlformats.org/drawingml/2006/table">
            <a:tbl>
              <a:tblPr firstRow="1" bandRow="1">
                <a:tableStyleId>{5C22544A-7EE6-4342-B048-85BDC9FD1C3A}</a:tableStyleId>
              </a:tblPr>
              <a:tblGrid>
                <a:gridCol w="679094">
                  <a:extLst>
                    <a:ext uri="{9D8B030D-6E8A-4147-A177-3AD203B41FA5}">
                      <a16:colId xmlns:a16="http://schemas.microsoft.com/office/drawing/2014/main" val="2649235253"/>
                    </a:ext>
                  </a:extLst>
                </a:gridCol>
                <a:gridCol w="2664070">
                  <a:extLst>
                    <a:ext uri="{9D8B030D-6E8A-4147-A177-3AD203B41FA5}">
                      <a16:colId xmlns:a16="http://schemas.microsoft.com/office/drawing/2014/main" val="3265590656"/>
                    </a:ext>
                  </a:extLst>
                </a:gridCol>
              </a:tblGrid>
              <a:tr h="38628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291827">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290513" marR="64769" lvl="0" indent="-228600" algn="l" defTabSz="914400" rtl="0" eaLnBrk="1" fontAlgn="auto" latinLnBrk="0" hangingPunct="1">
                        <a:lnSpc>
                          <a:spcPct val="100000"/>
                        </a:lnSpc>
                        <a:spcBef>
                          <a:spcPts val="0"/>
                        </a:spcBef>
                        <a:spcAft>
                          <a:spcPts val="600"/>
                        </a:spcAft>
                        <a:buClrTx/>
                        <a:buSzTx/>
                        <a:buFont typeface="+mj-lt"/>
                        <a:buAutoNum type="arabicPeriod"/>
                        <a:tabLst/>
                        <a:defRPr/>
                      </a:pPr>
                      <a:r>
                        <a:rPr lang="en-US" sz="1200" b="0" kern="1200" dirty="0">
                          <a:solidFill>
                            <a:srgbClr val="231F20"/>
                          </a:solidFill>
                          <a:latin typeface="Lub Dub Condensed" panose="020B0506030403020204" pitchFamily="34" charset="0"/>
                          <a:ea typeface="+mn-ea"/>
                          <a:cs typeface="Calibri"/>
                        </a:rPr>
                        <a:t>In patients with </a:t>
                      </a:r>
                      <a:r>
                        <a:rPr lang="en-US" sz="1200" b="0" kern="1200" dirty="0" err="1">
                          <a:solidFill>
                            <a:srgbClr val="231F20"/>
                          </a:solidFill>
                          <a:latin typeface="Lub Dub Condensed" panose="020B0506030403020204" pitchFamily="34" charset="0"/>
                          <a:ea typeface="+mn-ea"/>
                          <a:cs typeface="Calibri"/>
                        </a:rPr>
                        <a:t>HFimpEF</a:t>
                      </a:r>
                      <a:r>
                        <a:rPr lang="en-US" sz="1200" b="0" kern="1200" dirty="0">
                          <a:solidFill>
                            <a:srgbClr val="231F20"/>
                          </a:solidFill>
                          <a:latin typeface="Lub Dub Condensed" panose="020B0506030403020204" pitchFamily="34" charset="0"/>
                          <a:ea typeface="+mn-ea"/>
                          <a:cs typeface="Calibri"/>
                        </a:rPr>
                        <a:t> after treatment, GDMT should be continued to prevent relapse of HF and LV dysfunction, even in patients who may become asymptomatic. (1)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bl>
          </a:graphicData>
        </a:graphic>
      </p:graphicFrame>
    </p:spTree>
    <p:extLst>
      <p:ext uri="{BB962C8B-B14F-4D97-AF65-F5344CB8AC3E}">
        <p14:creationId xmlns:p14="http://schemas.microsoft.com/office/powerpoint/2010/main" val="3895896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8E47CC-2C36-4E78-B987-9C8EC0DAC266}"/>
              </a:ext>
            </a:extLst>
          </p:cNvPr>
          <p:cNvSpPr>
            <a:spLocks noGrp="1"/>
          </p:cNvSpPr>
          <p:nvPr>
            <p:ph type="title"/>
          </p:nvPr>
        </p:nvSpPr>
        <p:spPr/>
        <p:txBody>
          <a:bodyPr/>
          <a:lstStyle/>
          <a:p>
            <a:r>
              <a:rPr lang="en-US" dirty="0"/>
              <a:t>Recommendations for Patients </a:t>
            </a:r>
            <a:br>
              <a:rPr lang="en-US" dirty="0"/>
            </a:br>
            <a:r>
              <a:rPr lang="en-US" dirty="0"/>
              <a:t>with Preserved LVEF</a:t>
            </a:r>
          </a:p>
        </p:txBody>
      </p:sp>
      <p:sp>
        <p:nvSpPr>
          <p:cNvPr id="19" name="Rectangle 18" descr="Recommendations for patients with heart failure with preserved ejection fraction:&#10;For patients presenting with symptomatic heart failure with left ventricular ejection fraction 50%&#10;• Class 1 recommendation advices the use of diuretics as needed&#10;• Class 2a recommendation advices the use of SGLT2i&#10;• Class 2b recommendation advices the use of:&#10;o Angiotensin receptor-neprilysin inhibitor *&#10;o Mineralocorticoid receptor antagonist *&#10;o Angiotensin receptor blocker*&#10;*Greater benefit in patients with left ventricular ejection fraction closer to 50%. &#10;">
            <a:extLst>
              <a:ext uri="{FF2B5EF4-FFF2-40B4-BE49-F238E27FC236}">
                <a16:creationId xmlns:a16="http://schemas.microsoft.com/office/drawing/2014/main" id="{AFCA7E31-2471-4945-AE9C-6768150382D5}"/>
              </a:ext>
            </a:extLst>
          </p:cNvPr>
          <p:cNvSpPr/>
          <p:nvPr/>
        </p:nvSpPr>
        <p:spPr>
          <a:xfrm>
            <a:off x="1185350" y="1678216"/>
            <a:ext cx="9405710" cy="3150137"/>
          </a:xfrm>
          <a:prstGeom prst="rect">
            <a:avLst/>
          </a:prstGeom>
          <a:noFill/>
          <a:ln w="57150">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800" dirty="0">
              <a:solidFill>
                <a:schemeClr val="tx1"/>
              </a:solidFill>
            </a:endParaRPr>
          </a:p>
        </p:txBody>
      </p:sp>
      <p:sp>
        <p:nvSpPr>
          <p:cNvPr id="35" name="TextBox 34">
            <a:extLst>
              <a:ext uri="{FF2B5EF4-FFF2-40B4-BE49-F238E27FC236}">
                <a16:creationId xmlns:a16="http://schemas.microsoft.com/office/drawing/2014/main" id="{F781879D-3606-4736-B7FD-39A19CEC7ED1}"/>
              </a:ext>
            </a:extLst>
          </p:cNvPr>
          <p:cNvSpPr txBox="1"/>
          <p:nvPr/>
        </p:nvSpPr>
        <p:spPr>
          <a:xfrm>
            <a:off x="2639060" y="4902784"/>
            <a:ext cx="6276822" cy="276999"/>
          </a:xfrm>
          <a:prstGeom prst="rect">
            <a:avLst/>
          </a:prstGeom>
          <a:noFill/>
        </p:spPr>
        <p:txBody>
          <a:bodyPr wrap="square">
            <a:spAutoFit/>
          </a:bodyPr>
          <a:lstStyle/>
          <a:p>
            <a:pPr algn="ctr"/>
            <a:r>
              <a:rPr kumimoji="0" lang="en-US" sz="1200" b="1"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NOTE: </a:t>
            </a:r>
            <a:r>
              <a:rPr kumimoji="0" lang="en-US" sz="1200" b="0"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*Greater benefit in patients with LVEF closer to 50%</a:t>
            </a:r>
            <a:endParaRPr lang="en-US" sz="1200" dirty="0">
              <a:latin typeface="Lub Dub Condensed" panose="020B0506030403020204" pitchFamily="34" charset="0"/>
            </a:endParaRPr>
          </a:p>
        </p:txBody>
      </p:sp>
      <p:sp>
        <p:nvSpPr>
          <p:cNvPr id="7" name="Text Placeholder 6">
            <a:extLst>
              <a:ext uri="{FF2B5EF4-FFF2-40B4-BE49-F238E27FC236}">
                <a16:creationId xmlns:a16="http://schemas.microsoft.com/office/drawing/2014/main" id="{2A6A5D4C-6318-4501-83E6-339815A1ADBE}"/>
              </a:ext>
            </a:extLst>
          </p:cNvPr>
          <p:cNvSpPr>
            <a:spLocks noGrp="1"/>
          </p:cNvSpPr>
          <p:nvPr>
            <p:ph type="body" sz="quarter" idx="13"/>
          </p:nvPr>
        </p:nvSpPr>
        <p:spPr>
          <a:xfrm>
            <a:off x="2185758" y="5948737"/>
            <a:ext cx="7428760" cy="271939"/>
          </a:xfrm>
        </p:spPr>
        <p:txBody>
          <a:bodyPr/>
          <a:lstStyle/>
          <a:p>
            <a:r>
              <a:rPr lang="en-US" b="1" dirty="0"/>
              <a:t>Abbreviations: </a:t>
            </a:r>
            <a:r>
              <a:rPr lang="en-US" dirty="0" err="1"/>
              <a:t>ACEi</a:t>
            </a:r>
            <a:r>
              <a:rPr lang="en-US" dirty="0"/>
              <a:t> indicates angiotensin-converting enzyme inhibitor; ARB, angiotensin receptor blocker; </a:t>
            </a:r>
            <a:r>
              <a:rPr lang="en-US" dirty="0" err="1"/>
              <a:t>ARNi</a:t>
            </a:r>
            <a:r>
              <a:rPr lang="en-US" dirty="0"/>
              <a:t>, angiotensin receptor-</a:t>
            </a:r>
            <a:r>
              <a:rPr lang="en-US" dirty="0" err="1"/>
              <a:t>neprilysin</a:t>
            </a:r>
            <a:r>
              <a:rPr lang="en-US" dirty="0"/>
              <a:t> inhibitor; </a:t>
            </a:r>
            <a:r>
              <a:rPr lang="en-US" dirty="0" err="1"/>
              <a:t>HFimpEF</a:t>
            </a:r>
            <a:r>
              <a:rPr lang="en-US" dirty="0"/>
              <a:t>, heart failure with improved ejection fraction; </a:t>
            </a:r>
            <a:r>
              <a:rPr lang="en-US" dirty="0" err="1"/>
              <a:t>HFmrEF</a:t>
            </a:r>
            <a:r>
              <a:rPr lang="en-US" dirty="0"/>
              <a:t>, heart failure with mildly reduced ejection fraction; </a:t>
            </a:r>
            <a:r>
              <a:rPr lang="en-US" dirty="0" err="1"/>
              <a:t>HFrEF</a:t>
            </a:r>
            <a:r>
              <a:rPr lang="en-US" dirty="0"/>
              <a:t>, heart failure with reduced ejection fraction; LVEF,  left ventricular ejection fraction; MRA, mineralocorticoid receptor antagonist; and SGLT2i, sodium- glucose cotransporter 2 inhibitor.</a:t>
            </a:r>
          </a:p>
        </p:txBody>
      </p:sp>
      <p:sp>
        <p:nvSpPr>
          <p:cNvPr id="8" name="Slide Number Placeholder 7">
            <a:extLst>
              <a:ext uri="{FF2B5EF4-FFF2-40B4-BE49-F238E27FC236}">
                <a16:creationId xmlns:a16="http://schemas.microsoft.com/office/drawing/2014/main" id="{70587127-88A3-4087-AE51-E1798CCD6C5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23</a:t>
            </a:fld>
            <a:endParaRPr lang="en-US" sz="900" dirty="0"/>
          </a:p>
        </p:txBody>
      </p:sp>
      <p:sp>
        <p:nvSpPr>
          <p:cNvPr id="31" name="TextBox 30">
            <a:extLst>
              <a:ext uri="{FF2B5EF4-FFF2-40B4-BE49-F238E27FC236}">
                <a16:creationId xmlns:a16="http://schemas.microsoft.com/office/drawing/2014/main" id="{CC7E70FC-4E94-4615-84E4-707382C6C346}"/>
              </a:ext>
              <a:ext uri="{C183D7F6-B498-43B3-948B-1728B52AA6E4}">
                <adec:decorative xmlns:adec="http://schemas.microsoft.com/office/drawing/2017/decorative" val="1"/>
              </a:ext>
            </a:extLst>
          </p:cNvPr>
          <p:cNvSpPr txBox="1"/>
          <p:nvPr/>
        </p:nvSpPr>
        <p:spPr>
          <a:xfrm>
            <a:off x="3936181" y="1839222"/>
            <a:ext cx="3679464" cy="410140"/>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1600" b="1">
                <a:solidFill>
                  <a:schemeClr val="bg1"/>
                </a:solidFill>
                <a:latin typeface="Lub Dub Bold" panose="020B0803030403020204" pitchFamily="34" charset="0"/>
                <a:cs typeface="Lato"/>
              </a:defRPr>
            </a:lvl1pPr>
          </a:lstStyle>
          <a:p>
            <a:r>
              <a:rPr lang="en-US" dirty="0"/>
              <a:t>Treatment for </a:t>
            </a:r>
            <a:r>
              <a:rPr lang="en-US" dirty="0" err="1"/>
              <a:t>HFpEF</a:t>
            </a:r>
            <a:endParaRPr lang="en-US" dirty="0"/>
          </a:p>
        </p:txBody>
      </p:sp>
      <p:sp>
        <p:nvSpPr>
          <p:cNvPr id="37" name="TextBox 36">
            <a:extLst>
              <a:ext uri="{FF2B5EF4-FFF2-40B4-BE49-F238E27FC236}">
                <a16:creationId xmlns:a16="http://schemas.microsoft.com/office/drawing/2014/main" id="{7FCA3083-6831-491A-8771-87426B8E7340}"/>
              </a:ext>
              <a:ext uri="{C183D7F6-B498-43B3-948B-1728B52AA6E4}">
                <adec:decorative xmlns:adec="http://schemas.microsoft.com/office/drawing/2017/decorative" val="1"/>
              </a:ext>
            </a:extLst>
          </p:cNvPr>
          <p:cNvSpPr txBox="1"/>
          <p:nvPr/>
        </p:nvSpPr>
        <p:spPr>
          <a:xfrm>
            <a:off x="3951551" y="2748567"/>
            <a:ext cx="3648723" cy="378051"/>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350">
                <a:solidFill>
                  <a:schemeClr val="bg1"/>
                </a:solidFill>
                <a:latin typeface="Lub Dub Bold" panose="020B0803030403020204" pitchFamily="34" charset="0"/>
                <a:cs typeface="Lato"/>
              </a:defRPr>
            </a:lvl1pPr>
          </a:lstStyle>
          <a:p>
            <a:r>
              <a:rPr lang="en-US" dirty="0"/>
              <a:t>Symptomatic HF with LVEF ≥50%</a:t>
            </a:r>
          </a:p>
        </p:txBody>
      </p:sp>
      <p:sp>
        <p:nvSpPr>
          <p:cNvPr id="38" name="TextBox 37">
            <a:extLst>
              <a:ext uri="{FF2B5EF4-FFF2-40B4-BE49-F238E27FC236}">
                <a16:creationId xmlns:a16="http://schemas.microsoft.com/office/drawing/2014/main" id="{BD6CD15D-8435-4E52-A47D-D35E38F5CCF3}"/>
              </a:ext>
              <a:ext uri="{C183D7F6-B498-43B3-948B-1728B52AA6E4}">
                <adec:decorative xmlns:adec="http://schemas.microsoft.com/office/drawing/2017/decorative" val="1"/>
              </a:ext>
            </a:extLst>
          </p:cNvPr>
          <p:cNvSpPr txBox="1"/>
          <p:nvPr/>
        </p:nvSpPr>
        <p:spPr>
          <a:xfrm>
            <a:off x="5236417" y="3872334"/>
            <a:ext cx="1078992" cy="734471"/>
          </a:xfrm>
          <a:prstGeom prst="rect">
            <a:avLst/>
          </a:prstGeom>
          <a:solidFill>
            <a:srgbClr val="F99B1C"/>
          </a:solidFill>
          <a:ln w="25400">
            <a:no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lvl="0">
              <a:defRPr/>
            </a:pPr>
            <a:r>
              <a:rPr lang="en-US" sz="1200" b="1" dirty="0" err="1">
                <a:latin typeface="Lub Dub Condensed" panose="020B0506030403020204" pitchFamily="34" charset="0"/>
              </a:rPr>
              <a:t>ARNi</a:t>
            </a:r>
            <a:r>
              <a:rPr lang="en-US" sz="1200" b="1" dirty="0">
                <a:latin typeface="Lub Dub Condensed" panose="020B0506030403020204" pitchFamily="34" charset="0"/>
              </a:rPr>
              <a:t>* </a:t>
            </a:r>
          </a:p>
          <a:p>
            <a:pPr lvl="0">
              <a:defRPr/>
            </a:pPr>
            <a:r>
              <a:rPr lang="en-US" sz="1200" b="1" dirty="0">
                <a:latin typeface="Lub Dub Condensed" panose="020B0506030403020204" pitchFamily="34" charset="0"/>
              </a:rPr>
              <a:t>(2b)</a:t>
            </a:r>
          </a:p>
        </p:txBody>
      </p:sp>
      <p:sp>
        <p:nvSpPr>
          <p:cNvPr id="39" name="TextBox 38">
            <a:extLst>
              <a:ext uri="{FF2B5EF4-FFF2-40B4-BE49-F238E27FC236}">
                <a16:creationId xmlns:a16="http://schemas.microsoft.com/office/drawing/2014/main" id="{F9540AAF-2733-4E54-B91E-DFCC0AF4FF23}"/>
              </a:ext>
              <a:ext uri="{C183D7F6-B498-43B3-948B-1728B52AA6E4}">
                <adec:decorative xmlns:adec="http://schemas.microsoft.com/office/drawing/2017/decorative" val="1"/>
              </a:ext>
            </a:extLst>
          </p:cNvPr>
          <p:cNvSpPr txBox="1"/>
          <p:nvPr/>
        </p:nvSpPr>
        <p:spPr>
          <a:xfrm>
            <a:off x="3936181" y="3872335"/>
            <a:ext cx="1078992" cy="734471"/>
          </a:xfrm>
          <a:prstGeom prst="rect">
            <a:avLst/>
          </a:prstGeom>
          <a:solidFill>
            <a:srgbClr val="F0DA10"/>
          </a:solidFill>
          <a:ln w="25400">
            <a:no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SGLT2i </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(2a)</a:t>
            </a:r>
          </a:p>
        </p:txBody>
      </p:sp>
      <p:sp>
        <p:nvSpPr>
          <p:cNvPr id="40" name="TextBox 39">
            <a:extLst>
              <a:ext uri="{FF2B5EF4-FFF2-40B4-BE49-F238E27FC236}">
                <a16:creationId xmlns:a16="http://schemas.microsoft.com/office/drawing/2014/main" id="{A056296E-1940-433A-8043-7DEC9EA6C9C9}"/>
              </a:ext>
              <a:ext uri="{C183D7F6-B498-43B3-948B-1728B52AA6E4}">
                <adec:decorative xmlns:adec="http://schemas.microsoft.com/office/drawing/2017/decorative" val="1"/>
              </a:ext>
            </a:extLst>
          </p:cNvPr>
          <p:cNvSpPr txBox="1"/>
          <p:nvPr/>
        </p:nvSpPr>
        <p:spPr>
          <a:xfrm>
            <a:off x="2639060" y="3872334"/>
            <a:ext cx="1075877" cy="734471"/>
          </a:xfrm>
          <a:prstGeom prst="rect">
            <a:avLst/>
          </a:prstGeom>
          <a:solidFill>
            <a:srgbClr val="46A547"/>
          </a:solidFill>
          <a:ln w="25400">
            <a:no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92929"/>
                </a:solidFill>
                <a:effectLst/>
                <a:uLnTx/>
                <a:uFillTx/>
                <a:latin typeface="Lub Dub Condensed" panose="020B0506030403020204" pitchFamily="34" charset="0"/>
              </a:rPr>
              <a:t>Diuretics, </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92929"/>
                </a:solidFill>
                <a:effectLst/>
                <a:uLnTx/>
                <a:uFillTx/>
                <a:latin typeface="Lub Dub Condensed" panose="020B0506030403020204" pitchFamily="34" charset="0"/>
              </a:rPr>
              <a:t>as needed </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92929"/>
                </a:solidFill>
                <a:effectLst/>
                <a:uLnTx/>
                <a:uFillTx/>
                <a:latin typeface="Lub Dub Condensed" panose="020B0506030403020204" pitchFamily="34" charset="0"/>
              </a:rPr>
              <a:t>(1)</a:t>
            </a:r>
          </a:p>
        </p:txBody>
      </p:sp>
      <p:sp>
        <p:nvSpPr>
          <p:cNvPr id="41" name="TextBox 40">
            <a:extLst>
              <a:ext uri="{FF2B5EF4-FFF2-40B4-BE49-F238E27FC236}">
                <a16:creationId xmlns:a16="http://schemas.microsoft.com/office/drawing/2014/main" id="{4CD1CDEB-A769-4910-98A6-0DC10B91C31D}"/>
              </a:ext>
              <a:ext uri="{C183D7F6-B498-43B3-948B-1728B52AA6E4}">
                <adec:decorative xmlns:adec="http://schemas.microsoft.com/office/drawing/2017/decorative" val="1"/>
              </a:ext>
            </a:extLst>
          </p:cNvPr>
          <p:cNvSpPr txBox="1"/>
          <p:nvPr/>
        </p:nvSpPr>
        <p:spPr>
          <a:xfrm>
            <a:off x="6536653" y="3861089"/>
            <a:ext cx="1078992" cy="734471"/>
          </a:xfrm>
          <a:prstGeom prst="rect">
            <a:avLst/>
          </a:prstGeom>
          <a:solidFill>
            <a:srgbClr val="F99B1C"/>
          </a:solidFill>
          <a:ln w="25400">
            <a:no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lvl="0">
              <a:defRPr/>
            </a:pPr>
            <a:r>
              <a:rPr lang="en-US" sz="1200" b="1" dirty="0">
                <a:latin typeface="Lub Dub Condensed" panose="020B0506030403020204" pitchFamily="34" charset="0"/>
              </a:rPr>
              <a:t>MRA*</a:t>
            </a:r>
          </a:p>
          <a:p>
            <a:pPr lvl="0">
              <a:defRPr/>
            </a:pPr>
            <a:r>
              <a:rPr lang="en-US" sz="1200" b="1" dirty="0">
                <a:latin typeface="Lub Dub Condensed" panose="020B0506030403020204" pitchFamily="34" charset="0"/>
              </a:rPr>
              <a:t>(2b)</a:t>
            </a:r>
          </a:p>
        </p:txBody>
      </p:sp>
      <p:sp>
        <p:nvSpPr>
          <p:cNvPr id="42" name="TextBox 41">
            <a:extLst>
              <a:ext uri="{FF2B5EF4-FFF2-40B4-BE49-F238E27FC236}">
                <a16:creationId xmlns:a16="http://schemas.microsoft.com/office/drawing/2014/main" id="{06623541-4CAF-4496-9F78-371AABA340F1}"/>
              </a:ext>
              <a:ext uri="{C183D7F6-B498-43B3-948B-1728B52AA6E4}">
                <adec:decorative xmlns:adec="http://schemas.microsoft.com/office/drawing/2017/decorative" val="1"/>
              </a:ext>
            </a:extLst>
          </p:cNvPr>
          <p:cNvSpPr txBox="1"/>
          <p:nvPr/>
        </p:nvSpPr>
        <p:spPr>
          <a:xfrm>
            <a:off x="7836890" y="3861089"/>
            <a:ext cx="1078992" cy="734471"/>
          </a:xfrm>
          <a:prstGeom prst="rect">
            <a:avLst/>
          </a:prstGeom>
          <a:solidFill>
            <a:srgbClr val="F99B1C"/>
          </a:solidFill>
          <a:ln w="25400">
            <a:no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lvl="0">
              <a:defRPr/>
            </a:pPr>
            <a:r>
              <a:rPr lang="en-US" sz="1200" b="1" dirty="0">
                <a:latin typeface="Lub Dub Condensed" panose="020B0506030403020204" pitchFamily="34" charset="0"/>
              </a:rPr>
              <a:t>ARB*</a:t>
            </a:r>
          </a:p>
          <a:p>
            <a:pPr lvl="0">
              <a:defRPr/>
            </a:pPr>
            <a:r>
              <a:rPr lang="en-US" sz="1200" b="1" dirty="0">
                <a:latin typeface="Lub Dub Condensed" panose="020B0506030403020204" pitchFamily="34" charset="0"/>
              </a:rPr>
              <a:t>(2b)</a:t>
            </a:r>
          </a:p>
        </p:txBody>
      </p:sp>
      <p:cxnSp>
        <p:nvCxnSpPr>
          <p:cNvPr id="44" name="Elbow Connector 35">
            <a:extLst>
              <a:ext uri="{FF2B5EF4-FFF2-40B4-BE49-F238E27FC236}">
                <a16:creationId xmlns:a16="http://schemas.microsoft.com/office/drawing/2014/main" id="{7D8B2178-2E48-4957-85E5-9E902419BE48}"/>
              </a:ext>
              <a:ext uri="{C183D7F6-B498-43B3-948B-1728B52AA6E4}">
                <adec:decorative xmlns:adec="http://schemas.microsoft.com/office/drawing/2017/decorative" val="1"/>
              </a:ext>
            </a:extLst>
          </p:cNvPr>
          <p:cNvCxnSpPr>
            <a:cxnSpLocks/>
            <a:stCxn id="41" idx="0"/>
            <a:endCxn id="37" idx="2"/>
          </p:cNvCxnSpPr>
          <p:nvPr/>
        </p:nvCxnSpPr>
        <p:spPr>
          <a:xfrm rot="16200000" flipV="1">
            <a:off x="6058796" y="2843736"/>
            <a:ext cx="734471" cy="1300236"/>
          </a:xfrm>
          <a:prstGeom prst="bentConnector3">
            <a:avLst>
              <a:gd name="adj1" fmla="val 49999"/>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7E2791D8-9C0C-43A6-8168-C9356F91F680}"/>
              </a:ext>
              <a:ext uri="{C183D7F6-B498-43B3-948B-1728B52AA6E4}">
                <adec:decorative xmlns:adec="http://schemas.microsoft.com/office/drawing/2017/decorative" val="1"/>
              </a:ext>
            </a:extLst>
          </p:cNvPr>
          <p:cNvCxnSpPr>
            <a:cxnSpLocks/>
            <a:stCxn id="42" idx="0"/>
          </p:cNvCxnSpPr>
          <p:nvPr/>
        </p:nvCxnSpPr>
        <p:spPr>
          <a:xfrm rot="16200000" flipV="1">
            <a:off x="7479654" y="2964356"/>
            <a:ext cx="367235" cy="1426231"/>
          </a:xfrm>
          <a:prstGeom prst="bentConnector2">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Elbow Connector 38">
            <a:extLst>
              <a:ext uri="{FF2B5EF4-FFF2-40B4-BE49-F238E27FC236}">
                <a16:creationId xmlns:a16="http://schemas.microsoft.com/office/drawing/2014/main" id="{4A6232C4-8A11-4027-87C5-09C2DD3CFA43}"/>
              </a:ext>
              <a:ext uri="{C183D7F6-B498-43B3-948B-1728B52AA6E4}">
                <adec:decorative xmlns:adec="http://schemas.microsoft.com/office/drawing/2017/decorative" val="1"/>
              </a:ext>
            </a:extLst>
          </p:cNvPr>
          <p:cNvCxnSpPr>
            <a:cxnSpLocks/>
            <a:stCxn id="40" idx="0"/>
            <a:endCxn id="37" idx="2"/>
          </p:cNvCxnSpPr>
          <p:nvPr/>
        </p:nvCxnSpPr>
        <p:spPr>
          <a:xfrm rot="5400000" flipH="1" flipV="1">
            <a:off x="4103598" y="2200019"/>
            <a:ext cx="745716" cy="2598914"/>
          </a:xfrm>
          <a:prstGeom prst="bentConnector3">
            <a:avLst>
              <a:gd name="adj1" fmla="val 5119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Elbow Connector 40">
            <a:extLst>
              <a:ext uri="{FF2B5EF4-FFF2-40B4-BE49-F238E27FC236}">
                <a16:creationId xmlns:a16="http://schemas.microsoft.com/office/drawing/2014/main" id="{894B2A24-1DD3-42D3-8B5C-63F80F6EAC0A}"/>
              </a:ext>
              <a:ext uri="{C183D7F6-B498-43B3-948B-1728B52AA6E4}">
                <adec:decorative xmlns:adec="http://schemas.microsoft.com/office/drawing/2017/decorative" val="1"/>
              </a:ext>
            </a:extLst>
          </p:cNvPr>
          <p:cNvCxnSpPr>
            <a:cxnSpLocks/>
          </p:cNvCxnSpPr>
          <p:nvPr/>
        </p:nvCxnSpPr>
        <p:spPr>
          <a:xfrm flipV="1">
            <a:off x="5775914" y="3132968"/>
            <a:ext cx="0" cy="745716"/>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A21DA46F-B8D3-4DDD-95C4-59B1E4F58683}"/>
              </a:ext>
              <a:ext uri="{C183D7F6-B498-43B3-948B-1728B52AA6E4}">
                <adec:decorative xmlns:adec="http://schemas.microsoft.com/office/drawing/2017/decorative" val="1"/>
              </a:ext>
            </a:extLst>
          </p:cNvPr>
          <p:cNvCxnSpPr>
            <a:cxnSpLocks/>
          </p:cNvCxnSpPr>
          <p:nvPr/>
        </p:nvCxnSpPr>
        <p:spPr>
          <a:xfrm>
            <a:off x="4475677" y="3510066"/>
            <a:ext cx="0" cy="36226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3F8A587C-2BB9-4D1C-90FE-88B1014A4A46}"/>
              </a:ext>
              <a:ext uri="{C183D7F6-B498-43B3-948B-1728B52AA6E4}">
                <adec:decorative xmlns:adec="http://schemas.microsoft.com/office/drawing/2017/decorative" val="1"/>
              </a:ext>
            </a:extLst>
          </p:cNvPr>
          <p:cNvCxnSpPr>
            <a:cxnSpLocks/>
            <a:endCxn id="37" idx="0"/>
          </p:cNvCxnSpPr>
          <p:nvPr/>
        </p:nvCxnSpPr>
        <p:spPr>
          <a:xfrm>
            <a:off x="5775399" y="2235912"/>
            <a:ext cx="514" cy="51265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09066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5" name="Straight Arrow Connector 100">
            <a:extLst>
              <a:ext uri="{FF2B5EF4-FFF2-40B4-BE49-F238E27FC236}">
                <a16:creationId xmlns:a16="http://schemas.microsoft.com/office/drawing/2014/main" id="{1FBC147D-68B9-4FD9-989E-DC3716CA0995}"/>
              </a:ext>
              <a:ext uri="{C183D7F6-B498-43B3-948B-1728B52AA6E4}">
                <adec:decorative xmlns:adec="http://schemas.microsoft.com/office/drawing/2017/decorative" val="1"/>
              </a:ext>
            </a:extLst>
          </p:cNvPr>
          <p:cNvCxnSpPr>
            <a:cxnSpLocks/>
          </p:cNvCxnSpPr>
          <p:nvPr/>
        </p:nvCxnSpPr>
        <p:spPr>
          <a:xfrm rot="5400000">
            <a:off x="3474700" y="3111202"/>
            <a:ext cx="825711" cy="365758"/>
          </a:xfrm>
          <a:prstGeom prst="bentConnector3">
            <a:avLst>
              <a:gd name="adj1" fmla="val 77954"/>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6" name="Straight Arrow Connector 100">
            <a:extLst>
              <a:ext uri="{FF2B5EF4-FFF2-40B4-BE49-F238E27FC236}">
                <a16:creationId xmlns:a16="http://schemas.microsoft.com/office/drawing/2014/main" id="{8113BF97-BAC7-4CA9-9B29-6353C38FC4DF}"/>
              </a:ext>
              <a:ext uri="{C183D7F6-B498-43B3-948B-1728B52AA6E4}">
                <adec:decorative xmlns:adec="http://schemas.microsoft.com/office/drawing/2017/decorative" val="1"/>
              </a:ext>
            </a:extLst>
          </p:cNvPr>
          <p:cNvCxnSpPr>
            <a:cxnSpLocks/>
          </p:cNvCxnSpPr>
          <p:nvPr/>
        </p:nvCxnSpPr>
        <p:spPr>
          <a:xfrm rot="16200000" flipH="1">
            <a:off x="3868815" y="3048118"/>
            <a:ext cx="860188" cy="457448"/>
          </a:xfrm>
          <a:prstGeom prst="bentConnector3">
            <a:avLst>
              <a:gd name="adj1" fmla="val 78898"/>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5C8E47CC-2C36-4E78-B987-9C8EC0DAC266}"/>
              </a:ext>
            </a:extLst>
          </p:cNvPr>
          <p:cNvSpPr>
            <a:spLocks noGrp="1"/>
          </p:cNvSpPr>
          <p:nvPr>
            <p:ph type="title"/>
          </p:nvPr>
        </p:nvSpPr>
        <p:spPr/>
        <p:txBody>
          <a:bodyPr/>
          <a:lstStyle/>
          <a:p>
            <a:r>
              <a:rPr lang="en-US" dirty="0"/>
              <a:t>Diagnosis and Treatment of </a:t>
            </a:r>
            <a:br>
              <a:rPr lang="en-US" dirty="0"/>
            </a:br>
            <a:r>
              <a:rPr lang="en-US" dirty="0"/>
              <a:t>Transthyretin Cardiac Amyloidosis</a:t>
            </a:r>
          </a:p>
        </p:txBody>
      </p:sp>
      <p:sp>
        <p:nvSpPr>
          <p:cNvPr id="58" name="Rectangle 57" descr="This flow chart provides recommendation-based guidance on the approach to diagnose and treat transthyretin cardiac amyloidosis &#10;&#10;The patient presents with history, electrocardiogram, echocardiogram, or cardiac magnetic resonance imaging suggestive of cardiac amyloidosis. First, you check for monoclonal light chains. There are two different pathways depending on the results:&#10;&#10;Pathway #1: No detection of monoclonal light chain, the next step in the flowchart is to check a Tc-99m-PYP scan: &#10;• If normal, cardiac amyloidosis is unlikely&#10;• If abnormal, class 1 recommendation advices to perform transthyretin gene sequencing to guide treatment as the next step&#10;o If wild-type transthyretin amyloidosis, treatment as follow:&#10;- Individualize treatment for heart failure with reduced ejection fraction&#10;- Class 1 recommendation advices the use of Tafamidis for New York Heart Association I-III symptoms&#10;- Class 2a recommendation advices anticoagulation regardless of CHA2DS2-VASc score for patients with atrial fibrillation&#10;o If variant transthyretin amyloidosis, treatment as above plus&#10;- Referral to genetic counselor &#10;- Potential screening of family members &#10;- Transthyretin silences therapy if neuropathy&#10;&#10;Pathway #2: Monoclonal light chain is detected, the next step in the flow chart is a hematology-oncology consultation and consideration of heart or other biopsy. &#10;&#10;There are three different pathways depending on the results of heart biopsy&#10;1. If no evidence of amyloid on heart biopsy, then cardiac amyloidosis is unlikely&#10;2. If AL amyloid cardiomyopathy on heart biopsy, then treatment is guided by hematologist-oncologist&#10;3. If transthyretin amyloid cardiomyopathy, class 1 recommendation advices to perform transthyretin gene sequencing to guide treatment as discussed above &#10;">
            <a:extLst>
              <a:ext uri="{FF2B5EF4-FFF2-40B4-BE49-F238E27FC236}">
                <a16:creationId xmlns:a16="http://schemas.microsoft.com/office/drawing/2014/main" id="{F0BD3226-FC41-40A2-81B9-21A43A3902F8}"/>
              </a:ext>
            </a:extLst>
          </p:cNvPr>
          <p:cNvSpPr/>
          <p:nvPr/>
        </p:nvSpPr>
        <p:spPr>
          <a:xfrm>
            <a:off x="455448" y="1242720"/>
            <a:ext cx="11520242" cy="4562600"/>
          </a:xfrm>
          <a:prstGeom prst="rect">
            <a:avLst/>
          </a:prstGeom>
          <a:noFill/>
          <a:ln w="57150">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800" dirty="0">
              <a:solidFill>
                <a:schemeClr val="tx1"/>
              </a:solidFill>
            </a:endParaRPr>
          </a:p>
        </p:txBody>
      </p:sp>
      <p:sp>
        <p:nvSpPr>
          <p:cNvPr id="7" name="Text Placeholder 6">
            <a:extLst>
              <a:ext uri="{FF2B5EF4-FFF2-40B4-BE49-F238E27FC236}">
                <a16:creationId xmlns:a16="http://schemas.microsoft.com/office/drawing/2014/main" id="{2A6A5D4C-6318-4501-83E6-339815A1ADBE}"/>
              </a:ext>
            </a:extLst>
          </p:cNvPr>
          <p:cNvSpPr>
            <a:spLocks noGrp="1"/>
          </p:cNvSpPr>
          <p:nvPr>
            <p:ph type="body" sz="quarter" idx="13"/>
          </p:nvPr>
        </p:nvSpPr>
        <p:spPr>
          <a:xfrm>
            <a:off x="2070506" y="5788242"/>
            <a:ext cx="8050989" cy="432436"/>
          </a:xfrm>
        </p:spPr>
        <p:txBody>
          <a:bodyPr/>
          <a:lstStyle/>
          <a:p>
            <a:r>
              <a:rPr lang="en-US" b="1" dirty="0"/>
              <a:t>Abbreviations: </a:t>
            </a:r>
            <a:r>
              <a:rPr lang="en-US" dirty="0"/>
              <a:t>AF indicates atrial fibrillation; AL-CM, AL amyloid cardiomyopathy; ATTR-CM, transthyretin amyloid cardiomyopathy; ATTRV, variant transthyretin amyloidosis; </a:t>
            </a:r>
            <a:r>
              <a:rPr lang="en-US" dirty="0" err="1"/>
              <a:t>ATTRwt</a:t>
            </a:r>
            <a:r>
              <a:rPr lang="en-US" dirty="0"/>
              <a:t>, wild-type transthyretin amyloidosis; CHA›DS2-VASc, congestive heart failure, hypertension, age ≥75 years, diabetes mellitus, stroke or transient ischemic attack (TIA), vascular disease, age 65 to 74 years, sex category; ECG, electrocardiogram; H/CL, heart to contralateral chest; </a:t>
            </a:r>
            <a:r>
              <a:rPr lang="en-US" dirty="0" err="1"/>
              <a:t>HFrEF</a:t>
            </a:r>
            <a:r>
              <a:rPr lang="en-US" dirty="0"/>
              <a:t>, heart failure with reduced ejection fraction; IFE, immunofixation electrophoresis; MRI, magnetic resonance imaging; NYHA, New York Heart Association; PYP, pyrophosphate: Tc. technetium: and TTR. Transthyretin.</a:t>
            </a:r>
          </a:p>
        </p:txBody>
      </p:sp>
      <p:sp>
        <p:nvSpPr>
          <p:cNvPr id="8" name="Slide Number Placeholder 7">
            <a:extLst>
              <a:ext uri="{FF2B5EF4-FFF2-40B4-BE49-F238E27FC236}">
                <a16:creationId xmlns:a16="http://schemas.microsoft.com/office/drawing/2014/main" id="{70587127-88A3-4087-AE51-E1798CCD6C5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24</a:t>
            </a:fld>
            <a:endParaRPr lang="en-US" sz="900" dirty="0"/>
          </a:p>
        </p:txBody>
      </p:sp>
      <p:sp>
        <p:nvSpPr>
          <p:cNvPr id="93" name="Rectangle Container">
            <a:extLst>
              <a:ext uri="{FF2B5EF4-FFF2-40B4-BE49-F238E27FC236}">
                <a16:creationId xmlns:a16="http://schemas.microsoft.com/office/drawing/2014/main" id="{3DF6CF0B-8A27-469F-B386-5331ACFCD916}"/>
              </a:ext>
              <a:ext uri="{C183D7F6-B498-43B3-948B-1728B52AA6E4}">
                <adec:decorative xmlns:adec="http://schemas.microsoft.com/office/drawing/2017/decorative" val="1"/>
              </a:ext>
            </a:extLst>
          </p:cNvPr>
          <p:cNvSpPr/>
          <p:nvPr/>
        </p:nvSpPr>
        <p:spPr>
          <a:xfrm>
            <a:off x="527986" y="1364778"/>
            <a:ext cx="3879031" cy="475245"/>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r>
              <a:rPr lang="en-US" sz="1600" b="1" dirty="0">
                <a:solidFill>
                  <a:schemeClr val="bg1"/>
                </a:solidFill>
                <a:latin typeface="Lub Dub Condensed" panose="020B0506030403020204" pitchFamily="34" charset="0"/>
                <a:cs typeface="Lato"/>
              </a:rPr>
              <a:t>History, ECG, echocardiogram, cardiac MRI suggestive of cardiac amyloidosis</a:t>
            </a:r>
          </a:p>
        </p:txBody>
      </p:sp>
      <p:cxnSp>
        <p:nvCxnSpPr>
          <p:cNvPr id="94" name="Straight Arrow Connector 93">
            <a:extLst>
              <a:ext uri="{FF2B5EF4-FFF2-40B4-BE49-F238E27FC236}">
                <a16:creationId xmlns:a16="http://schemas.microsoft.com/office/drawing/2014/main" id="{3A4E5471-E28A-413E-B66F-3AF6659A6881}"/>
              </a:ext>
              <a:ext uri="{C183D7F6-B498-43B3-948B-1728B52AA6E4}">
                <adec:decorative xmlns:adec="http://schemas.microsoft.com/office/drawing/2017/decorative" val="1"/>
              </a:ext>
            </a:extLst>
          </p:cNvPr>
          <p:cNvCxnSpPr>
            <a:cxnSpLocks/>
          </p:cNvCxnSpPr>
          <p:nvPr/>
        </p:nvCxnSpPr>
        <p:spPr>
          <a:xfrm>
            <a:off x="4398139" y="1602400"/>
            <a:ext cx="298148"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34AE3284-23CC-47ED-8C55-266340B8F7B6}"/>
              </a:ext>
              <a:ext uri="{C183D7F6-B498-43B3-948B-1728B52AA6E4}">
                <adec:decorative xmlns:adec="http://schemas.microsoft.com/office/drawing/2017/decorative" val="1"/>
              </a:ext>
            </a:extLst>
          </p:cNvPr>
          <p:cNvSpPr txBox="1"/>
          <p:nvPr/>
        </p:nvSpPr>
        <p:spPr>
          <a:xfrm>
            <a:off x="4703930" y="1364778"/>
            <a:ext cx="1680267" cy="483465"/>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350">
                <a:latin typeface="Lub Dub Bold" panose="020B0803030403020204" pitchFamily="34" charset="0"/>
                <a:cs typeface="Lato"/>
              </a:defRPr>
            </a:lvl1pPr>
          </a:lstStyle>
          <a:p>
            <a:r>
              <a:rPr lang="en-US" b="1" dirty="0">
                <a:latin typeface="Lub Dub Condensed" panose="020B0506030403020204" pitchFamily="34" charset="0"/>
              </a:rPr>
              <a:t>Check for monoclonal light chains (1)</a:t>
            </a:r>
          </a:p>
        </p:txBody>
      </p:sp>
      <p:cxnSp>
        <p:nvCxnSpPr>
          <p:cNvPr id="96" name="Straight Arrow Connector 95">
            <a:extLst>
              <a:ext uri="{FF2B5EF4-FFF2-40B4-BE49-F238E27FC236}">
                <a16:creationId xmlns:a16="http://schemas.microsoft.com/office/drawing/2014/main" id="{976D23B3-107C-4AC1-9E50-BFE65AAE52AC}"/>
              </a:ext>
              <a:ext uri="{C183D7F6-B498-43B3-948B-1728B52AA6E4}">
                <adec:decorative xmlns:adec="http://schemas.microsoft.com/office/drawing/2017/decorative" val="1"/>
              </a:ext>
            </a:extLst>
          </p:cNvPr>
          <p:cNvCxnSpPr>
            <a:cxnSpLocks/>
          </p:cNvCxnSpPr>
          <p:nvPr/>
        </p:nvCxnSpPr>
        <p:spPr>
          <a:xfrm>
            <a:off x="6372780" y="1602400"/>
            <a:ext cx="298148"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7" name="Hexagon 96">
            <a:extLst>
              <a:ext uri="{FF2B5EF4-FFF2-40B4-BE49-F238E27FC236}">
                <a16:creationId xmlns:a16="http://schemas.microsoft.com/office/drawing/2014/main" id="{43382012-88B5-4F97-8BE8-76E1995B4700}"/>
              </a:ext>
              <a:ext uri="{C183D7F6-B498-43B3-948B-1728B52AA6E4}">
                <adec:decorative xmlns:adec="http://schemas.microsoft.com/office/drawing/2017/decorative" val="1"/>
              </a:ext>
            </a:extLst>
          </p:cNvPr>
          <p:cNvSpPr/>
          <p:nvPr/>
        </p:nvSpPr>
        <p:spPr>
          <a:xfrm>
            <a:off x="6681110" y="1236335"/>
            <a:ext cx="1247321" cy="715324"/>
          </a:xfrm>
          <a:prstGeom prst="hexagon">
            <a:avLst>
              <a:gd name="adj" fmla="val 46034"/>
              <a:gd name="vf" fmla="val 115470"/>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p>
            <a:pPr algn="ctr" hangingPunct="0">
              <a:lnSpc>
                <a:spcPct val="90000"/>
              </a:lnSpc>
            </a:pPr>
            <a:r>
              <a:rPr lang="en-US" sz="1200" b="1" dirty="0">
                <a:solidFill>
                  <a:schemeClr val="bg1"/>
                </a:solidFill>
                <a:latin typeface="Lub Dub Condensed" panose="020B0506030403020204" pitchFamily="34" charset="0"/>
                <a:cs typeface="Lato"/>
              </a:rPr>
              <a:t>Presence of monoclonal light chain?</a:t>
            </a:r>
          </a:p>
        </p:txBody>
      </p:sp>
      <p:sp>
        <p:nvSpPr>
          <p:cNvPr id="98" name="TextBox 97">
            <a:extLst>
              <a:ext uri="{FF2B5EF4-FFF2-40B4-BE49-F238E27FC236}">
                <a16:creationId xmlns:a16="http://schemas.microsoft.com/office/drawing/2014/main" id="{89EEA541-F6AB-4F25-973B-7BF3D8F51269}"/>
              </a:ext>
              <a:ext uri="{C183D7F6-B498-43B3-948B-1728B52AA6E4}">
                <adec:decorative xmlns:adec="http://schemas.microsoft.com/office/drawing/2017/decorative" val="1"/>
              </a:ext>
            </a:extLst>
          </p:cNvPr>
          <p:cNvSpPr txBox="1"/>
          <p:nvPr/>
        </p:nvSpPr>
        <p:spPr>
          <a:xfrm>
            <a:off x="7646752" y="2269021"/>
            <a:ext cx="1387925" cy="653859"/>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350" b="1">
                <a:latin typeface="Lub Dub Condensed" panose="020B0506030403020204" pitchFamily="34" charset="0"/>
                <a:cs typeface="Lato"/>
              </a:defRPr>
            </a:lvl1pPr>
          </a:lstStyle>
          <a:p>
            <a:r>
              <a:rPr lang="en-US" dirty="0"/>
              <a:t>Check Tc-99m-PYP scan (1)</a:t>
            </a:r>
          </a:p>
        </p:txBody>
      </p:sp>
      <p:sp>
        <p:nvSpPr>
          <p:cNvPr id="99" name="TextBox 98">
            <a:extLst>
              <a:ext uri="{FF2B5EF4-FFF2-40B4-BE49-F238E27FC236}">
                <a16:creationId xmlns:a16="http://schemas.microsoft.com/office/drawing/2014/main" id="{F7E78830-95A4-4047-AA46-3CE4C6516314}"/>
              </a:ext>
              <a:ext uri="{C183D7F6-B498-43B3-948B-1728B52AA6E4}">
                <adec:decorative xmlns:adec="http://schemas.microsoft.com/office/drawing/2017/decorative" val="1"/>
              </a:ext>
            </a:extLst>
          </p:cNvPr>
          <p:cNvSpPr txBox="1"/>
          <p:nvPr/>
        </p:nvSpPr>
        <p:spPr>
          <a:xfrm>
            <a:off x="4910651" y="2280210"/>
            <a:ext cx="2265278" cy="644842"/>
          </a:xfrm>
          <a:prstGeom prst="rect">
            <a:avLst/>
          </a:prstGeom>
          <a:solidFill>
            <a:schemeClr val="bg1">
              <a:lumMod val="65000"/>
            </a:schemeClr>
          </a:solidFill>
          <a:ln w="25400">
            <a:noFill/>
          </a:ln>
        </p:spPr>
        <p:txBody>
          <a:bodyPr spcFirstLastPara="0" lIns="0" tIns="0" rIns="0" bIns="0" anchor="ctr"/>
          <a:lstStyle>
            <a:defPPr>
              <a:defRPr lang="en-US"/>
            </a:defPPr>
            <a:lvl1pPr algn="ctr" hangingPunct="0">
              <a:lnSpc>
                <a:spcPct val="90000"/>
              </a:lnSpc>
              <a:defRPr sz="1350" b="1">
                <a:latin typeface="Lub Dub Bold" panose="020B0803030403020204" pitchFamily="34" charset="0"/>
                <a:cs typeface="Lato"/>
              </a:defRPr>
            </a:lvl1pPr>
          </a:lstStyle>
          <a:p>
            <a:r>
              <a:rPr lang="en-US" sz="1400" dirty="0">
                <a:latin typeface="Lub Dub Condensed" panose="020B0506030403020204" pitchFamily="34" charset="0"/>
              </a:rPr>
              <a:t>Hematology-oncology consultation and consider heart or other biopsy</a:t>
            </a:r>
          </a:p>
        </p:txBody>
      </p:sp>
      <p:cxnSp>
        <p:nvCxnSpPr>
          <p:cNvPr id="101" name="Straight Arrow Connector 100">
            <a:extLst>
              <a:ext uri="{FF2B5EF4-FFF2-40B4-BE49-F238E27FC236}">
                <a16:creationId xmlns:a16="http://schemas.microsoft.com/office/drawing/2014/main" id="{0448240A-2136-445F-988A-37BC5B101B9A}"/>
              </a:ext>
              <a:ext uri="{C183D7F6-B498-43B3-948B-1728B52AA6E4}">
                <adec:decorative xmlns:adec="http://schemas.microsoft.com/office/drawing/2017/decorative" val="1"/>
              </a:ext>
            </a:extLst>
          </p:cNvPr>
          <p:cNvCxnSpPr>
            <a:cxnSpLocks/>
            <a:stCxn id="97" idx="2"/>
            <a:endCxn id="99" idx="0"/>
          </p:cNvCxnSpPr>
          <p:nvPr/>
        </p:nvCxnSpPr>
        <p:spPr>
          <a:xfrm rot="5400000">
            <a:off x="6362571" y="1632378"/>
            <a:ext cx="328551" cy="967112"/>
          </a:xfrm>
          <a:prstGeom prst="bentConnector3">
            <a:avLst>
              <a:gd name="adj1" fmla="val 5270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2" name="Straight Arrow Connector 100">
            <a:extLst>
              <a:ext uri="{FF2B5EF4-FFF2-40B4-BE49-F238E27FC236}">
                <a16:creationId xmlns:a16="http://schemas.microsoft.com/office/drawing/2014/main" id="{0BB99C8A-ADEE-4D43-A1B5-C09CB92A99E1}"/>
              </a:ext>
              <a:ext uri="{C183D7F6-B498-43B3-948B-1728B52AA6E4}">
                <adec:decorative xmlns:adec="http://schemas.microsoft.com/office/drawing/2017/decorative" val="1"/>
              </a:ext>
            </a:extLst>
          </p:cNvPr>
          <p:cNvCxnSpPr>
            <a:cxnSpLocks/>
            <a:stCxn id="97" idx="1"/>
            <a:endCxn id="98" idx="0"/>
          </p:cNvCxnSpPr>
          <p:nvPr/>
        </p:nvCxnSpPr>
        <p:spPr>
          <a:xfrm rot="16200000" flipH="1">
            <a:off x="7811246" y="1739552"/>
            <a:ext cx="317362" cy="741576"/>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3" name="Rectangle Container">
            <a:extLst>
              <a:ext uri="{FF2B5EF4-FFF2-40B4-BE49-F238E27FC236}">
                <a16:creationId xmlns:a16="http://schemas.microsoft.com/office/drawing/2014/main" id="{C36090BE-FBC2-4B9F-8C51-017A76636FE1}"/>
              </a:ext>
              <a:ext uri="{C183D7F6-B498-43B3-948B-1728B52AA6E4}">
                <adec:decorative xmlns:adec="http://schemas.microsoft.com/office/drawing/2017/decorative" val="1"/>
              </a:ext>
            </a:extLst>
          </p:cNvPr>
          <p:cNvSpPr/>
          <p:nvPr/>
        </p:nvSpPr>
        <p:spPr>
          <a:xfrm>
            <a:off x="7726570" y="2007777"/>
            <a:ext cx="403721" cy="205123"/>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NO</a:t>
            </a:r>
          </a:p>
        </p:txBody>
      </p:sp>
      <p:sp>
        <p:nvSpPr>
          <p:cNvPr id="104" name="Rectangle Container">
            <a:extLst>
              <a:ext uri="{FF2B5EF4-FFF2-40B4-BE49-F238E27FC236}">
                <a16:creationId xmlns:a16="http://schemas.microsoft.com/office/drawing/2014/main" id="{504A166F-6F18-483A-AC97-61BF25ADCDA3}"/>
              </a:ext>
              <a:ext uri="{C183D7F6-B498-43B3-948B-1728B52AA6E4}">
                <adec:decorative xmlns:adec="http://schemas.microsoft.com/office/drawing/2017/decorative" val="1"/>
              </a:ext>
            </a:extLst>
          </p:cNvPr>
          <p:cNvSpPr/>
          <p:nvPr/>
        </p:nvSpPr>
        <p:spPr>
          <a:xfrm>
            <a:off x="6286416" y="2007777"/>
            <a:ext cx="403721" cy="205123"/>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YES</a:t>
            </a:r>
          </a:p>
        </p:txBody>
      </p:sp>
      <p:sp>
        <p:nvSpPr>
          <p:cNvPr id="106" name="TextBox 105">
            <a:extLst>
              <a:ext uri="{FF2B5EF4-FFF2-40B4-BE49-F238E27FC236}">
                <a16:creationId xmlns:a16="http://schemas.microsoft.com/office/drawing/2014/main" id="{D74D3B74-5AA1-4D6D-9ED0-BC7379E49A89}"/>
              </a:ext>
              <a:ext uri="{C183D7F6-B498-43B3-948B-1728B52AA6E4}">
                <adec:decorative xmlns:adec="http://schemas.microsoft.com/office/drawing/2017/decorative" val="1"/>
              </a:ext>
            </a:extLst>
          </p:cNvPr>
          <p:cNvSpPr txBox="1"/>
          <p:nvPr/>
        </p:nvSpPr>
        <p:spPr>
          <a:xfrm>
            <a:off x="9318731" y="3128369"/>
            <a:ext cx="2552258" cy="338910"/>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350" b="1">
                <a:latin typeface="Lub Dub Condensed" panose="020B0506030403020204" pitchFamily="34" charset="0"/>
                <a:cs typeface="Lato"/>
              </a:defRPr>
            </a:lvl1pPr>
          </a:lstStyle>
          <a:p>
            <a:r>
              <a:rPr lang="en-US" dirty="0"/>
              <a:t>Perform TTR gene sequencing (1)</a:t>
            </a:r>
          </a:p>
        </p:txBody>
      </p:sp>
      <p:sp>
        <p:nvSpPr>
          <p:cNvPr id="107" name="Hexagon 106">
            <a:extLst>
              <a:ext uri="{FF2B5EF4-FFF2-40B4-BE49-F238E27FC236}">
                <a16:creationId xmlns:a16="http://schemas.microsoft.com/office/drawing/2014/main" id="{3C0E4E20-8286-407F-83C4-534FA70B6059}"/>
              </a:ext>
              <a:ext uri="{C183D7F6-B498-43B3-948B-1728B52AA6E4}">
                <adec:decorative xmlns:adec="http://schemas.microsoft.com/office/drawing/2017/decorative" val="1"/>
              </a:ext>
            </a:extLst>
          </p:cNvPr>
          <p:cNvSpPr/>
          <p:nvPr/>
        </p:nvSpPr>
        <p:spPr>
          <a:xfrm>
            <a:off x="9341931" y="2330681"/>
            <a:ext cx="1061660" cy="542286"/>
          </a:xfrm>
          <a:prstGeom prst="hexagon">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p>
            <a:pPr algn="ctr" hangingPunct="0">
              <a:lnSpc>
                <a:spcPct val="90000"/>
              </a:lnSpc>
            </a:pPr>
            <a:r>
              <a:rPr lang="en-US" sz="1200" b="1" dirty="0">
                <a:solidFill>
                  <a:schemeClr val="bg1"/>
                </a:solidFill>
                <a:latin typeface="Lub Dub Condensed" panose="020B0506030403020204" pitchFamily="34" charset="0"/>
                <a:cs typeface="Lato"/>
              </a:rPr>
              <a:t>Tc-99m-PYP abnormal?</a:t>
            </a:r>
          </a:p>
        </p:txBody>
      </p:sp>
      <p:sp>
        <p:nvSpPr>
          <p:cNvPr id="108" name="TextBox 107">
            <a:extLst>
              <a:ext uri="{FF2B5EF4-FFF2-40B4-BE49-F238E27FC236}">
                <a16:creationId xmlns:a16="http://schemas.microsoft.com/office/drawing/2014/main" id="{2E1B690B-8457-47FA-9C84-CB62E4F2A736}"/>
              </a:ext>
              <a:ext uri="{C183D7F6-B498-43B3-948B-1728B52AA6E4}">
                <adec:decorative xmlns:adec="http://schemas.microsoft.com/office/drawing/2017/decorative" val="1"/>
              </a:ext>
            </a:extLst>
          </p:cNvPr>
          <p:cNvSpPr txBox="1"/>
          <p:nvPr/>
        </p:nvSpPr>
        <p:spPr>
          <a:xfrm>
            <a:off x="9335204" y="1310039"/>
            <a:ext cx="1061658" cy="557813"/>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350">
                <a:solidFill>
                  <a:srgbClr val="292929"/>
                </a:solidFill>
                <a:latin typeface="Lub Dub Bold" panose="020B0803030403020204" pitchFamily="34" charset="0"/>
                <a:cs typeface="Lato"/>
              </a:defRPr>
            </a:lvl1pPr>
          </a:lstStyle>
          <a:p>
            <a:r>
              <a:rPr lang="en-US" sz="1200" b="1" dirty="0">
                <a:solidFill>
                  <a:schemeClr val="tx1"/>
                </a:solidFill>
                <a:latin typeface="Lub Dub Condensed" panose="020B0506030403020204" pitchFamily="34" charset="0"/>
              </a:rPr>
              <a:t>Cardiac amyloidosis </a:t>
            </a:r>
          </a:p>
          <a:p>
            <a:r>
              <a:rPr lang="en-US" sz="1200" b="1" dirty="0">
                <a:solidFill>
                  <a:schemeClr val="tx1"/>
                </a:solidFill>
                <a:latin typeface="Lub Dub Condensed" panose="020B0506030403020204" pitchFamily="34" charset="0"/>
              </a:rPr>
              <a:t>unlikely </a:t>
            </a:r>
          </a:p>
        </p:txBody>
      </p:sp>
      <p:cxnSp>
        <p:nvCxnSpPr>
          <p:cNvPr id="109" name="Straight Arrow Connector 108">
            <a:extLst>
              <a:ext uri="{FF2B5EF4-FFF2-40B4-BE49-F238E27FC236}">
                <a16:creationId xmlns:a16="http://schemas.microsoft.com/office/drawing/2014/main" id="{A4E3B14C-99F2-42F7-9663-D27711F55FB8}"/>
              </a:ext>
              <a:ext uri="{C183D7F6-B498-43B3-948B-1728B52AA6E4}">
                <adec:decorative xmlns:adec="http://schemas.microsoft.com/office/drawing/2017/decorative" val="1"/>
              </a:ext>
            </a:extLst>
          </p:cNvPr>
          <p:cNvCxnSpPr>
            <a:cxnSpLocks/>
          </p:cNvCxnSpPr>
          <p:nvPr/>
        </p:nvCxnSpPr>
        <p:spPr>
          <a:xfrm>
            <a:off x="9034677" y="2603453"/>
            <a:ext cx="298148"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F0EE42C7-CB18-4BB0-87DE-71866CA1AABA}"/>
              </a:ext>
              <a:ext uri="{C183D7F6-B498-43B3-948B-1728B52AA6E4}">
                <adec:decorative xmlns:adec="http://schemas.microsoft.com/office/drawing/2017/decorative" val="1"/>
              </a:ext>
            </a:extLst>
          </p:cNvPr>
          <p:cNvCxnSpPr>
            <a:cxnSpLocks/>
          </p:cNvCxnSpPr>
          <p:nvPr/>
        </p:nvCxnSpPr>
        <p:spPr>
          <a:xfrm rot="16200000">
            <a:off x="9644161" y="2110338"/>
            <a:ext cx="457200"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1" name="Rectangle Container">
            <a:extLst>
              <a:ext uri="{FF2B5EF4-FFF2-40B4-BE49-F238E27FC236}">
                <a16:creationId xmlns:a16="http://schemas.microsoft.com/office/drawing/2014/main" id="{2ED1241C-2A64-4127-B350-1D697286E010}"/>
              </a:ext>
              <a:ext uri="{C183D7F6-B498-43B3-948B-1728B52AA6E4}">
                <adec:decorative xmlns:adec="http://schemas.microsoft.com/office/drawing/2017/decorative" val="1"/>
              </a:ext>
            </a:extLst>
          </p:cNvPr>
          <p:cNvSpPr/>
          <p:nvPr/>
        </p:nvSpPr>
        <p:spPr>
          <a:xfrm>
            <a:off x="9670900" y="2044930"/>
            <a:ext cx="403721" cy="205123"/>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NO</a:t>
            </a:r>
          </a:p>
        </p:txBody>
      </p:sp>
      <p:sp>
        <p:nvSpPr>
          <p:cNvPr id="114" name="Rectangle 2">
            <a:extLst>
              <a:ext uri="{FF2B5EF4-FFF2-40B4-BE49-F238E27FC236}">
                <a16:creationId xmlns:a16="http://schemas.microsoft.com/office/drawing/2014/main" id="{5961C139-AAB3-46CC-8710-7F9405C5F019}"/>
              </a:ext>
              <a:ext uri="{C183D7F6-B498-43B3-948B-1728B52AA6E4}">
                <adec:decorative xmlns:adec="http://schemas.microsoft.com/office/drawing/2017/decorative" val="1"/>
              </a:ext>
            </a:extLst>
          </p:cNvPr>
          <p:cNvSpPr/>
          <p:nvPr/>
        </p:nvSpPr>
        <p:spPr>
          <a:xfrm flipH="1">
            <a:off x="10403585" y="2595247"/>
            <a:ext cx="196336" cy="548261"/>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2" name="Rectangle Container">
            <a:extLst>
              <a:ext uri="{FF2B5EF4-FFF2-40B4-BE49-F238E27FC236}">
                <a16:creationId xmlns:a16="http://schemas.microsoft.com/office/drawing/2014/main" id="{B61D19E8-763B-4046-AE2D-CEDE2B4FE0E0}"/>
              </a:ext>
              <a:ext uri="{C183D7F6-B498-43B3-948B-1728B52AA6E4}">
                <adec:decorative xmlns:adec="http://schemas.microsoft.com/office/drawing/2017/decorative" val="1"/>
              </a:ext>
            </a:extLst>
          </p:cNvPr>
          <p:cNvSpPr/>
          <p:nvPr/>
        </p:nvSpPr>
        <p:spPr>
          <a:xfrm>
            <a:off x="10398067" y="2744185"/>
            <a:ext cx="403721" cy="205123"/>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YES</a:t>
            </a:r>
          </a:p>
        </p:txBody>
      </p:sp>
      <p:sp>
        <p:nvSpPr>
          <p:cNvPr id="115" name="TextBox 114">
            <a:extLst>
              <a:ext uri="{FF2B5EF4-FFF2-40B4-BE49-F238E27FC236}">
                <a16:creationId xmlns:a16="http://schemas.microsoft.com/office/drawing/2014/main" id="{F5D7C60C-03AB-49B5-94EA-8DC276039A25}"/>
              </a:ext>
              <a:ext uri="{C183D7F6-B498-43B3-948B-1728B52AA6E4}">
                <adec:decorative xmlns:adec="http://schemas.microsoft.com/office/drawing/2017/decorative" val="1"/>
              </a:ext>
            </a:extLst>
          </p:cNvPr>
          <p:cNvSpPr txBox="1"/>
          <p:nvPr/>
        </p:nvSpPr>
        <p:spPr>
          <a:xfrm>
            <a:off x="9231995" y="4627615"/>
            <a:ext cx="842626" cy="304654"/>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200" b="1">
                <a:latin typeface="Lub Dub Condensed" panose="020B0506030403020204" pitchFamily="34" charset="0"/>
                <a:cs typeface="Lato"/>
              </a:defRPr>
            </a:lvl1pPr>
          </a:lstStyle>
          <a:p>
            <a:r>
              <a:rPr lang="en-US" dirty="0"/>
              <a:t>Treatment </a:t>
            </a:r>
          </a:p>
        </p:txBody>
      </p:sp>
      <p:sp>
        <p:nvSpPr>
          <p:cNvPr id="116" name="TextBox 115">
            <a:extLst>
              <a:ext uri="{FF2B5EF4-FFF2-40B4-BE49-F238E27FC236}">
                <a16:creationId xmlns:a16="http://schemas.microsoft.com/office/drawing/2014/main" id="{D2D38388-689B-4923-BFF3-7687D66D2ACD}"/>
              </a:ext>
              <a:ext uri="{C183D7F6-B498-43B3-948B-1728B52AA6E4}">
                <adec:decorative xmlns:adec="http://schemas.microsoft.com/office/drawing/2017/decorative" val="1"/>
              </a:ext>
            </a:extLst>
          </p:cNvPr>
          <p:cNvSpPr txBox="1"/>
          <p:nvPr/>
        </p:nvSpPr>
        <p:spPr>
          <a:xfrm>
            <a:off x="9357732" y="3815714"/>
            <a:ext cx="921029" cy="228997"/>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200" b="1">
                <a:solidFill>
                  <a:schemeClr val="bg1"/>
                </a:solidFill>
                <a:latin typeface="Lub Dub Condensed" panose="020B0506030403020204" pitchFamily="34" charset="0"/>
                <a:cs typeface="Lato"/>
              </a:defRPr>
            </a:lvl1pPr>
          </a:lstStyle>
          <a:p>
            <a:r>
              <a:rPr lang="en-US" dirty="0"/>
              <a:t>ATTRwt-CM</a:t>
            </a:r>
          </a:p>
        </p:txBody>
      </p:sp>
      <p:sp>
        <p:nvSpPr>
          <p:cNvPr id="117" name="TextBox 116">
            <a:extLst>
              <a:ext uri="{FF2B5EF4-FFF2-40B4-BE49-F238E27FC236}">
                <a16:creationId xmlns:a16="http://schemas.microsoft.com/office/drawing/2014/main" id="{6EF346C4-4CF7-479B-976F-C7016F224BC4}"/>
              </a:ext>
              <a:ext uri="{C183D7F6-B498-43B3-948B-1728B52AA6E4}">
                <adec:decorative xmlns:adec="http://schemas.microsoft.com/office/drawing/2017/decorative" val="1"/>
              </a:ext>
            </a:extLst>
          </p:cNvPr>
          <p:cNvSpPr txBox="1"/>
          <p:nvPr/>
        </p:nvSpPr>
        <p:spPr>
          <a:xfrm>
            <a:off x="10458051" y="3815713"/>
            <a:ext cx="829348" cy="228998"/>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200" b="1">
                <a:solidFill>
                  <a:schemeClr val="bg1"/>
                </a:solidFill>
                <a:latin typeface="Lub Dub Condensed" panose="020B0506030403020204" pitchFamily="34" charset="0"/>
                <a:cs typeface="Lato"/>
              </a:defRPr>
            </a:lvl1pPr>
          </a:lstStyle>
          <a:p>
            <a:r>
              <a:rPr lang="en-US" dirty="0"/>
              <a:t>ATTRv-CM</a:t>
            </a:r>
          </a:p>
        </p:txBody>
      </p:sp>
      <p:sp>
        <p:nvSpPr>
          <p:cNvPr id="118" name="TextBox 117">
            <a:extLst>
              <a:ext uri="{FF2B5EF4-FFF2-40B4-BE49-F238E27FC236}">
                <a16:creationId xmlns:a16="http://schemas.microsoft.com/office/drawing/2014/main" id="{B81F4EC4-E0BE-4816-BEE0-981D7D305EBD}"/>
              </a:ext>
              <a:ext uri="{C183D7F6-B498-43B3-948B-1728B52AA6E4}">
                <adec:decorative xmlns:adec="http://schemas.microsoft.com/office/drawing/2017/decorative" val="1"/>
              </a:ext>
            </a:extLst>
          </p:cNvPr>
          <p:cNvSpPr txBox="1"/>
          <p:nvPr/>
        </p:nvSpPr>
        <p:spPr>
          <a:xfrm>
            <a:off x="10433973" y="4615185"/>
            <a:ext cx="1437016" cy="1166387"/>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200" b="1">
                <a:latin typeface="Lub Dub Condensed" panose="020B0506030403020204" pitchFamily="34" charset="0"/>
                <a:cs typeface="Lato"/>
              </a:defRPr>
            </a:lvl1pPr>
          </a:lstStyle>
          <a:p>
            <a:pPr marL="230188" indent="-171450" algn="l">
              <a:spcAft>
                <a:spcPts val="600"/>
              </a:spcAft>
              <a:buFont typeface="Arial" panose="020B0604020202020204" pitchFamily="34" charset="0"/>
              <a:buChar char="•"/>
            </a:pPr>
            <a:r>
              <a:rPr lang="en-US" sz="1100" dirty="0"/>
              <a:t>Referral to genetic counselor</a:t>
            </a:r>
          </a:p>
          <a:p>
            <a:pPr marL="230188" indent="-171450" algn="l">
              <a:spcAft>
                <a:spcPts val="600"/>
              </a:spcAft>
              <a:buFont typeface="Arial" panose="020B0604020202020204" pitchFamily="34" charset="0"/>
              <a:buChar char="•"/>
            </a:pPr>
            <a:r>
              <a:rPr lang="en-US" sz="1100" dirty="0"/>
              <a:t>Potential screening of family members</a:t>
            </a:r>
          </a:p>
          <a:p>
            <a:pPr marL="230188" indent="-171450" algn="l">
              <a:spcAft>
                <a:spcPts val="600"/>
              </a:spcAft>
              <a:buFont typeface="Arial" panose="020B0604020202020204" pitchFamily="34" charset="0"/>
              <a:buChar char="•"/>
            </a:pPr>
            <a:r>
              <a:rPr lang="en-US" sz="1100" dirty="0"/>
              <a:t>TTR silencer therapy if neuropathy</a:t>
            </a:r>
          </a:p>
        </p:txBody>
      </p:sp>
      <p:cxnSp>
        <p:nvCxnSpPr>
          <p:cNvPr id="119" name="Straight Arrow Connector 100">
            <a:extLst>
              <a:ext uri="{FF2B5EF4-FFF2-40B4-BE49-F238E27FC236}">
                <a16:creationId xmlns:a16="http://schemas.microsoft.com/office/drawing/2014/main" id="{351FD45A-716F-411D-8168-732D6389F5FC}"/>
              </a:ext>
              <a:ext uri="{C183D7F6-B498-43B3-948B-1728B52AA6E4}">
                <adec:decorative xmlns:adec="http://schemas.microsoft.com/office/drawing/2017/decorative" val="1"/>
              </a:ext>
            </a:extLst>
          </p:cNvPr>
          <p:cNvCxnSpPr>
            <a:cxnSpLocks/>
          </p:cNvCxnSpPr>
          <p:nvPr/>
        </p:nvCxnSpPr>
        <p:spPr>
          <a:xfrm rot="5400000">
            <a:off x="9857872" y="3458617"/>
            <a:ext cx="348435" cy="36576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4" name="Straight Arrow Connector 100">
            <a:extLst>
              <a:ext uri="{FF2B5EF4-FFF2-40B4-BE49-F238E27FC236}">
                <a16:creationId xmlns:a16="http://schemas.microsoft.com/office/drawing/2014/main" id="{B1B21A5A-0F65-4F02-A8FA-C69A4B7115DF}"/>
              </a:ext>
              <a:ext uri="{C183D7F6-B498-43B3-948B-1728B52AA6E4}">
                <adec:decorative xmlns:adec="http://schemas.microsoft.com/office/drawing/2017/decorative" val="1"/>
              </a:ext>
            </a:extLst>
          </p:cNvPr>
          <p:cNvCxnSpPr>
            <a:cxnSpLocks/>
          </p:cNvCxnSpPr>
          <p:nvPr/>
        </p:nvCxnSpPr>
        <p:spPr>
          <a:xfrm rot="16200000" flipH="1">
            <a:off x="10269351" y="3412896"/>
            <a:ext cx="348434" cy="45720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8" name="Straight Arrow Connector 100">
            <a:extLst>
              <a:ext uri="{FF2B5EF4-FFF2-40B4-BE49-F238E27FC236}">
                <a16:creationId xmlns:a16="http://schemas.microsoft.com/office/drawing/2014/main" id="{8BF27F1E-B453-45AB-A777-FF798486CC44}"/>
              </a:ext>
              <a:ext uri="{C183D7F6-B498-43B3-948B-1728B52AA6E4}">
                <adec:decorative xmlns:adec="http://schemas.microsoft.com/office/drawing/2017/decorative" val="1"/>
              </a:ext>
            </a:extLst>
          </p:cNvPr>
          <p:cNvCxnSpPr>
            <a:cxnSpLocks/>
            <a:stCxn id="116" idx="2"/>
            <a:endCxn id="115" idx="0"/>
          </p:cNvCxnSpPr>
          <p:nvPr/>
        </p:nvCxnSpPr>
        <p:spPr>
          <a:xfrm rot="5400000">
            <a:off x="9444326" y="4253694"/>
            <a:ext cx="582904" cy="164939"/>
          </a:xfrm>
          <a:prstGeom prst="bentConnector3">
            <a:avLst>
              <a:gd name="adj1" fmla="val 4086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2" name="Straight Arrow Connector 100">
            <a:extLst>
              <a:ext uri="{FF2B5EF4-FFF2-40B4-BE49-F238E27FC236}">
                <a16:creationId xmlns:a16="http://schemas.microsoft.com/office/drawing/2014/main" id="{6224F6F5-BFAE-4E42-8A8C-34DAB0D48FCB}"/>
              </a:ext>
              <a:ext uri="{C183D7F6-B498-43B3-948B-1728B52AA6E4}">
                <adec:decorative xmlns:adec="http://schemas.microsoft.com/office/drawing/2017/decorative" val="1"/>
              </a:ext>
            </a:extLst>
          </p:cNvPr>
          <p:cNvCxnSpPr>
            <a:cxnSpLocks/>
            <a:stCxn id="117" idx="2"/>
            <a:endCxn id="115" idx="0"/>
          </p:cNvCxnSpPr>
          <p:nvPr/>
        </p:nvCxnSpPr>
        <p:spPr>
          <a:xfrm rot="5400000">
            <a:off x="9971565" y="3726455"/>
            <a:ext cx="582904" cy="1219417"/>
          </a:xfrm>
          <a:prstGeom prst="bentConnector3">
            <a:avLst>
              <a:gd name="adj1" fmla="val 4086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A1E3C84A-1919-4DAF-BE6E-6B524F4E5CDF}"/>
              </a:ext>
              <a:ext uri="{C183D7F6-B498-43B3-948B-1728B52AA6E4}">
                <adec:decorative xmlns:adec="http://schemas.microsoft.com/office/drawing/2017/decorative" val="1"/>
              </a:ext>
            </a:extLst>
          </p:cNvPr>
          <p:cNvCxnSpPr>
            <a:cxnSpLocks/>
          </p:cNvCxnSpPr>
          <p:nvPr/>
        </p:nvCxnSpPr>
        <p:spPr>
          <a:xfrm rot="5400000" flipV="1">
            <a:off x="10851672" y="4327549"/>
            <a:ext cx="548640"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3" name="Hexagon 142">
            <a:extLst>
              <a:ext uri="{FF2B5EF4-FFF2-40B4-BE49-F238E27FC236}">
                <a16:creationId xmlns:a16="http://schemas.microsoft.com/office/drawing/2014/main" id="{2A613C47-1F50-4BC7-8FD1-7F5CFC0BE6A8}"/>
              </a:ext>
              <a:ext uri="{C183D7F6-B498-43B3-948B-1728B52AA6E4}">
                <adec:decorative xmlns:adec="http://schemas.microsoft.com/office/drawing/2017/decorative" val="1"/>
              </a:ext>
            </a:extLst>
          </p:cNvPr>
          <p:cNvSpPr/>
          <p:nvPr/>
        </p:nvSpPr>
        <p:spPr>
          <a:xfrm>
            <a:off x="3552351" y="2338938"/>
            <a:ext cx="1061660" cy="542286"/>
          </a:xfrm>
          <a:prstGeom prst="hexagon">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p>
            <a:pPr algn="ctr" hangingPunct="0">
              <a:lnSpc>
                <a:spcPct val="90000"/>
              </a:lnSpc>
            </a:pPr>
            <a:r>
              <a:rPr lang="en-US" sz="1200" b="1" dirty="0">
                <a:solidFill>
                  <a:schemeClr val="bg1"/>
                </a:solidFill>
                <a:latin typeface="Lub Dub Condensed" panose="020B0506030403020204" pitchFamily="34" charset="0"/>
                <a:cs typeface="Lato"/>
              </a:rPr>
              <a:t>Amyloid on heart biopsy?</a:t>
            </a:r>
          </a:p>
        </p:txBody>
      </p:sp>
      <p:cxnSp>
        <p:nvCxnSpPr>
          <p:cNvPr id="144" name="Straight Arrow Connector 143">
            <a:extLst>
              <a:ext uri="{FF2B5EF4-FFF2-40B4-BE49-F238E27FC236}">
                <a16:creationId xmlns:a16="http://schemas.microsoft.com/office/drawing/2014/main" id="{5C2792FD-1E33-4AC4-A1C2-D4C0BFEC0556}"/>
              </a:ext>
              <a:ext uri="{C183D7F6-B498-43B3-948B-1728B52AA6E4}">
                <adec:decorative xmlns:adec="http://schemas.microsoft.com/office/drawing/2017/decorative" val="1"/>
              </a:ext>
            </a:extLst>
          </p:cNvPr>
          <p:cNvCxnSpPr>
            <a:cxnSpLocks/>
          </p:cNvCxnSpPr>
          <p:nvPr/>
        </p:nvCxnSpPr>
        <p:spPr>
          <a:xfrm flipH="1">
            <a:off x="4614011" y="2610081"/>
            <a:ext cx="298148"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5" name="TextBox 144">
            <a:extLst>
              <a:ext uri="{FF2B5EF4-FFF2-40B4-BE49-F238E27FC236}">
                <a16:creationId xmlns:a16="http://schemas.microsoft.com/office/drawing/2014/main" id="{84FB7B29-BEBA-4DD6-91A3-9AB0541F0224}"/>
              </a:ext>
              <a:ext uri="{C183D7F6-B498-43B3-948B-1728B52AA6E4}">
                <adec:decorative xmlns:adec="http://schemas.microsoft.com/office/drawing/2017/decorative" val="1"/>
              </a:ext>
            </a:extLst>
          </p:cNvPr>
          <p:cNvSpPr txBox="1"/>
          <p:nvPr/>
        </p:nvSpPr>
        <p:spPr>
          <a:xfrm>
            <a:off x="5178239" y="4206859"/>
            <a:ext cx="1835522" cy="456441"/>
          </a:xfrm>
          <a:prstGeom prst="rect">
            <a:avLst/>
          </a:prstGeom>
          <a:solidFill>
            <a:srgbClr val="F0DB0E"/>
          </a:solidFill>
          <a:ln w="25400">
            <a:noFill/>
          </a:ln>
        </p:spPr>
        <p:txBody>
          <a:bodyPr spcFirstLastPara="0" lIns="0" tIns="0" rIns="0" bIns="0" anchor="ctr"/>
          <a:lstStyle>
            <a:defPPr>
              <a:defRPr lang="en-US"/>
            </a:defPPr>
            <a:lvl1pPr algn="ctr" hangingPunct="0">
              <a:lnSpc>
                <a:spcPct val="90000"/>
              </a:lnSpc>
              <a:defRPr sz="1350" b="1">
                <a:latin typeface="Lub Dub Condensed" panose="020B0506030403020204" pitchFamily="34" charset="0"/>
                <a:cs typeface="Lato"/>
              </a:defRPr>
            </a:lvl1pPr>
          </a:lstStyle>
          <a:p>
            <a:r>
              <a:rPr lang="en-US" sz="1100" dirty="0"/>
              <a:t>Anticoagulation regardless of CHA2DS2-VASc score (2a)</a:t>
            </a:r>
          </a:p>
        </p:txBody>
      </p:sp>
      <p:sp>
        <p:nvSpPr>
          <p:cNvPr id="146" name="TextBox 145">
            <a:extLst>
              <a:ext uri="{FF2B5EF4-FFF2-40B4-BE49-F238E27FC236}">
                <a16:creationId xmlns:a16="http://schemas.microsoft.com/office/drawing/2014/main" id="{55563FFC-C7D4-41C6-9A0F-34F699F4E8B4}"/>
              </a:ext>
              <a:ext uri="{C183D7F6-B498-43B3-948B-1728B52AA6E4}">
                <adec:decorative xmlns:adec="http://schemas.microsoft.com/office/drawing/2017/decorative" val="1"/>
              </a:ext>
            </a:extLst>
          </p:cNvPr>
          <p:cNvSpPr txBox="1"/>
          <p:nvPr/>
        </p:nvSpPr>
        <p:spPr>
          <a:xfrm>
            <a:off x="5178239" y="4768044"/>
            <a:ext cx="1835522" cy="370806"/>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350" b="1">
                <a:latin typeface="Lub Dub Condensed" panose="020B0506030403020204" pitchFamily="34" charset="0"/>
                <a:cs typeface="Lato"/>
              </a:defRPr>
            </a:lvl1pPr>
          </a:lstStyle>
          <a:p>
            <a:r>
              <a:rPr lang="en-US" sz="1100" dirty="0" err="1"/>
              <a:t>Tafamidis</a:t>
            </a:r>
            <a:r>
              <a:rPr lang="en-US" sz="1100" dirty="0"/>
              <a:t> (1)</a:t>
            </a:r>
          </a:p>
        </p:txBody>
      </p:sp>
      <p:sp>
        <p:nvSpPr>
          <p:cNvPr id="148" name="TextBox 147">
            <a:extLst>
              <a:ext uri="{FF2B5EF4-FFF2-40B4-BE49-F238E27FC236}">
                <a16:creationId xmlns:a16="http://schemas.microsoft.com/office/drawing/2014/main" id="{B77A7B5D-2956-45CA-9985-1D703231EBBA}"/>
              </a:ext>
              <a:ext uri="{C183D7F6-B498-43B3-948B-1728B52AA6E4}">
                <adec:decorative xmlns:adec="http://schemas.microsoft.com/office/drawing/2017/decorative" val="1"/>
              </a:ext>
            </a:extLst>
          </p:cNvPr>
          <p:cNvSpPr txBox="1"/>
          <p:nvPr/>
        </p:nvSpPr>
        <p:spPr>
          <a:xfrm>
            <a:off x="7314997" y="4757437"/>
            <a:ext cx="1037414" cy="370806"/>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200" b="1">
                <a:latin typeface="Lub Dub Condensed" panose="020B0506030403020204" pitchFamily="34" charset="0"/>
                <a:cs typeface="Lato"/>
              </a:defRPr>
            </a:lvl1pPr>
          </a:lstStyle>
          <a:p>
            <a:r>
              <a:rPr lang="en-US" dirty="0"/>
              <a:t>NYHA I-III symptoms</a:t>
            </a:r>
          </a:p>
        </p:txBody>
      </p:sp>
      <p:sp>
        <p:nvSpPr>
          <p:cNvPr id="149" name="TextBox 148">
            <a:extLst>
              <a:ext uri="{FF2B5EF4-FFF2-40B4-BE49-F238E27FC236}">
                <a16:creationId xmlns:a16="http://schemas.microsoft.com/office/drawing/2014/main" id="{0B59440C-E1A2-49E7-81F8-0C99CA71FEA3}"/>
              </a:ext>
              <a:ext uri="{C183D7F6-B498-43B3-948B-1728B52AA6E4}">
                <adec:decorative xmlns:adec="http://schemas.microsoft.com/office/drawing/2017/decorative" val="1"/>
              </a:ext>
            </a:extLst>
          </p:cNvPr>
          <p:cNvSpPr txBox="1"/>
          <p:nvPr/>
        </p:nvSpPr>
        <p:spPr>
          <a:xfrm>
            <a:off x="7314996" y="4211254"/>
            <a:ext cx="1037414" cy="432436"/>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200" b="1">
                <a:latin typeface="Lub Dub Condensed" panose="020B0506030403020204" pitchFamily="34" charset="0"/>
                <a:cs typeface="Lato"/>
              </a:defRPr>
            </a:lvl1pPr>
          </a:lstStyle>
          <a:p>
            <a:r>
              <a:rPr lang="en-US" dirty="0"/>
              <a:t>Atrial fibrillation</a:t>
            </a:r>
          </a:p>
        </p:txBody>
      </p:sp>
      <p:sp>
        <p:nvSpPr>
          <p:cNvPr id="152" name="TextBox 151">
            <a:extLst>
              <a:ext uri="{FF2B5EF4-FFF2-40B4-BE49-F238E27FC236}">
                <a16:creationId xmlns:a16="http://schemas.microsoft.com/office/drawing/2014/main" id="{80FE0452-72FC-4E48-92D5-AC77B38428FA}"/>
              </a:ext>
              <a:ext uri="{C183D7F6-B498-43B3-948B-1728B52AA6E4}">
                <adec:decorative xmlns:adec="http://schemas.microsoft.com/office/drawing/2017/decorative" val="1"/>
              </a:ext>
            </a:extLst>
          </p:cNvPr>
          <p:cNvSpPr txBox="1"/>
          <p:nvPr/>
        </p:nvSpPr>
        <p:spPr>
          <a:xfrm>
            <a:off x="3182352" y="4313807"/>
            <a:ext cx="1031841" cy="710532"/>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200" b="1">
                <a:latin typeface="Lub Dub Condensed" panose="020B0506030403020204" pitchFamily="34" charset="0"/>
                <a:cs typeface="Lato"/>
              </a:defRPr>
            </a:lvl1pPr>
          </a:lstStyle>
          <a:p>
            <a:r>
              <a:rPr lang="en-US" dirty="0"/>
              <a:t>Treatment by hematologist-oncologist</a:t>
            </a:r>
          </a:p>
        </p:txBody>
      </p:sp>
      <p:sp>
        <p:nvSpPr>
          <p:cNvPr id="153" name="TextBox 152">
            <a:extLst>
              <a:ext uri="{FF2B5EF4-FFF2-40B4-BE49-F238E27FC236}">
                <a16:creationId xmlns:a16="http://schemas.microsoft.com/office/drawing/2014/main" id="{DCA43403-FCD3-48A8-89FC-D13A94F7D4B7}"/>
              </a:ext>
              <a:ext uri="{C183D7F6-B498-43B3-948B-1728B52AA6E4}">
                <adec:decorative xmlns:adec="http://schemas.microsoft.com/office/drawing/2017/decorative" val="1"/>
              </a:ext>
            </a:extLst>
          </p:cNvPr>
          <p:cNvSpPr txBox="1"/>
          <p:nvPr/>
        </p:nvSpPr>
        <p:spPr>
          <a:xfrm>
            <a:off x="5178239" y="5273471"/>
            <a:ext cx="1835522" cy="306221"/>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200" b="1">
                <a:latin typeface="Lub Dub Condensed" panose="020B0506030403020204" pitchFamily="34" charset="0"/>
                <a:cs typeface="Lato"/>
              </a:defRPr>
            </a:lvl1pPr>
          </a:lstStyle>
          <a:p>
            <a:r>
              <a:rPr lang="en-US" sz="1100" dirty="0"/>
              <a:t>Individualized therapy</a:t>
            </a:r>
          </a:p>
        </p:txBody>
      </p:sp>
      <p:sp>
        <p:nvSpPr>
          <p:cNvPr id="154" name="TextBox 153">
            <a:extLst>
              <a:ext uri="{FF2B5EF4-FFF2-40B4-BE49-F238E27FC236}">
                <a16:creationId xmlns:a16="http://schemas.microsoft.com/office/drawing/2014/main" id="{40C147D4-C257-4D79-9DCA-21A5151044F6}"/>
              </a:ext>
              <a:ext uri="{C183D7F6-B498-43B3-948B-1728B52AA6E4}">
                <adec:decorative xmlns:adec="http://schemas.microsoft.com/office/drawing/2017/decorative" val="1"/>
              </a:ext>
            </a:extLst>
          </p:cNvPr>
          <p:cNvSpPr txBox="1"/>
          <p:nvPr/>
        </p:nvSpPr>
        <p:spPr>
          <a:xfrm>
            <a:off x="7319098" y="5251427"/>
            <a:ext cx="1037416" cy="328265"/>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200" b="1">
                <a:latin typeface="Lub Dub Condensed" panose="020B0506030403020204" pitchFamily="34" charset="0"/>
                <a:cs typeface="Lato"/>
              </a:defRPr>
            </a:lvl1pPr>
          </a:lstStyle>
          <a:p>
            <a:r>
              <a:rPr lang="en-US" dirty="0"/>
              <a:t>HFrEF</a:t>
            </a:r>
          </a:p>
        </p:txBody>
      </p:sp>
      <p:sp>
        <p:nvSpPr>
          <p:cNvPr id="155" name="TextBox 154">
            <a:extLst>
              <a:ext uri="{FF2B5EF4-FFF2-40B4-BE49-F238E27FC236}">
                <a16:creationId xmlns:a16="http://schemas.microsoft.com/office/drawing/2014/main" id="{3A91C26C-1265-4E6B-8196-EBF516A6BA0D}"/>
              </a:ext>
              <a:ext uri="{C183D7F6-B498-43B3-948B-1728B52AA6E4}">
                <adec:decorative xmlns:adec="http://schemas.microsoft.com/office/drawing/2017/decorative" val="1"/>
              </a:ext>
            </a:extLst>
          </p:cNvPr>
          <p:cNvSpPr txBox="1"/>
          <p:nvPr/>
        </p:nvSpPr>
        <p:spPr>
          <a:xfrm>
            <a:off x="1111580" y="2315722"/>
            <a:ext cx="1061658" cy="557813"/>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350">
                <a:solidFill>
                  <a:srgbClr val="292929"/>
                </a:solidFill>
                <a:latin typeface="Lub Dub Bold" panose="020B0803030403020204" pitchFamily="34" charset="0"/>
                <a:cs typeface="Lato"/>
              </a:defRPr>
            </a:lvl1pPr>
          </a:lstStyle>
          <a:p>
            <a:r>
              <a:rPr lang="en-US" sz="1200" b="1" dirty="0">
                <a:solidFill>
                  <a:schemeClr val="tx1"/>
                </a:solidFill>
                <a:latin typeface="Lub Dub Condensed" panose="020B0506030403020204" pitchFamily="34" charset="0"/>
              </a:rPr>
              <a:t>Cardiac amyloidosis </a:t>
            </a:r>
          </a:p>
          <a:p>
            <a:r>
              <a:rPr lang="en-US" sz="1200" b="1" dirty="0">
                <a:solidFill>
                  <a:schemeClr val="tx1"/>
                </a:solidFill>
                <a:latin typeface="Lub Dub Condensed" panose="020B0506030403020204" pitchFamily="34" charset="0"/>
              </a:rPr>
              <a:t>unlikely </a:t>
            </a:r>
          </a:p>
        </p:txBody>
      </p:sp>
      <p:cxnSp>
        <p:nvCxnSpPr>
          <p:cNvPr id="156" name="Straight Arrow Connector 155">
            <a:extLst>
              <a:ext uri="{FF2B5EF4-FFF2-40B4-BE49-F238E27FC236}">
                <a16:creationId xmlns:a16="http://schemas.microsoft.com/office/drawing/2014/main" id="{7DE465A9-881E-4BCD-8FB3-C0D8BCBBBE6C}"/>
              </a:ext>
              <a:ext uri="{C183D7F6-B498-43B3-948B-1728B52AA6E4}">
                <adec:decorative xmlns:adec="http://schemas.microsoft.com/office/drawing/2017/decorative" val="1"/>
              </a:ext>
            </a:extLst>
          </p:cNvPr>
          <p:cNvCxnSpPr>
            <a:cxnSpLocks/>
            <a:endCxn id="155" idx="3"/>
          </p:cNvCxnSpPr>
          <p:nvPr/>
        </p:nvCxnSpPr>
        <p:spPr>
          <a:xfrm flipH="1" flipV="1">
            <a:off x="2173238" y="2594629"/>
            <a:ext cx="1379113" cy="882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2" name="Rectangle Container">
            <a:extLst>
              <a:ext uri="{FF2B5EF4-FFF2-40B4-BE49-F238E27FC236}">
                <a16:creationId xmlns:a16="http://schemas.microsoft.com/office/drawing/2014/main" id="{0A8FAE35-492B-4ABD-958C-E52557228EF0}"/>
              </a:ext>
              <a:ext uri="{C183D7F6-B498-43B3-948B-1728B52AA6E4}">
                <adec:decorative xmlns:adec="http://schemas.microsoft.com/office/drawing/2017/decorative" val="1"/>
              </a:ext>
            </a:extLst>
          </p:cNvPr>
          <p:cNvSpPr/>
          <p:nvPr/>
        </p:nvSpPr>
        <p:spPr>
          <a:xfrm>
            <a:off x="2496170" y="2357410"/>
            <a:ext cx="826359" cy="447020"/>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No evidence</a:t>
            </a:r>
          </a:p>
          <a:p>
            <a:pPr algn="ctr"/>
            <a:r>
              <a:rPr lang="en-US" sz="1200" b="1" dirty="0">
                <a:solidFill>
                  <a:schemeClr val="bg1"/>
                </a:solidFill>
                <a:latin typeface="Lub Dub Condensed" panose="020B0506030403020204" pitchFamily="34" charset="0"/>
              </a:rPr>
              <a:t>of amyloid</a:t>
            </a:r>
          </a:p>
        </p:txBody>
      </p:sp>
      <p:sp>
        <p:nvSpPr>
          <p:cNvPr id="163" name="TextBox 162">
            <a:extLst>
              <a:ext uri="{FF2B5EF4-FFF2-40B4-BE49-F238E27FC236}">
                <a16:creationId xmlns:a16="http://schemas.microsoft.com/office/drawing/2014/main" id="{70C4AAFA-76D5-460E-B56B-29A44FFC62A6}"/>
              </a:ext>
              <a:ext uri="{C183D7F6-B498-43B3-948B-1728B52AA6E4}">
                <adec:decorative xmlns:adec="http://schemas.microsoft.com/office/drawing/2017/decorative" val="1"/>
              </a:ext>
            </a:extLst>
          </p:cNvPr>
          <p:cNvSpPr txBox="1"/>
          <p:nvPr/>
        </p:nvSpPr>
        <p:spPr>
          <a:xfrm>
            <a:off x="3213198" y="3706937"/>
            <a:ext cx="921029" cy="228997"/>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200" b="1">
                <a:solidFill>
                  <a:schemeClr val="bg1"/>
                </a:solidFill>
                <a:latin typeface="Lub Dub Condensed" panose="020B0506030403020204" pitchFamily="34" charset="0"/>
                <a:cs typeface="Lato"/>
              </a:defRPr>
            </a:lvl1pPr>
          </a:lstStyle>
          <a:p>
            <a:r>
              <a:rPr lang="en-US" dirty="0"/>
              <a:t>AL-CM</a:t>
            </a:r>
          </a:p>
        </p:txBody>
      </p:sp>
      <p:sp>
        <p:nvSpPr>
          <p:cNvPr id="164" name="TextBox 163">
            <a:extLst>
              <a:ext uri="{FF2B5EF4-FFF2-40B4-BE49-F238E27FC236}">
                <a16:creationId xmlns:a16="http://schemas.microsoft.com/office/drawing/2014/main" id="{7C622743-489E-4D36-A4B2-F4B0BDBE1EA5}"/>
              </a:ext>
              <a:ext uri="{C183D7F6-B498-43B3-948B-1728B52AA6E4}">
                <adec:decorative xmlns:adec="http://schemas.microsoft.com/office/drawing/2017/decorative" val="1"/>
              </a:ext>
            </a:extLst>
          </p:cNvPr>
          <p:cNvSpPr txBox="1"/>
          <p:nvPr/>
        </p:nvSpPr>
        <p:spPr>
          <a:xfrm>
            <a:off x="4313517" y="3706936"/>
            <a:ext cx="829348" cy="228998"/>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200" b="1">
                <a:solidFill>
                  <a:schemeClr val="bg1"/>
                </a:solidFill>
                <a:latin typeface="Lub Dub Condensed" panose="020B0506030403020204" pitchFamily="34" charset="0"/>
                <a:cs typeface="Lato"/>
              </a:defRPr>
            </a:lvl1pPr>
          </a:lstStyle>
          <a:p>
            <a:r>
              <a:rPr lang="en-US" dirty="0"/>
              <a:t>ATTR-CM</a:t>
            </a:r>
          </a:p>
        </p:txBody>
      </p:sp>
      <p:cxnSp>
        <p:nvCxnSpPr>
          <p:cNvPr id="167" name="Straight Arrow Connector 166">
            <a:extLst>
              <a:ext uri="{FF2B5EF4-FFF2-40B4-BE49-F238E27FC236}">
                <a16:creationId xmlns:a16="http://schemas.microsoft.com/office/drawing/2014/main" id="{58F1B15B-89D1-4336-A417-83F72BDE283D}"/>
              </a:ext>
              <a:ext uri="{C183D7F6-B498-43B3-948B-1728B52AA6E4}">
                <adec:decorative xmlns:adec="http://schemas.microsoft.com/office/drawing/2017/decorative" val="1"/>
              </a:ext>
            </a:extLst>
          </p:cNvPr>
          <p:cNvCxnSpPr>
            <a:cxnSpLocks/>
          </p:cNvCxnSpPr>
          <p:nvPr/>
        </p:nvCxnSpPr>
        <p:spPr>
          <a:xfrm rot="5400000" flipV="1">
            <a:off x="3521795" y="4118814"/>
            <a:ext cx="365760"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1" name="Rectangle Container">
            <a:extLst>
              <a:ext uri="{FF2B5EF4-FFF2-40B4-BE49-F238E27FC236}">
                <a16:creationId xmlns:a16="http://schemas.microsoft.com/office/drawing/2014/main" id="{6F411FE3-F574-4C37-9D84-DB560DAE19E6}"/>
              </a:ext>
              <a:ext uri="{C183D7F6-B498-43B3-948B-1728B52AA6E4}">
                <adec:decorative xmlns:adec="http://schemas.microsoft.com/office/drawing/2017/decorative" val="1"/>
              </a:ext>
            </a:extLst>
          </p:cNvPr>
          <p:cNvSpPr/>
          <p:nvPr/>
        </p:nvSpPr>
        <p:spPr>
          <a:xfrm>
            <a:off x="3673712" y="2971557"/>
            <a:ext cx="826359" cy="447020"/>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Evidence</a:t>
            </a:r>
          </a:p>
          <a:p>
            <a:pPr algn="ctr"/>
            <a:r>
              <a:rPr lang="en-US" sz="1200" b="1" dirty="0">
                <a:solidFill>
                  <a:schemeClr val="bg1"/>
                </a:solidFill>
                <a:latin typeface="Lub Dub Condensed" panose="020B0506030403020204" pitchFamily="34" charset="0"/>
              </a:rPr>
              <a:t>of amyloid</a:t>
            </a:r>
          </a:p>
        </p:txBody>
      </p:sp>
      <p:cxnSp>
        <p:nvCxnSpPr>
          <p:cNvPr id="174" name="Straight Arrow Connector 100">
            <a:extLst>
              <a:ext uri="{FF2B5EF4-FFF2-40B4-BE49-F238E27FC236}">
                <a16:creationId xmlns:a16="http://schemas.microsoft.com/office/drawing/2014/main" id="{9C474F81-441C-4EA4-A62B-F807C68C7255}"/>
              </a:ext>
              <a:ext uri="{C183D7F6-B498-43B3-948B-1728B52AA6E4}">
                <adec:decorative xmlns:adec="http://schemas.microsoft.com/office/drawing/2017/decorative" val="1"/>
              </a:ext>
            </a:extLst>
          </p:cNvPr>
          <p:cNvCxnSpPr>
            <a:cxnSpLocks/>
            <a:stCxn id="164" idx="3"/>
            <a:endCxn id="106" idx="1"/>
          </p:cNvCxnSpPr>
          <p:nvPr/>
        </p:nvCxnSpPr>
        <p:spPr>
          <a:xfrm flipV="1">
            <a:off x="5142865" y="3297824"/>
            <a:ext cx="4175866" cy="523611"/>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8" name="Straight Arrow Connector 100">
            <a:extLst>
              <a:ext uri="{FF2B5EF4-FFF2-40B4-BE49-F238E27FC236}">
                <a16:creationId xmlns:a16="http://schemas.microsoft.com/office/drawing/2014/main" id="{DEE251B4-D819-4C21-8856-3959CD9862B1}"/>
              </a:ext>
              <a:ext uri="{C183D7F6-B498-43B3-948B-1728B52AA6E4}">
                <adec:decorative xmlns:adec="http://schemas.microsoft.com/office/drawing/2017/decorative" val="1"/>
              </a:ext>
            </a:extLst>
          </p:cNvPr>
          <p:cNvCxnSpPr>
            <a:cxnSpLocks/>
            <a:stCxn id="115" idx="1"/>
            <a:endCxn id="149" idx="3"/>
          </p:cNvCxnSpPr>
          <p:nvPr/>
        </p:nvCxnSpPr>
        <p:spPr>
          <a:xfrm rot="10800000">
            <a:off x="8352411" y="4427472"/>
            <a:ext cx="879585" cy="352470"/>
          </a:xfrm>
          <a:prstGeom prst="bentConnector3">
            <a:avLst>
              <a:gd name="adj1" fmla="val 48939"/>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1" name="Straight Arrow Connector 100">
            <a:extLst>
              <a:ext uri="{FF2B5EF4-FFF2-40B4-BE49-F238E27FC236}">
                <a16:creationId xmlns:a16="http://schemas.microsoft.com/office/drawing/2014/main" id="{13EDC5D5-7F75-48AA-802B-8B5E78691832}"/>
              </a:ext>
              <a:ext uri="{C183D7F6-B498-43B3-948B-1728B52AA6E4}">
                <adec:decorative xmlns:adec="http://schemas.microsoft.com/office/drawing/2017/decorative" val="1"/>
              </a:ext>
            </a:extLst>
          </p:cNvPr>
          <p:cNvCxnSpPr>
            <a:cxnSpLocks/>
            <a:stCxn id="115" idx="1"/>
            <a:endCxn id="148" idx="3"/>
          </p:cNvCxnSpPr>
          <p:nvPr/>
        </p:nvCxnSpPr>
        <p:spPr>
          <a:xfrm rot="10800000" flipV="1">
            <a:off x="8352411" y="4779942"/>
            <a:ext cx="879584" cy="162898"/>
          </a:xfrm>
          <a:prstGeom prst="bentConnector3">
            <a:avLst>
              <a:gd name="adj1" fmla="val 48939"/>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6" name="Rectangle 2">
            <a:extLst>
              <a:ext uri="{FF2B5EF4-FFF2-40B4-BE49-F238E27FC236}">
                <a16:creationId xmlns:a16="http://schemas.microsoft.com/office/drawing/2014/main" id="{758DD573-63E6-4ED9-B55F-9D60CB9681A6}"/>
              </a:ext>
              <a:ext uri="{C183D7F6-B498-43B3-948B-1728B52AA6E4}">
                <adec:decorative xmlns:adec="http://schemas.microsoft.com/office/drawing/2017/decorative" val="1"/>
              </a:ext>
            </a:extLst>
          </p:cNvPr>
          <p:cNvSpPr/>
          <p:nvPr/>
        </p:nvSpPr>
        <p:spPr>
          <a:xfrm rot="5400000" flipH="1">
            <a:off x="8338696" y="4925818"/>
            <a:ext cx="478889" cy="443254"/>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87" name="Straight Arrow Connector 186">
            <a:extLst>
              <a:ext uri="{FF2B5EF4-FFF2-40B4-BE49-F238E27FC236}">
                <a16:creationId xmlns:a16="http://schemas.microsoft.com/office/drawing/2014/main" id="{A01A2329-5955-48BE-9035-0AED6C474AFA}"/>
              </a:ext>
              <a:ext uri="{C183D7F6-B498-43B3-948B-1728B52AA6E4}">
                <adec:decorative xmlns:adec="http://schemas.microsoft.com/office/drawing/2017/decorative" val="1"/>
              </a:ext>
            </a:extLst>
          </p:cNvPr>
          <p:cNvCxnSpPr>
            <a:cxnSpLocks/>
          </p:cNvCxnSpPr>
          <p:nvPr/>
        </p:nvCxnSpPr>
        <p:spPr>
          <a:xfrm flipH="1">
            <a:off x="7020950" y="4445228"/>
            <a:ext cx="298148"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8" name="Straight Arrow Connector 187">
            <a:extLst>
              <a:ext uri="{FF2B5EF4-FFF2-40B4-BE49-F238E27FC236}">
                <a16:creationId xmlns:a16="http://schemas.microsoft.com/office/drawing/2014/main" id="{D1D76B55-0F88-4298-A90F-CC88DC82C7D7}"/>
              </a:ext>
              <a:ext uri="{C183D7F6-B498-43B3-948B-1728B52AA6E4}">
                <adec:decorative xmlns:adec="http://schemas.microsoft.com/office/drawing/2017/decorative" val="1"/>
              </a:ext>
            </a:extLst>
          </p:cNvPr>
          <p:cNvCxnSpPr>
            <a:cxnSpLocks/>
          </p:cNvCxnSpPr>
          <p:nvPr/>
        </p:nvCxnSpPr>
        <p:spPr>
          <a:xfrm flipH="1">
            <a:off x="7013761" y="4942841"/>
            <a:ext cx="298148"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9" name="Straight Arrow Connector 188">
            <a:extLst>
              <a:ext uri="{FF2B5EF4-FFF2-40B4-BE49-F238E27FC236}">
                <a16:creationId xmlns:a16="http://schemas.microsoft.com/office/drawing/2014/main" id="{C53FB9C8-3E79-4542-AAD2-F7A43815AC35}"/>
              </a:ext>
              <a:ext uri="{C183D7F6-B498-43B3-948B-1728B52AA6E4}">
                <adec:decorative xmlns:adec="http://schemas.microsoft.com/office/drawing/2017/decorative" val="1"/>
              </a:ext>
            </a:extLst>
          </p:cNvPr>
          <p:cNvCxnSpPr>
            <a:cxnSpLocks/>
          </p:cNvCxnSpPr>
          <p:nvPr/>
        </p:nvCxnSpPr>
        <p:spPr>
          <a:xfrm flipH="1">
            <a:off x="7022622" y="5434449"/>
            <a:ext cx="298148"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655BC81E-549E-49FF-A601-31ADCB7F06E7}"/>
              </a:ext>
            </a:extLst>
          </p:cNvPr>
          <p:cNvSpPr txBox="1"/>
          <p:nvPr/>
        </p:nvSpPr>
        <p:spPr>
          <a:xfrm>
            <a:off x="455448" y="3004552"/>
            <a:ext cx="2510489" cy="2800767"/>
          </a:xfrm>
          <a:prstGeom prst="rect">
            <a:avLst/>
          </a:prstGeom>
          <a:solidFill>
            <a:schemeClr val="accent1">
              <a:lumMod val="60000"/>
              <a:lumOff val="40000"/>
            </a:schemeClr>
          </a:solidFill>
        </p:spPr>
        <p:txBody>
          <a:bodyPr wrap="square">
            <a:spAutoFit/>
          </a:bodyPr>
          <a:lstStyle/>
          <a:p>
            <a:pPr algn="ctr"/>
            <a:r>
              <a:rPr lang="en-US" sz="1600" b="1" dirty="0">
                <a:latin typeface="Lub Dub Condensed" panose="020B0506030403020204" pitchFamily="34" charset="0"/>
              </a:rPr>
              <a:t>At 2020 list prices, </a:t>
            </a:r>
            <a:r>
              <a:rPr lang="en-US" sz="1600" b="1" dirty="0" err="1">
                <a:latin typeface="Lub Dub Condensed" panose="020B0506030403020204" pitchFamily="34" charset="0"/>
              </a:rPr>
              <a:t>tafamidis</a:t>
            </a:r>
            <a:r>
              <a:rPr lang="en-US" sz="1600" b="1" dirty="0">
                <a:latin typeface="Lub Dub Condensed" panose="020B0506030403020204" pitchFamily="34" charset="0"/>
              </a:rPr>
              <a:t> provides low economic value (&gt;$180,000 per QALY gained) in patients with HF with wild-type or variant transthyretin cardiac amyloidosis. </a:t>
            </a:r>
          </a:p>
          <a:p>
            <a:pPr algn="ctr"/>
            <a:endParaRPr lang="en-US" sz="1600" b="1" dirty="0">
              <a:latin typeface="Lub Dub Condensed" panose="020B0506030403020204" pitchFamily="34" charset="0"/>
            </a:endParaRPr>
          </a:p>
          <a:p>
            <a:pPr algn="ctr"/>
            <a:r>
              <a:rPr lang="en-US" sz="1600" b="1" i="1" dirty="0">
                <a:latin typeface="Lub Dub Condensed" panose="020B0506030403020204" pitchFamily="34" charset="0"/>
              </a:rPr>
              <a:t>Value Statement: </a:t>
            </a:r>
          </a:p>
          <a:p>
            <a:pPr algn="ctr"/>
            <a:r>
              <a:rPr lang="en-US" sz="1600" b="1" i="1" dirty="0">
                <a:latin typeface="Lub Dub Condensed" panose="020B0506030403020204" pitchFamily="34" charset="0"/>
              </a:rPr>
              <a:t>Low Value (B-NR)  </a:t>
            </a:r>
            <a:endParaRPr lang="en-US" sz="1600" b="1" i="1" dirty="0">
              <a:highlight>
                <a:srgbClr val="FFFF00"/>
              </a:highlight>
              <a:latin typeface="Lub Dub Condensed" panose="020B0506030403020204" pitchFamily="34" charset="0"/>
            </a:endParaRPr>
          </a:p>
        </p:txBody>
      </p:sp>
    </p:spTree>
    <p:extLst>
      <p:ext uri="{BB962C8B-B14F-4D97-AF65-F5344CB8AC3E}">
        <p14:creationId xmlns:p14="http://schemas.microsoft.com/office/powerpoint/2010/main" val="158613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fade">
                                      <p:cBhvr>
                                        <p:cTn id="7" dur="500"/>
                                        <p:tgtEl>
                                          <p:spTgt spid="9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wipe(left)">
                                      <p:cBhvr>
                                        <p:cTn id="11" dur="500"/>
                                        <p:tgtEl>
                                          <p:spTgt spid="9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5"/>
                                        </p:tgtEl>
                                        <p:attrNameLst>
                                          <p:attrName>style.visibility</p:attrName>
                                        </p:attrNameLst>
                                      </p:cBhvr>
                                      <p:to>
                                        <p:strVal val="visible"/>
                                      </p:to>
                                    </p:set>
                                    <p:animEffect transition="in" filter="fade">
                                      <p:cBhvr>
                                        <p:cTn id="15" dur="500"/>
                                        <p:tgtEl>
                                          <p:spTgt spid="95"/>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96"/>
                                        </p:tgtEl>
                                        <p:attrNameLst>
                                          <p:attrName>style.visibility</p:attrName>
                                        </p:attrNameLst>
                                      </p:cBhvr>
                                      <p:to>
                                        <p:strVal val="visible"/>
                                      </p:to>
                                    </p:set>
                                    <p:animEffect transition="in" filter="wipe(left)">
                                      <p:cBhvr>
                                        <p:cTn id="19" dur="500"/>
                                        <p:tgtEl>
                                          <p:spTgt spid="9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Effect transition="in" filter="fade">
                                      <p:cBhvr>
                                        <p:cTn id="23" dur="500"/>
                                        <p:tgtEl>
                                          <p:spTgt spid="97"/>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101"/>
                                        </p:tgtEl>
                                        <p:attrNameLst>
                                          <p:attrName>style.visibility</p:attrName>
                                        </p:attrNameLst>
                                      </p:cBhvr>
                                      <p:to>
                                        <p:strVal val="visible"/>
                                      </p:to>
                                    </p:set>
                                    <p:animEffect transition="in" filter="wipe(right)">
                                      <p:cBhvr>
                                        <p:cTn id="27" dur="500"/>
                                        <p:tgtEl>
                                          <p:spTgt spid="10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4"/>
                                        </p:tgtEl>
                                        <p:attrNameLst>
                                          <p:attrName>style.visibility</p:attrName>
                                        </p:attrNameLst>
                                      </p:cBhvr>
                                      <p:to>
                                        <p:strVal val="visible"/>
                                      </p:to>
                                    </p:set>
                                    <p:animEffect transition="in" filter="fade">
                                      <p:cBhvr>
                                        <p:cTn id="30" dur="500"/>
                                        <p:tgtEl>
                                          <p:spTgt spid="104"/>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99"/>
                                        </p:tgtEl>
                                        <p:attrNameLst>
                                          <p:attrName>style.visibility</p:attrName>
                                        </p:attrNameLst>
                                      </p:cBhvr>
                                      <p:to>
                                        <p:strVal val="visible"/>
                                      </p:to>
                                    </p:set>
                                    <p:animEffect transition="in" filter="fade">
                                      <p:cBhvr>
                                        <p:cTn id="34" dur="500"/>
                                        <p:tgtEl>
                                          <p:spTgt spid="99"/>
                                        </p:tgtEl>
                                      </p:cBhvr>
                                    </p:animEffect>
                                  </p:childTnLst>
                                </p:cTn>
                              </p:par>
                            </p:childTnLst>
                          </p:cTn>
                        </p:par>
                        <p:par>
                          <p:cTn id="35" fill="hold">
                            <p:stCondLst>
                              <p:cond delay="3500"/>
                            </p:stCondLst>
                            <p:childTnLst>
                              <p:par>
                                <p:cTn id="36" presetID="22" presetClass="entr" presetSubtype="2" fill="hold" nodeType="afterEffect">
                                  <p:stCondLst>
                                    <p:cond delay="0"/>
                                  </p:stCondLst>
                                  <p:childTnLst>
                                    <p:set>
                                      <p:cBhvr>
                                        <p:cTn id="37" dur="1" fill="hold">
                                          <p:stCondLst>
                                            <p:cond delay="0"/>
                                          </p:stCondLst>
                                        </p:cTn>
                                        <p:tgtEl>
                                          <p:spTgt spid="144"/>
                                        </p:tgtEl>
                                        <p:attrNameLst>
                                          <p:attrName>style.visibility</p:attrName>
                                        </p:attrNameLst>
                                      </p:cBhvr>
                                      <p:to>
                                        <p:strVal val="visible"/>
                                      </p:to>
                                    </p:set>
                                    <p:animEffect transition="in" filter="wipe(right)">
                                      <p:cBhvr>
                                        <p:cTn id="38" dur="500"/>
                                        <p:tgtEl>
                                          <p:spTgt spid="144"/>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143"/>
                                        </p:tgtEl>
                                        <p:attrNameLst>
                                          <p:attrName>style.visibility</p:attrName>
                                        </p:attrNameLst>
                                      </p:cBhvr>
                                      <p:to>
                                        <p:strVal val="visible"/>
                                      </p:to>
                                    </p:set>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156"/>
                                        </p:tgtEl>
                                        <p:attrNameLst>
                                          <p:attrName>style.visibility</p:attrName>
                                        </p:attrNameLst>
                                      </p:cBhvr>
                                      <p:to>
                                        <p:strVal val="visible"/>
                                      </p:to>
                                    </p:set>
                                    <p:animEffect transition="in" filter="wipe(right)">
                                      <p:cBhvr>
                                        <p:cTn id="46" dur="500"/>
                                        <p:tgtEl>
                                          <p:spTgt spid="15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62"/>
                                        </p:tgtEl>
                                        <p:attrNameLst>
                                          <p:attrName>style.visibility</p:attrName>
                                        </p:attrNameLst>
                                      </p:cBhvr>
                                      <p:to>
                                        <p:strVal val="visible"/>
                                      </p:to>
                                    </p:set>
                                    <p:animEffect transition="in" filter="fade">
                                      <p:cBhvr>
                                        <p:cTn id="49" dur="500"/>
                                        <p:tgtEl>
                                          <p:spTgt spid="162"/>
                                        </p:tgtEl>
                                      </p:cBhvr>
                                    </p:animEffect>
                                  </p:childTnLst>
                                </p:cTn>
                              </p:par>
                            </p:childTnLst>
                          </p:cTn>
                        </p:par>
                        <p:par>
                          <p:cTn id="50" fill="hold">
                            <p:stCondLst>
                              <p:cond delay="5000"/>
                            </p:stCondLst>
                            <p:childTnLst>
                              <p:par>
                                <p:cTn id="51" presetID="10" presetClass="entr" presetSubtype="0" fill="hold" grpId="0" nodeType="afterEffect">
                                  <p:stCondLst>
                                    <p:cond delay="0"/>
                                  </p:stCondLst>
                                  <p:childTnLst>
                                    <p:set>
                                      <p:cBhvr>
                                        <p:cTn id="52" dur="1" fill="hold">
                                          <p:stCondLst>
                                            <p:cond delay="0"/>
                                          </p:stCondLst>
                                        </p:cTn>
                                        <p:tgtEl>
                                          <p:spTgt spid="155"/>
                                        </p:tgtEl>
                                        <p:attrNameLst>
                                          <p:attrName>style.visibility</p:attrName>
                                        </p:attrNameLst>
                                      </p:cBhvr>
                                      <p:to>
                                        <p:strVal val="visible"/>
                                      </p:to>
                                    </p:set>
                                    <p:animEffect transition="in" filter="fade">
                                      <p:cBhvr>
                                        <p:cTn id="53" dur="500"/>
                                        <p:tgtEl>
                                          <p:spTgt spid="155"/>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61"/>
                                        </p:tgtEl>
                                        <p:attrNameLst>
                                          <p:attrName>style.visibility</p:attrName>
                                        </p:attrNameLst>
                                      </p:cBhvr>
                                      <p:to>
                                        <p:strVal val="visible"/>
                                      </p:to>
                                    </p:set>
                                    <p:animEffect transition="in" filter="fade">
                                      <p:cBhvr>
                                        <p:cTn id="58" dur="500"/>
                                        <p:tgtEl>
                                          <p:spTgt spid="161"/>
                                        </p:tgtEl>
                                      </p:cBhvr>
                                    </p:animEffect>
                                  </p:childTnLst>
                                </p:cTn>
                              </p:par>
                              <p:par>
                                <p:cTn id="59" presetID="22" presetClass="entr" presetSubtype="2" fill="hold" nodeType="withEffect">
                                  <p:stCondLst>
                                    <p:cond delay="0"/>
                                  </p:stCondLst>
                                  <p:childTnLst>
                                    <p:set>
                                      <p:cBhvr>
                                        <p:cTn id="60" dur="1" fill="hold">
                                          <p:stCondLst>
                                            <p:cond delay="0"/>
                                          </p:stCondLst>
                                        </p:cTn>
                                        <p:tgtEl>
                                          <p:spTgt spid="165"/>
                                        </p:tgtEl>
                                        <p:attrNameLst>
                                          <p:attrName>style.visibility</p:attrName>
                                        </p:attrNameLst>
                                      </p:cBhvr>
                                      <p:to>
                                        <p:strVal val="visible"/>
                                      </p:to>
                                    </p:set>
                                    <p:animEffect transition="in" filter="wipe(right)">
                                      <p:cBhvr>
                                        <p:cTn id="61" dur="500"/>
                                        <p:tgtEl>
                                          <p:spTgt spid="165"/>
                                        </p:tgtEl>
                                      </p:cBhvr>
                                    </p:animEffect>
                                  </p:childTnLst>
                                </p:cTn>
                              </p:par>
                            </p:childTnLst>
                          </p:cTn>
                        </p:par>
                        <p:par>
                          <p:cTn id="62" fill="hold">
                            <p:stCondLst>
                              <p:cond delay="500"/>
                            </p:stCondLst>
                            <p:childTnLst>
                              <p:par>
                                <p:cTn id="63" presetID="10" presetClass="entr" presetSubtype="0" fill="hold" grpId="0" nodeType="afterEffect">
                                  <p:stCondLst>
                                    <p:cond delay="0"/>
                                  </p:stCondLst>
                                  <p:childTnLst>
                                    <p:set>
                                      <p:cBhvr>
                                        <p:cTn id="64" dur="1" fill="hold">
                                          <p:stCondLst>
                                            <p:cond delay="0"/>
                                          </p:stCondLst>
                                        </p:cTn>
                                        <p:tgtEl>
                                          <p:spTgt spid="163"/>
                                        </p:tgtEl>
                                        <p:attrNameLst>
                                          <p:attrName>style.visibility</p:attrName>
                                        </p:attrNameLst>
                                      </p:cBhvr>
                                      <p:to>
                                        <p:strVal val="visible"/>
                                      </p:to>
                                    </p:set>
                                    <p:animEffect transition="in" filter="fade">
                                      <p:cBhvr>
                                        <p:cTn id="65" dur="500"/>
                                        <p:tgtEl>
                                          <p:spTgt spid="163"/>
                                        </p:tgtEl>
                                      </p:cBhvr>
                                    </p:animEffect>
                                  </p:childTnLst>
                                </p:cTn>
                              </p:par>
                            </p:childTnLst>
                          </p:cTn>
                        </p:par>
                        <p:par>
                          <p:cTn id="66" fill="hold">
                            <p:stCondLst>
                              <p:cond delay="1000"/>
                            </p:stCondLst>
                            <p:childTnLst>
                              <p:par>
                                <p:cTn id="67" presetID="22" presetClass="entr" presetSubtype="1" fill="hold" nodeType="afterEffect">
                                  <p:stCondLst>
                                    <p:cond delay="0"/>
                                  </p:stCondLst>
                                  <p:childTnLst>
                                    <p:set>
                                      <p:cBhvr>
                                        <p:cTn id="68" dur="1" fill="hold">
                                          <p:stCondLst>
                                            <p:cond delay="0"/>
                                          </p:stCondLst>
                                        </p:cTn>
                                        <p:tgtEl>
                                          <p:spTgt spid="167"/>
                                        </p:tgtEl>
                                        <p:attrNameLst>
                                          <p:attrName>style.visibility</p:attrName>
                                        </p:attrNameLst>
                                      </p:cBhvr>
                                      <p:to>
                                        <p:strVal val="visible"/>
                                      </p:to>
                                    </p:set>
                                    <p:animEffect transition="in" filter="wipe(up)">
                                      <p:cBhvr>
                                        <p:cTn id="69" dur="500"/>
                                        <p:tgtEl>
                                          <p:spTgt spid="167"/>
                                        </p:tgtEl>
                                      </p:cBhvr>
                                    </p:animEffect>
                                  </p:childTnLst>
                                </p:cTn>
                              </p:par>
                            </p:childTnLst>
                          </p:cTn>
                        </p:par>
                        <p:par>
                          <p:cTn id="70" fill="hold">
                            <p:stCondLst>
                              <p:cond delay="1500"/>
                            </p:stCondLst>
                            <p:childTnLst>
                              <p:par>
                                <p:cTn id="71" presetID="10" presetClass="entr" presetSubtype="0" fill="hold" grpId="0" nodeType="afterEffect">
                                  <p:stCondLst>
                                    <p:cond delay="0"/>
                                  </p:stCondLst>
                                  <p:childTnLst>
                                    <p:set>
                                      <p:cBhvr>
                                        <p:cTn id="72" dur="1" fill="hold">
                                          <p:stCondLst>
                                            <p:cond delay="0"/>
                                          </p:stCondLst>
                                        </p:cTn>
                                        <p:tgtEl>
                                          <p:spTgt spid="152"/>
                                        </p:tgtEl>
                                        <p:attrNameLst>
                                          <p:attrName>style.visibility</p:attrName>
                                        </p:attrNameLst>
                                      </p:cBhvr>
                                      <p:to>
                                        <p:strVal val="visible"/>
                                      </p:to>
                                    </p:set>
                                    <p:animEffect transition="in" filter="fade">
                                      <p:cBhvr>
                                        <p:cTn id="73" dur="500"/>
                                        <p:tgtEl>
                                          <p:spTgt spid="152"/>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166"/>
                                        </p:tgtEl>
                                        <p:attrNameLst>
                                          <p:attrName>style.visibility</p:attrName>
                                        </p:attrNameLst>
                                      </p:cBhvr>
                                      <p:to>
                                        <p:strVal val="visible"/>
                                      </p:to>
                                    </p:set>
                                    <p:animEffect transition="in" filter="wipe(left)">
                                      <p:cBhvr>
                                        <p:cTn id="78" dur="500"/>
                                        <p:tgtEl>
                                          <p:spTgt spid="166"/>
                                        </p:tgtEl>
                                      </p:cBhvr>
                                    </p:animEffect>
                                  </p:childTnLst>
                                </p:cTn>
                              </p:par>
                            </p:childTnLst>
                          </p:cTn>
                        </p:par>
                        <p:par>
                          <p:cTn id="79" fill="hold">
                            <p:stCondLst>
                              <p:cond delay="500"/>
                            </p:stCondLst>
                            <p:childTnLst>
                              <p:par>
                                <p:cTn id="80" presetID="10" presetClass="entr" presetSubtype="0" fill="hold" grpId="0" nodeType="afterEffect">
                                  <p:stCondLst>
                                    <p:cond delay="0"/>
                                  </p:stCondLst>
                                  <p:childTnLst>
                                    <p:set>
                                      <p:cBhvr>
                                        <p:cTn id="81" dur="1" fill="hold">
                                          <p:stCondLst>
                                            <p:cond delay="0"/>
                                          </p:stCondLst>
                                        </p:cTn>
                                        <p:tgtEl>
                                          <p:spTgt spid="164"/>
                                        </p:tgtEl>
                                        <p:attrNameLst>
                                          <p:attrName>style.visibility</p:attrName>
                                        </p:attrNameLst>
                                      </p:cBhvr>
                                      <p:to>
                                        <p:strVal val="visible"/>
                                      </p:to>
                                    </p:set>
                                    <p:animEffect transition="in" filter="fade">
                                      <p:cBhvr>
                                        <p:cTn id="82" dur="500"/>
                                        <p:tgtEl>
                                          <p:spTgt spid="164"/>
                                        </p:tgtEl>
                                      </p:cBhvr>
                                    </p:animEffect>
                                  </p:childTnLst>
                                </p:cTn>
                              </p:par>
                            </p:childTnLst>
                          </p:cTn>
                        </p:par>
                        <p:par>
                          <p:cTn id="83" fill="hold">
                            <p:stCondLst>
                              <p:cond delay="1000"/>
                            </p:stCondLst>
                            <p:childTnLst>
                              <p:par>
                                <p:cTn id="84" presetID="22" presetClass="entr" presetSubtype="8" fill="hold" nodeType="afterEffect">
                                  <p:stCondLst>
                                    <p:cond delay="0"/>
                                  </p:stCondLst>
                                  <p:childTnLst>
                                    <p:set>
                                      <p:cBhvr>
                                        <p:cTn id="85" dur="1" fill="hold">
                                          <p:stCondLst>
                                            <p:cond delay="0"/>
                                          </p:stCondLst>
                                        </p:cTn>
                                        <p:tgtEl>
                                          <p:spTgt spid="174"/>
                                        </p:tgtEl>
                                        <p:attrNameLst>
                                          <p:attrName>style.visibility</p:attrName>
                                        </p:attrNameLst>
                                      </p:cBhvr>
                                      <p:to>
                                        <p:strVal val="visible"/>
                                      </p:to>
                                    </p:set>
                                    <p:animEffect transition="in" filter="wipe(left)">
                                      <p:cBhvr>
                                        <p:cTn id="86" dur="500"/>
                                        <p:tgtEl>
                                          <p:spTgt spid="174"/>
                                        </p:tgtEl>
                                      </p:cBhvr>
                                    </p:animEffect>
                                  </p:childTnLst>
                                </p:cTn>
                              </p:par>
                            </p:childTnLst>
                          </p:cTn>
                        </p:par>
                        <p:par>
                          <p:cTn id="87" fill="hold">
                            <p:stCondLst>
                              <p:cond delay="1500"/>
                            </p:stCondLst>
                            <p:childTnLst>
                              <p:par>
                                <p:cTn id="88" presetID="10" presetClass="entr" presetSubtype="0" fill="hold" grpId="0" nodeType="afterEffect">
                                  <p:stCondLst>
                                    <p:cond delay="0"/>
                                  </p:stCondLst>
                                  <p:childTnLst>
                                    <p:set>
                                      <p:cBhvr>
                                        <p:cTn id="89" dur="1" fill="hold">
                                          <p:stCondLst>
                                            <p:cond delay="0"/>
                                          </p:stCondLst>
                                        </p:cTn>
                                        <p:tgtEl>
                                          <p:spTgt spid="106"/>
                                        </p:tgtEl>
                                        <p:attrNameLst>
                                          <p:attrName>style.visibility</p:attrName>
                                        </p:attrNameLst>
                                      </p:cBhvr>
                                      <p:to>
                                        <p:strVal val="visible"/>
                                      </p:to>
                                    </p:set>
                                    <p:animEffect transition="in" filter="fade">
                                      <p:cBhvr>
                                        <p:cTn id="90" dur="500"/>
                                        <p:tgtEl>
                                          <p:spTgt spid="106"/>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nodeType="clickEffect">
                                  <p:stCondLst>
                                    <p:cond delay="0"/>
                                  </p:stCondLst>
                                  <p:childTnLst>
                                    <p:set>
                                      <p:cBhvr>
                                        <p:cTn id="94" dur="1" fill="hold">
                                          <p:stCondLst>
                                            <p:cond delay="0"/>
                                          </p:stCondLst>
                                        </p:cTn>
                                        <p:tgtEl>
                                          <p:spTgt spid="102"/>
                                        </p:tgtEl>
                                        <p:attrNameLst>
                                          <p:attrName>style.visibility</p:attrName>
                                        </p:attrNameLst>
                                      </p:cBhvr>
                                      <p:to>
                                        <p:strVal val="visible"/>
                                      </p:to>
                                    </p:set>
                                    <p:animEffect transition="in" filter="wipe(left)">
                                      <p:cBhvr>
                                        <p:cTn id="95" dur="500"/>
                                        <p:tgtEl>
                                          <p:spTgt spid="102"/>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03"/>
                                        </p:tgtEl>
                                        <p:attrNameLst>
                                          <p:attrName>style.visibility</p:attrName>
                                        </p:attrNameLst>
                                      </p:cBhvr>
                                      <p:to>
                                        <p:strVal val="visible"/>
                                      </p:to>
                                    </p:set>
                                    <p:animEffect transition="in" filter="fade">
                                      <p:cBhvr>
                                        <p:cTn id="98" dur="500"/>
                                        <p:tgtEl>
                                          <p:spTgt spid="103"/>
                                        </p:tgtEl>
                                      </p:cBhvr>
                                    </p:animEffect>
                                  </p:childTnLst>
                                </p:cTn>
                              </p:par>
                            </p:childTnLst>
                          </p:cTn>
                        </p:par>
                        <p:par>
                          <p:cTn id="99" fill="hold">
                            <p:stCondLst>
                              <p:cond delay="500"/>
                            </p:stCondLst>
                            <p:childTnLst>
                              <p:par>
                                <p:cTn id="100" presetID="10" presetClass="entr" presetSubtype="0" fill="hold" grpId="0" nodeType="afterEffect">
                                  <p:stCondLst>
                                    <p:cond delay="0"/>
                                  </p:stCondLst>
                                  <p:childTnLst>
                                    <p:set>
                                      <p:cBhvr>
                                        <p:cTn id="101" dur="1" fill="hold">
                                          <p:stCondLst>
                                            <p:cond delay="0"/>
                                          </p:stCondLst>
                                        </p:cTn>
                                        <p:tgtEl>
                                          <p:spTgt spid="98"/>
                                        </p:tgtEl>
                                        <p:attrNameLst>
                                          <p:attrName>style.visibility</p:attrName>
                                        </p:attrNameLst>
                                      </p:cBhvr>
                                      <p:to>
                                        <p:strVal val="visible"/>
                                      </p:to>
                                    </p:set>
                                    <p:animEffect transition="in" filter="fade">
                                      <p:cBhvr>
                                        <p:cTn id="102" dur="500"/>
                                        <p:tgtEl>
                                          <p:spTgt spid="98"/>
                                        </p:tgtEl>
                                      </p:cBhvr>
                                    </p:animEffect>
                                  </p:childTnLst>
                                </p:cTn>
                              </p:par>
                            </p:childTnLst>
                          </p:cTn>
                        </p:par>
                        <p:par>
                          <p:cTn id="103" fill="hold">
                            <p:stCondLst>
                              <p:cond delay="1000"/>
                            </p:stCondLst>
                            <p:childTnLst>
                              <p:par>
                                <p:cTn id="104" presetID="22" presetClass="entr" presetSubtype="8" fill="hold" nodeType="afterEffect">
                                  <p:stCondLst>
                                    <p:cond delay="0"/>
                                  </p:stCondLst>
                                  <p:childTnLst>
                                    <p:set>
                                      <p:cBhvr>
                                        <p:cTn id="105" dur="1" fill="hold">
                                          <p:stCondLst>
                                            <p:cond delay="0"/>
                                          </p:stCondLst>
                                        </p:cTn>
                                        <p:tgtEl>
                                          <p:spTgt spid="109"/>
                                        </p:tgtEl>
                                        <p:attrNameLst>
                                          <p:attrName>style.visibility</p:attrName>
                                        </p:attrNameLst>
                                      </p:cBhvr>
                                      <p:to>
                                        <p:strVal val="visible"/>
                                      </p:to>
                                    </p:set>
                                    <p:animEffect transition="in" filter="wipe(left)">
                                      <p:cBhvr>
                                        <p:cTn id="106" dur="500"/>
                                        <p:tgtEl>
                                          <p:spTgt spid="109"/>
                                        </p:tgtEl>
                                      </p:cBhvr>
                                    </p:animEffect>
                                  </p:childTnLst>
                                </p:cTn>
                              </p:par>
                            </p:childTnLst>
                          </p:cTn>
                        </p:par>
                        <p:par>
                          <p:cTn id="107" fill="hold">
                            <p:stCondLst>
                              <p:cond delay="1500"/>
                            </p:stCondLst>
                            <p:childTnLst>
                              <p:par>
                                <p:cTn id="108" presetID="10" presetClass="entr" presetSubtype="0" fill="hold" grpId="0" nodeType="afterEffect">
                                  <p:stCondLst>
                                    <p:cond delay="0"/>
                                  </p:stCondLst>
                                  <p:childTnLst>
                                    <p:set>
                                      <p:cBhvr>
                                        <p:cTn id="109" dur="1" fill="hold">
                                          <p:stCondLst>
                                            <p:cond delay="0"/>
                                          </p:stCondLst>
                                        </p:cTn>
                                        <p:tgtEl>
                                          <p:spTgt spid="107"/>
                                        </p:tgtEl>
                                        <p:attrNameLst>
                                          <p:attrName>style.visibility</p:attrName>
                                        </p:attrNameLst>
                                      </p:cBhvr>
                                      <p:to>
                                        <p:strVal val="visible"/>
                                      </p:to>
                                    </p:set>
                                    <p:animEffect transition="in" filter="fade">
                                      <p:cBhvr>
                                        <p:cTn id="110" dur="500"/>
                                        <p:tgtEl>
                                          <p:spTgt spid="107"/>
                                        </p:tgtEl>
                                      </p:cBhvr>
                                    </p:animEffect>
                                  </p:childTnLst>
                                </p:cTn>
                              </p:par>
                            </p:childTnLst>
                          </p:cTn>
                        </p:par>
                        <p:par>
                          <p:cTn id="111" fill="hold">
                            <p:stCondLst>
                              <p:cond delay="2000"/>
                            </p:stCondLst>
                            <p:childTnLst>
                              <p:par>
                                <p:cTn id="112" presetID="22" presetClass="entr" presetSubtype="4" fill="hold" nodeType="afterEffect">
                                  <p:stCondLst>
                                    <p:cond delay="0"/>
                                  </p:stCondLst>
                                  <p:childTnLst>
                                    <p:set>
                                      <p:cBhvr>
                                        <p:cTn id="113" dur="1" fill="hold">
                                          <p:stCondLst>
                                            <p:cond delay="0"/>
                                          </p:stCondLst>
                                        </p:cTn>
                                        <p:tgtEl>
                                          <p:spTgt spid="110"/>
                                        </p:tgtEl>
                                        <p:attrNameLst>
                                          <p:attrName>style.visibility</p:attrName>
                                        </p:attrNameLst>
                                      </p:cBhvr>
                                      <p:to>
                                        <p:strVal val="visible"/>
                                      </p:to>
                                    </p:set>
                                    <p:animEffect transition="in" filter="wipe(down)">
                                      <p:cBhvr>
                                        <p:cTn id="114" dur="500"/>
                                        <p:tgtEl>
                                          <p:spTgt spid="110"/>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111"/>
                                        </p:tgtEl>
                                        <p:attrNameLst>
                                          <p:attrName>style.visibility</p:attrName>
                                        </p:attrNameLst>
                                      </p:cBhvr>
                                      <p:to>
                                        <p:strVal val="visible"/>
                                      </p:to>
                                    </p:set>
                                    <p:animEffect transition="in" filter="fade">
                                      <p:cBhvr>
                                        <p:cTn id="117" dur="500"/>
                                        <p:tgtEl>
                                          <p:spTgt spid="111"/>
                                        </p:tgtEl>
                                      </p:cBhvr>
                                    </p:animEffect>
                                  </p:childTnLst>
                                </p:cTn>
                              </p:par>
                            </p:childTnLst>
                          </p:cTn>
                        </p:par>
                        <p:par>
                          <p:cTn id="118" fill="hold">
                            <p:stCondLst>
                              <p:cond delay="2500"/>
                            </p:stCondLst>
                            <p:childTnLst>
                              <p:par>
                                <p:cTn id="119" presetID="10" presetClass="entr" presetSubtype="0" fill="hold" grpId="0" nodeType="afterEffect">
                                  <p:stCondLst>
                                    <p:cond delay="0"/>
                                  </p:stCondLst>
                                  <p:childTnLst>
                                    <p:set>
                                      <p:cBhvr>
                                        <p:cTn id="120" dur="1" fill="hold">
                                          <p:stCondLst>
                                            <p:cond delay="0"/>
                                          </p:stCondLst>
                                        </p:cTn>
                                        <p:tgtEl>
                                          <p:spTgt spid="108"/>
                                        </p:tgtEl>
                                        <p:attrNameLst>
                                          <p:attrName>style.visibility</p:attrName>
                                        </p:attrNameLst>
                                      </p:cBhvr>
                                      <p:to>
                                        <p:strVal val="visible"/>
                                      </p:to>
                                    </p:set>
                                    <p:animEffect transition="in" filter="fade">
                                      <p:cBhvr>
                                        <p:cTn id="121" dur="500"/>
                                        <p:tgtEl>
                                          <p:spTgt spid="108"/>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1" fill="hold" grpId="0" nodeType="clickEffect">
                                  <p:stCondLst>
                                    <p:cond delay="0"/>
                                  </p:stCondLst>
                                  <p:childTnLst>
                                    <p:set>
                                      <p:cBhvr>
                                        <p:cTn id="125" dur="1" fill="hold">
                                          <p:stCondLst>
                                            <p:cond delay="0"/>
                                          </p:stCondLst>
                                        </p:cTn>
                                        <p:tgtEl>
                                          <p:spTgt spid="114"/>
                                        </p:tgtEl>
                                        <p:attrNameLst>
                                          <p:attrName>style.visibility</p:attrName>
                                        </p:attrNameLst>
                                      </p:cBhvr>
                                      <p:to>
                                        <p:strVal val="visible"/>
                                      </p:to>
                                    </p:set>
                                    <p:animEffect transition="in" filter="wipe(up)">
                                      <p:cBhvr>
                                        <p:cTn id="126" dur="500"/>
                                        <p:tgtEl>
                                          <p:spTgt spid="114"/>
                                        </p:tgtEl>
                                      </p:cBhvr>
                                    </p:animEffect>
                                  </p:childTnLst>
                                </p:cTn>
                              </p:par>
                            </p:childTnLst>
                          </p:cTn>
                        </p:par>
                        <p:par>
                          <p:cTn id="127" fill="hold">
                            <p:stCondLst>
                              <p:cond delay="500"/>
                            </p:stCondLst>
                            <p:childTnLst>
                              <p:par>
                                <p:cTn id="128" presetID="10" presetClass="entr" presetSubtype="0" fill="hold" grpId="0" nodeType="afterEffect">
                                  <p:stCondLst>
                                    <p:cond delay="0"/>
                                  </p:stCondLst>
                                  <p:childTnLst>
                                    <p:set>
                                      <p:cBhvr>
                                        <p:cTn id="129" dur="1" fill="hold">
                                          <p:stCondLst>
                                            <p:cond delay="0"/>
                                          </p:stCondLst>
                                        </p:cTn>
                                        <p:tgtEl>
                                          <p:spTgt spid="112"/>
                                        </p:tgtEl>
                                        <p:attrNameLst>
                                          <p:attrName>style.visibility</p:attrName>
                                        </p:attrNameLst>
                                      </p:cBhvr>
                                      <p:to>
                                        <p:strVal val="visible"/>
                                      </p:to>
                                    </p:set>
                                    <p:animEffect transition="in" filter="fade">
                                      <p:cBhvr>
                                        <p:cTn id="130" dur="500"/>
                                        <p:tgtEl>
                                          <p:spTgt spid="112"/>
                                        </p:tgtEl>
                                      </p:cBhvr>
                                    </p:animEffect>
                                  </p:childTnLst>
                                </p:cTn>
                              </p:par>
                            </p:childTnLst>
                          </p:cTn>
                        </p:par>
                        <p:par>
                          <p:cTn id="131" fill="hold">
                            <p:stCondLst>
                              <p:cond delay="1000"/>
                            </p:stCondLst>
                            <p:childTnLst>
                              <p:par>
                                <p:cTn id="132" presetID="22" presetClass="entr" presetSubtype="1" fill="hold" nodeType="afterEffect">
                                  <p:stCondLst>
                                    <p:cond delay="0"/>
                                  </p:stCondLst>
                                  <p:childTnLst>
                                    <p:set>
                                      <p:cBhvr>
                                        <p:cTn id="133" dur="1" fill="hold">
                                          <p:stCondLst>
                                            <p:cond delay="0"/>
                                          </p:stCondLst>
                                        </p:cTn>
                                        <p:tgtEl>
                                          <p:spTgt spid="119"/>
                                        </p:tgtEl>
                                        <p:attrNameLst>
                                          <p:attrName>style.visibility</p:attrName>
                                        </p:attrNameLst>
                                      </p:cBhvr>
                                      <p:to>
                                        <p:strVal val="visible"/>
                                      </p:to>
                                    </p:set>
                                    <p:animEffect transition="in" filter="wipe(up)">
                                      <p:cBhvr>
                                        <p:cTn id="134" dur="500"/>
                                        <p:tgtEl>
                                          <p:spTgt spid="119"/>
                                        </p:tgtEl>
                                      </p:cBhvr>
                                    </p:animEffect>
                                  </p:childTnLst>
                                </p:cTn>
                              </p:par>
                              <p:par>
                                <p:cTn id="135" presetID="22" presetClass="entr" presetSubtype="1" fill="hold" nodeType="withEffect">
                                  <p:stCondLst>
                                    <p:cond delay="0"/>
                                  </p:stCondLst>
                                  <p:childTnLst>
                                    <p:set>
                                      <p:cBhvr>
                                        <p:cTn id="136" dur="1" fill="hold">
                                          <p:stCondLst>
                                            <p:cond delay="0"/>
                                          </p:stCondLst>
                                        </p:cTn>
                                        <p:tgtEl>
                                          <p:spTgt spid="124"/>
                                        </p:tgtEl>
                                        <p:attrNameLst>
                                          <p:attrName>style.visibility</p:attrName>
                                        </p:attrNameLst>
                                      </p:cBhvr>
                                      <p:to>
                                        <p:strVal val="visible"/>
                                      </p:to>
                                    </p:set>
                                    <p:animEffect transition="in" filter="wipe(up)">
                                      <p:cBhvr>
                                        <p:cTn id="137" dur="500"/>
                                        <p:tgtEl>
                                          <p:spTgt spid="124"/>
                                        </p:tgtEl>
                                      </p:cBhvr>
                                    </p:animEffect>
                                  </p:childTnLst>
                                </p:cTn>
                              </p:par>
                            </p:childTnLst>
                          </p:cTn>
                        </p:par>
                        <p:par>
                          <p:cTn id="138" fill="hold">
                            <p:stCondLst>
                              <p:cond delay="1500"/>
                            </p:stCondLst>
                            <p:childTnLst>
                              <p:par>
                                <p:cTn id="139" presetID="10" presetClass="entr" presetSubtype="0" fill="hold" grpId="0" nodeType="afterEffect">
                                  <p:stCondLst>
                                    <p:cond delay="0"/>
                                  </p:stCondLst>
                                  <p:childTnLst>
                                    <p:set>
                                      <p:cBhvr>
                                        <p:cTn id="140" dur="1" fill="hold">
                                          <p:stCondLst>
                                            <p:cond delay="0"/>
                                          </p:stCondLst>
                                        </p:cTn>
                                        <p:tgtEl>
                                          <p:spTgt spid="116"/>
                                        </p:tgtEl>
                                        <p:attrNameLst>
                                          <p:attrName>style.visibility</p:attrName>
                                        </p:attrNameLst>
                                      </p:cBhvr>
                                      <p:to>
                                        <p:strVal val="visible"/>
                                      </p:to>
                                    </p:set>
                                    <p:animEffect transition="in" filter="fade">
                                      <p:cBhvr>
                                        <p:cTn id="141" dur="500"/>
                                        <p:tgtEl>
                                          <p:spTgt spid="116"/>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117"/>
                                        </p:tgtEl>
                                        <p:attrNameLst>
                                          <p:attrName>style.visibility</p:attrName>
                                        </p:attrNameLst>
                                      </p:cBhvr>
                                      <p:to>
                                        <p:strVal val="visible"/>
                                      </p:to>
                                    </p:set>
                                    <p:animEffect transition="in" filter="fade">
                                      <p:cBhvr>
                                        <p:cTn id="144" dur="500"/>
                                        <p:tgtEl>
                                          <p:spTgt spid="117"/>
                                        </p:tgtEl>
                                      </p:cBhvr>
                                    </p:animEffect>
                                  </p:childTnLst>
                                </p:cTn>
                              </p:par>
                            </p:childTnLst>
                          </p:cTn>
                        </p:par>
                        <p:par>
                          <p:cTn id="145" fill="hold">
                            <p:stCondLst>
                              <p:cond delay="2000"/>
                            </p:stCondLst>
                            <p:childTnLst>
                              <p:par>
                                <p:cTn id="146" presetID="22" presetClass="entr" presetSubtype="1" fill="hold" nodeType="afterEffect">
                                  <p:stCondLst>
                                    <p:cond delay="0"/>
                                  </p:stCondLst>
                                  <p:childTnLst>
                                    <p:set>
                                      <p:cBhvr>
                                        <p:cTn id="147" dur="1" fill="hold">
                                          <p:stCondLst>
                                            <p:cond delay="0"/>
                                          </p:stCondLst>
                                        </p:cTn>
                                        <p:tgtEl>
                                          <p:spTgt spid="128"/>
                                        </p:tgtEl>
                                        <p:attrNameLst>
                                          <p:attrName>style.visibility</p:attrName>
                                        </p:attrNameLst>
                                      </p:cBhvr>
                                      <p:to>
                                        <p:strVal val="visible"/>
                                      </p:to>
                                    </p:set>
                                    <p:animEffect transition="in" filter="wipe(up)">
                                      <p:cBhvr>
                                        <p:cTn id="148" dur="500"/>
                                        <p:tgtEl>
                                          <p:spTgt spid="128"/>
                                        </p:tgtEl>
                                      </p:cBhvr>
                                    </p:animEffect>
                                  </p:childTnLst>
                                </p:cTn>
                              </p:par>
                              <p:par>
                                <p:cTn id="149" presetID="22" presetClass="entr" presetSubtype="1" fill="hold" nodeType="withEffect">
                                  <p:stCondLst>
                                    <p:cond delay="0"/>
                                  </p:stCondLst>
                                  <p:childTnLst>
                                    <p:set>
                                      <p:cBhvr>
                                        <p:cTn id="150" dur="1" fill="hold">
                                          <p:stCondLst>
                                            <p:cond delay="0"/>
                                          </p:stCondLst>
                                        </p:cTn>
                                        <p:tgtEl>
                                          <p:spTgt spid="132"/>
                                        </p:tgtEl>
                                        <p:attrNameLst>
                                          <p:attrName>style.visibility</p:attrName>
                                        </p:attrNameLst>
                                      </p:cBhvr>
                                      <p:to>
                                        <p:strVal val="visible"/>
                                      </p:to>
                                    </p:set>
                                    <p:animEffect transition="in" filter="wipe(up)">
                                      <p:cBhvr>
                                        <p:cTn id="151" dur="500"/>
                                        <p:tgtEl>
                                          <p:spTgt spid="132"/>
                                        </p:tgtEl>
                                      </p:cBhvr>
                                    </p:animEffect>
                                  </p:childTnLst>
                                </p:cTn>
                              </p:par>
                            </p:childTnLst>
                          </p:cTn>
                        </p:par>
                        <p:par>
                          <p:cTn id="152" fill="hold">
                            <p:stCondLst>
                              <p:cond delay="2500"/>
                            </p:stCondLst>
                            <p:childTnLst>
                              <p:par>
                                <p:cTn id="153" presetID="10" presetClass="entr" presetSubtype="0"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Effect transition="in" filter="fade">
                                      <p:cBhvr>
                                        <p:cTn id="155" dur="500"/>
                                        <p:tgtEl>
                                          <p:spTgt spid="115"/>
                                        </p:tgtEl>
                                      </p:cBhvr>
                                    </p:animEffect>
                                  </p:childTnLst>
                                </p:cTn>
                              </p:par>
                            </p:childTnLst>
                          </p:cTn>
                        </p:par>
                        <p:par>
                          <p:cTn id="156" fill="hold">
                            <p:stCondLst>
                              <p:cond delay="3000"/>
                            </p:stCondLst>
                            <p:childTnLst>
                              <p:par>
                                <p:cTn id="157" presetID="22" presetClass="entr" presetSubtype="2" fill="hold"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right)">
                                      <p:cBhvr>
                                        <p:cTn id="159" dur="500"/>
                                        <p:tgtEl>
                                          <p:spTgt spid="178"/>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149"/>
                                        </p:tgtEl>
                                        <p:attrNameLst>
                                          <p:attrName>style.visibility</p:attrName>
                                        </p:attrNameLst>
                                      </p:cBhvr>
                                      <p:to>
                                        <p:strVal val="visible"/>
                                      </p:to>
                                    </p:set>
                                    <p:animEffect transition="in" filter="fade">
                                      <p:cBhvr>
                                        <p:cTn id="162" dur="500"/>
                                        <p:tgtEl>
                                          <p:spTgt spid="149"/>
                                        </p:tgtEl>
                                      </p:cBhvr>
                                    </p:animEffect>
                                  </p:childTnLst>
                                </p:cTn>
                              </p:par>
                            </p:childTnLst>
                          </p:cTn>
                        </p:par>
                        <p:par>
                          <p:cTn id="163" fill="hold">
                            <p:stCondLst>
                              <p:cond delay="3500"/>
                            </p:stCondLst>
                            <p:childTnLst>
                              <p:par>
                                <p:cTn id="164" presetID="22" presetClass="entr" presetSubtype="2" fill="hold" nodeType="afterEffect">
                                  <p:stCondLst>
                                    <p:cond delay="0"/>
                                  </p:stCondLst>
                                  <p:childTnLst>
                                    <p:set>
                                      <p:cBhvr>
                                        <p:cTn id="165" dur="1" fill="hold">
                                          <p:stCondLst>
                                            <p:cond delay="0"/>
                                          </p:stCondLst>
                                        </p:cTn>
                                        <p:tgtEl>
                                          <p:spTgt spid="187"/>
                                        </p:tgtEl>
                                        <p:attrNameLst>
                                          <p:attrName>style.visibility</p:attrName>
                                        </p:attrNameLst>
                                      </p:cBhvr>
                                      <p:to>
                                        <p:strVal val="visible"/>
                                      </p:to>
                                    </p:set>
                                    <p:animEffect transition="in" filter="wipe(right)">
                                      <p:cBhvr>
                                        <p:cTn id="166" dur="500"/>
                                        <p:tgtEl>
                                          <p:spTgt spid="187"/>
                                        </p:tgtEl>
                                      </p:cBhvr>
                                    </p:animEffect>
                                  </p:childTnLst>
                                </p:cTn>
                              </p:par>
                            </p:childTnLst>
                          </p:cTn>
                        </p:par>
                        <p:par>
                          <p:cTn id="167" fill="hold">
                            <p:stCondLst>
                              <p:cond delay="4000"/>
                            </p:stCondLst>
                            <p:childTnLst>
                              <p:par>
                                <p:cTn id="168" presetID="10" presetClass="entr" presetSubtype="0" fill="hold" grpId="0" nodeType="afterEffect">
                                  <p:stCondLst>
                                    <p:cond delay="0"/>
                                  </p:stCondLst>
                                  <p:childTnLst>
                                    <p:set>
                                      <p:cBhvr>
                                        <p:cTn id="169" dur="1" fill="hold">
                                          <p:stCondLst>
                                            <p:cond delay="0"/>
                                          </p:stCondLst>
                                        </p:cTn>
                                        <p:tgtEl>
                                          <p:spTgt spid="145"/>
                                        </p:tgtEl>
                                        <p:attrNameLst>
                                          <p:attrName>style.visibility</p:attrName>
                                        </p:attrNameLst>
                                      </p:cBhvr>
                                      <p:to>
                                        <p:strVal val="visible"/>
                                      </p:to>
                                    </p:set>
                                    <p:animEffect transition="in" filter="fade">
                                      <p:cBhvr>
                                        <p:cTn id="170" dur="500"/>
                                        <p:tgtEl>
                                          <p:spTgt spid="145"/>
                                        </p:tgtEl>
                                      </p:cBhvr>
                                    </p:animEffect>
                                  </p:childTnLst>
                                </p:cTn>
                              </p:par>
                            </p:childTnLst>
                          </p:cTn>
                        </p:par>
                        <p:par>
                          <p:cTn id="171" fill="hold">
                            <p:stCondLst>
                              <p:cond delay="4500"/>
                            </p:stCondLst>
                            <p:childTnLst>
                              <p:par>
                                <p:cTn id="172" presetID="22" presetClass="entr" presetSubtype="2" fill="hold" nodeType="afterEffect">
                                  <p:stCondLst>
                                    <p:cond delay="0"/>
                                  </p:stCondLst>
                                  <p:childTnLst>
                                    <p:set>
                                      <p:cBhvr>
                                        <p:cTn id="173" dur="1" fill="hold">
                                          <p:stCondLst>
                                            <p:cond delay="0"/>
                                          </p:stCondLst>
                                        </p:cTn>
                                        <p:tgtEl>
                                          <p:spTgt spid="181"/>
                                        </p:tgtEl>
                                        <p:attrNameLst>
                                          <p:attrName>style.visibility</p:attrName>
                                        </p:attrNameLst>
                                      </p:cBhvr>
                                      <p:to>
                                        <p:strVal val="visible"/>
                                      </p:to>
                                    </p:set>
                                    <p:animEffect transition="in" filter="wipe(right)">
                                      <p:cBhvr>
                                        <p:cTn id="174" dur="500"/>
                                        <p:tgtEl>
                                          <p:spTgt spid="181"/>
                                        </p:tgtEl>
                                      </p:cBhvr>
                                    </p:animEffect>
                                  </p:childTnLst>
                                </p:cTn>
                              </p:par>
                            </p:childTnLst>
                          </p:cTn>
                        </p:par>
                        <p:par>
                          <p:cTn id="175" fill="hold">
                            <p:stCondLst>
                              <p:cond delay="5000"/>
                            </p:stCondLst>
                            <p:childTnLst>
                              <p:par>
                                <p:cTn id="176" presetID="10" presetClass="entr" presetSubtype="0" fill="hold" grpId="0" nodeType="afterEffect">
                                  <p:stCondLst>
                                    <p:cond delay="0"/>
                                  </p:stCondLst>
                                  <p:childTnLst>
                                    <p:set>
                                      <p:cBhvr>
                                        <p:cTn id="177" dur="1" fill="hold">
                                          <p:stCondLst>
                                            <p:cond delay="0"/>
                                          </p:stCondLst>
                                        </p:cTn>
                                        <p:tgtEl>
                                          <p:spTgt spid="148"/>
                                        </p:tgtEl>
                                        <p:attrNameLst>
                                          <p:attrName>style.visibility</p:attrName>
                                        </p:attrNameLst>
                                      </p:cBhvr>
                                      <p:to>
                                        <p:strVal val="visible"/>
                                      </p:to>
                                    </p:set>
                                    <p:animEffect transition="in" filter="fade">
                                      <p:cBhvr>
                                        <p:cTn id="178" dur="500"/>
                                        <p:tgtEl>
                                          <p:spTgt spid="148"/>
                                        </p:tgtEl>
                                      </p:cBhvr>
                                    </p:animEffect>
                                  </p:childTnLst>
                                </p:cTn>
                              </p:par>
                            </p:childTnLst>
                          </p:cTn>
                        </p:par>
                        <p:par>
                          <p:cTn id="179" fill="hold">
                            <p:stCondLst>
                              <p:cond delay="5500"/>
                            </p:stCondLst>
                            <p:childTnLst>
                              <p:par>
                                <p:cTn id="180" presetID="22" presetClass="entr" presetSubtype="2" fill="hold" nodeType="afterEffect">
                                  <p:stCondLst>
                                    <p:cond delay="0"/>
                                  </p:stCondLst>
                                  <p:childTnLst>
                                    <p:set>
                                      <p:cBhvr>
                                        <p:cTn id="181" dur="1" fill="hold">
                                          <p:stCondLst>
                                            <p:cond delay="0"/>
                                          </p:stCondLst>
                                        </p:cTn>
                                        <p:tgtEl>
                                          <p:spTgt spid="188"/>
                                        </p:tgtEl>
                                        <p:attrNameLst>
                                          <p:attrName>style.visibility</p:attrName>
                                        </p:attrNameLst>
                                      </p:cBhvr>
                                      <p:to>
                                        <p:strVal val="visible"/>
                                      </p:to>
                                    </p:set>
                                    <p:animEffect transition="in" filter="wipe(right)">
                                      <p:cBhvr>
                                        <p:cTn id="182" dur="500"/>
                                        <p:tgtEl>
                                          <p:spTgt spid="188"/>
                                        </p:tgtEl>
                                      </p:cBhvr>
                                    </p:animEffect>
                                  </p:childTnLst>
                                </p:cTn>
                              </p:par>
                            </p:childTnLst>
                          </p:cTn>
                        </p:par>
                        <p:par>
                          <p:cTn id="183" fill="hold">
                            <p:stCondLst>
                              <p:cond delay="6000"/>
                            </p:stCondLst>
                            <p:childTnLst>
                              <p:par>
                                <p:cTn id="184" presetID="10" presetClass="entr" presetSubtype="0" fill="hold" grpId="0" nodeType="afterEffect">
                                  <p:stCondLst>
                                    <p:cond delay="0"/>
                                  </p:stCondLst>
                                  <p:childTnLst>
                                    <p:set>
                                      <p:cBhvr>
                                        <p:cTn id="185" dur="1" fill="hold">
                                          <p:stCondLst>
                                            <p:cond delay="0"/>
                                          </p:stCondLst>
                                        </p:cTn>
                                        <p:tgtEl>
                                          <p:spTgt spid="146"/>
                                        </p:tgtEl>
                                        <p:attrNameLst>
                                          <p:attrName>style.visibility</p:attrName>
                                        </p:attrNameLst>
                                      </p:cBhvr>
                                      <p:to>
                                        <p:strVal val="visible"/>
                                      </p:to>
                                    </p:set>
                                    <p:animEffect transition="in" filter="fade">
                                      <p:cBhvr>
                                        <p:cTn id="186" dur="500"/>
                                        <p:tgtEl>
                                          <p:spTgt spid="146"/>
                                        </p:tgtEl>
                                      </p:cBhvr>
                                    </p:animEffect>
                                  </p:childTnLst>
                                </p:cTn>
                              </p:par>
                            </p:childTnLst>
                          </p:cTn>
                        </p:par>
                        <p:par>
                          <p:cTn id="187" fill="hold">
                            <p:stCondLst>
                              <p:cond delay="6500"/>
                            </p:stCondLst>
                            <p:childTnLst>
                              <p:par>
                                <p:cTn id="188" presetID="22" presetClass="entr" presetSubtype="1" fill="hold" grpId="0" nodeType="afterEffect">
                                  <p:stCondLst>
                                    <p:cond delay="0"/>
                                  </p:stCondLst>
                                  <p:childTnLst>
                                    <p:set>
                                      <p:cBhvr>
                                        <p:cTn id="189" dur="1" fill="hold">
                                          <p:stCondLst>
                                            <p:cond delay="0"/>
                                          </p:stCondLst>
                                        </p:cTn>
                                        <p:tgtEl>
                                          <p:spTgt spid="186"/>
                                        </p:tgtEl>
                                        <p:attrNameLst>
                                          <p:attrName>style.visibility</p:attrName>
                                        </p:attrNameLst>
                                      </p:cBhvr>
                                      <p:to>
                                        <p:strVal val="visible"/>
                                      </p:to>
                                    </p:set>
                                    <p:animEffect transition="in" filter="wipe(up)">
                                      <p:cBhvr>
                                        <p:cTn id="190" dur="500"/>
                                        <p:tgtEl>
                                          <p:spTgt spid="186"/>
                                        </p:tgtEl>
                                      </p:cBhvr>
                                    </p:animEffect>
                                  </p:childTnLst>
                                </p:cTn>
                              </p:par>
                              <p:par>
                                <p:cTn id="191" presetID="10" presetClass="entr" presetSubtype="0" fill="hold" grpId="0" nodeType="withEffect">
                                  <p:stCondLst>
                                    <p:cond delay="0"/>
                                  </p:stCondLst>
                                  <p:childTnLst>
                                    <p:set>
                                      <p:cBhvr>
                                        <p:cTn id="192" dur="1" fill="hold">
                                          <p:stCondLst>
                                            <p:cond delay="0"/>
                                          </p:stCondLst>
                                        </p:cTn>
                                        <p:tgtEl>
                                          <p:spTgt spid="154"/>
                                        </p:tgtEl>
                                        <p:attrNameLst>
                                          <p:attrName>style.visibility</p:attrName>
                                        </p:attrNameLst>
                                      </p:cBhvr>
                                      <p:to>
                                        <p:strVal val="visible"/>
                                      </p:to>
                                    </p:set>
                                    <p:animEffect transition="in" filter="fade">
                                      <p:cBhvr>
                                        <p:cTn id="193" dur="500"/>
                                        <p:tgtEl>
                                          <p:spTgt spid="154"/>
                                        </p:tgtEl>
                                      </p:cBhvr>
                                    </p:animEffect>
                                  </p:childTnLst>
                                </p:cTn>
                              </p:par>
                            </p:childTnLst>
                          </p:cTn>
                        </p:par>
                        <p:par>
                          <p:cTn id="194" fill="hold">
                            <p:stCondLst>
                              <p:cond delay="7000"/>
                            </p:stCondLst>
                            <p:childTnLst>
                              <p:par>
                                <p:cTn id="195" presetID="22" presetClass="entr" presetSubtype="2" fill="hold" nodeType="afterEffect">
                                  <p:stCondLst>
                                    <p:cond delay="0"/>
                                  </p:stCondLst>
                                  <p:childTnLst>
                                    <p:set>
                                      <p:cBhvr>
                                        <p:cTn id="196" dur="1" fill="hold">
                                          <p:stCondLst>
                                            <p:cond delay="0"/>
                                          </p:stCondLst>
                                        </p:cTn>
                                        <p:tgtEl>
                                          <p:spTgt spid="189"/>
                                        </p:tgtEl>
                                        <p:attrNameLst>
                                          <p:attrName>style.visibility</p:attrName>
                                        </p:attrNameLst>
                                      </p:cBhvr>
                                      <p:to>
                                        <p:strVal val="visible"/>
                                      </p:to>
                                    </p:set>
                                    <p:animEffect transition="in" filter="wipe(right)">
                                      <p:cBhvr>
                                        <p:cTn id="197" dur="500"/>
                                        <p:tgtEl>
                                          <p:spTgt spid="189"/>
                                        </p:tgtEl>
                                      </p:cBhvr>
                                    </p:animEffect>
                                  </p:childTnLst>
                                </p:cTn>
                              </p:par>
                              <p:par>
                                <p:cTn id="198" presetID="10" presetClass="entr" presetSubtype="0" fill="hold" grpId="0" nodeType="withEffect">
                                  <p:stCondLst>
                                    <p:cond delay="0"/>
                                  </p:stCondLst>
                                  <p:childTnLst>
                                    <p:set>
                                      <p:cBhvr>
                                        <p:cTn id="199" dur="1" fill="hold">
                                          <p:stCondLst>
                                            <p:cond delay="0"/>
                                          </p:stCondLst>
                                        </p:cTn>
                                        <p:tgtEl>
                                          <p:spTgt spid="153"/>
                                        </p:tgtEl>
                                        <p:attrNameLst>
                                          <p:attrName>style.visibility</p:attrName>
                                        </p:attrNameLst>
                                      </p:cBhvr>
                                      <p:to>
                                        <p:strVal val="visible"/>
                                      </p:to>
                                    </p:set>
                                    <p:animEffect transition="in" filter="fade">
                                      <p:cBhvr>
                                        <p:cTn id="200" dur="500"/>
                                        <p:tgtEl>
                                          <p:spTgt spid="153"/>
                                        </p:tgtEl>
                                      </p:cBhvr>
                                    </p:animEffect>
                                  </p:childTnLst>
                                </p:cTn>
                              </p:par>
                            </p:childTnLst>
                          </p:cTn>
                        </p:par>
                      </p:childTnLst>
                    </p:cTn>
                  </p:par>
                  <p:par>
                    <p:cTn id="201" fill="hold">
                      <p:stCondLst>
                        <p:cond delay="indefinite"/>
                      </p:stCondLst>
                      <p:childTnLst>
                        <p:par>
                          <p:cTn id="202" fill="hold">
                            <p:stCondLst>
                              <p:cond delay="0"/>
                            </p:stCondLst>
                            <p:childTnLst>
                              <p:par>
                                <p:cTn id="203" presetID="22" presetClass="entr" presetSubtype="1" fill="hold" nodeType="clickEffect">
                                  <p:stCondLst>
                                    <p:cond delay="0"/>
                                  </p:stCondLst>
                                  <p:childTnLst>
                                    <p:set>
                                      <p:cBhvr>
                                        <p:cTn id="204" dur="1" fill="hold">
                                          <p:stCondLst>
                                            <p:cond delay="0"/>
                                          </p:stCondLst>
                                        </p:cTn>
                                        <p:tgtEl>
                                          <p:spTgt spid="140"/>
                                        </p:tgtEl>
                                        <p:attrNameLst>
                                          <p:attrName>style.visibility</p:attrName>
                                        </p:attrNameLst>
                                      </p:cBhvr>
                                      <p:to>
                                        <p:strVal val="visible"/>
                                      </p:to>
                                    </p:set>
                                    <p:animEffect transition="in" filter="wipe(up)">
                                      <p:cBhvr>
                                        <p:cTn id="205" dur="500"/>
                                        <p:tgtEl>
                                          <p:spTgt spid="140"/>
                                        </p:tgtEl>
                                      </p:cBhvr>
                                    </p:animEffect>
                                  </p:childTnLst>
                                </p:cTn>
                              </p:par>
                            </p:childTnLst>
                          </p:cTn>
                        </p:par>
                        <p:par>
                          <p:cTn id="206" fill="hold">
                            <p:stCondLst>
                              <p:cond delay="500"/>
                            </p:stCondLst>
                            <p:childTnLst>
                              <p:par>
                                <p:cTn id="207" presetID="10"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5" grpId="0" animBg="1"/>
      <p:bldP spid="97" grpId="0" animBg="1"/>
      <p:bldP spid="98" grpId="0" animBg="1"/>
      <p:bldP spid="99" grpId="0" animBg="1"/>
      <p:bldP spid="103" grpId="0" animBg="1"/>
      <p:bldP spid="104" grpId="0" animBg="1"/>
      <p:bldP spid="106" grpId="0" animBg="1"/>
      <p:bldP spid="107" grpId="0" animBg="1"/>
      <p:bldP spid="108" grpId="0" animBg="1"/>
      <p:bldP spid="111" grpId="0" animBg="1"/>
      <p:bldP spid="114" grpId="0" animBg="1"/>
      <p:bldP spid="112" grpId="0" animBg="1"/>
      <p:bldP spid="115" grpId="0" animBg="1"/>
      <p:bldP spid="116" grpId="0" animBg="1"/>
      <p:bldP spid="117" grpId="0" animBg="1"/>
      <p:bldP spid="118" grpId="0" animBg="1"/>
      <p:bldP spid="143" grpId="0" animBg="1"/>
      <p:bldP spid="145" grpId="0" animBg="1"/>
      <p:bldP spid="146" grpId="0" animBg="1"/>
      <p:bldP spid="148" grpId="0" animBg="1"/>
      <p:bldP spid="149" grpId="0" animBg="1"/>
      <p:bldP spid="152" grpId="0" animBg="1"/>
      <p:bldP spid="153" grpId="0" animBg="1"/>
      <p:bldP spid="154" grpId="0" animBg="1"/>
      <p:bldP spid="155" grpId="0" animBg="1"/>
      <p:bldP spid="162" grpId="0" animBg="1"/>
      <p:bldP spid="163" grpId="0" animBg="1"/>
      <p:bldP spid="164" grpId="0" animBg="1"/>
      <p:bldP spid="161" grpId="0" animBg="1"/>
      <p:bldP spid="18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8E47CC-2C36-4E78-B987-9C8EC0DAC266}"/>
              </a:ext>
            </a:extLst>
          </p:cNvPr>
          <p:cNvSpPr>
            <a:spLocks noGrp="1"/>
          </p:cNvSpPr>
          <p:nvPr>
            <p:ph type="title"/>
          </p:nvPr>
        </p:nvSpPr>
        <p:spPr/>
        <p:txBody>
          <a:bodyPr/>
          <a:lstStyle/>
          <a:p>
            <a:r>
              <a:rPr lang="en-US" dirty="0"/>
              <a:t>Recommendation for Specialty Referral to Advanced HF</a:t>
            </a:r>
          </a:p>
        </p:txBody>
      </p:sp>
      <p:graphicFrame>
        <p:nvGraphicFramePr>
          <p:cNvPr id="9" name="Table 8">
            <a:extLst>
              <a:ext uri="{FF2B5EF4-FFF2-40B4-BE49-F238E27FC236}">
                <a16:creationId xmlns:a16="http://schemas.microsoft.com/office/drawing/2014/main" id="{95148FC2-214F-4A7D-9159-5B951ED8234C}"/>
              </a:ext>
            </a:extLst>
          </p:cNvPr>
          <p:cNvGraphicFramePr>
            <a:graphicFrameLocks noGrp="1"/>
          </p:cNvGraphicFramePr>
          <p:nvPr>
            <p:extLst>
              <p:ext uri="{D42A27DB-BD31-4B8C-83A1-F6EECF244321}">
                <p14:modId xmlns:p14="http://schemas.microsoft.com/office/powerpoint/2010/main" val="4248218870"/>
              </p:ext>
            </p:extLst>
          </p:nvPr>
        </p:nvGraphicFramePr>
        <p:xfrm>
          <a:off x="1481545" y="1303105"/>
          <a:ext cx="9228909" cy="1094735"/>
        </p:xfrm>
        <a:graphic>
          <a:graphicData uri="http://schemas.openxmlformats.org/drawingml/2006/table">
            <a:tbl>
              <a:tblPr firstRow="1" bandRow="1">
                <a:tableStyleId>{5C22544A-7EE6-4342-B048-85BDC9FD1C3A}</a:tableStyleId>
              </a:tblPr>
              <a:tblGrid>
                <a:gridCol w="818109">
                  <a:extLst>
                    <a:ext uri="{9D8B030D-6E8A-4147-A177-3AD203B41FA5}">
                      <a16:colId xmlns:a16="http://schemas.microsoft.com/office/drawing/2014/main" val="1719900550"/>
                    </a:ext>
                  </a:extLst>
                </a:gridCol>
                <a:gridCol w="8410800">
                  <a:extLst>
                    <a:ext uri="{9D8B030D-6E8A-4147-A177-3AD203B41FA5}">
                      <a16:colId xmlns:a16="http://schemas.microsoft.com/office/drawing/2014/main" val="2161597088"/>
                    </a:ext>
                  </a:extLst>
                </a:gridCol>
              </a:tblGrid>
              <a:tr h="35314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257699169"/>
                  </a:ext>
                </a:extLst>
              </a:tr>
              <a:tr h="74159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290513" marR="64769" lvl="0" indent="-228600" algn="l" defTabSz="914400" rtl="0" eaLnBrk="1" fontAlgn="auto" latinLnBrk="0" hangingPunct="1">
                        <a:lnSpc>
                          <a:spcPct val="100000"/>
                        </a:lnSpc>
                        <a:spcBef>
                          <a:spcPts val="0"/>
                        </a:spcBef>
                        <a:spcAft>
                          <a:spcPts val="600"/>
                        </a:spcAft>
                        <a:buClrTx/>
                        <a:buSzTx/>
                        <a:buFont typeface="+mj-lt"/>
                        <a:buAutoNum type="arabicPeriod"/>
                        <a:tabLst/>
                        <a:defRPr/>
                      </a:pPr>
                      <a:r>
                        <a:rPr lang="en-US" sz="1400" b="0" kern="1200" dirty="0">
                          <a:solidFill>
                            <a:srgbClr val="231F20"/>
                          </a:solidFill>
                          <a:latin typeface="Lub Dub Condensed" panose="020B0506030403020204" pitchFamily="34" charset="0"/>
                          <a:ea typeface="+mn-ea"/>
                          <a:cs typeface="Calibri"/>
                        </a:rPr>
                        <a:t>In patients with advanced HF, when consistent with the patient’s goals of care, timely referral for HF specialty care is recommended to review HF management and assess suitability for advanced HF therapies (e.g., LVAD, cardiac transplantation, palliative care, and palliative inotropes).</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9189650"/>
                  </a:ext>
                </a:extLst>
              </a:tr>
            </a:tbl>
          </a:graphicData>
        </a:graphic>
      </p:graphicFrame>
      <p:sp>
        <p:nvSpPr>
          <p:cNvPr id="10" name="Content Placeholder 2">
            <a:extLst>
              <a:ext uri="{FF2B5EF4-FFF2-40B4-BE49-F238E27FC236}">
                <a16:creationId xmlns:a16="http://schemas.microsoft.com/office/drawing/2014/main" id="{E68B868F-9036-4013-9512-48534072F79B}"/>
              </a:ext>
            </a:extLst>
          </p:cNvPr>
          <p:cNvSpPr>
            <a:spLocks noGrp="1"/>
          </p:cNvSpPr>
          <p:nvPr>
            <p:ph idx="1"/>
          </p:nvPr>
        </p:nvSpPr>
        <p:spPr>
          <a:xfrm>
            <a:off x="1171425" y="2893358"/>
            <a:ext cx="9849151" cy="380112"/>
          </a:xfrm>
        </p:spPr>
        <p:txBody>
          <a:bodyPr>
            <a:noAutofit/>
          </a:bodyPr>
          <a:lstStyle/>
          <a:p>
            <a:pPr marL="0" indent="0" algn="ctr">
              <a:buNone/>
            </a:pPr>
            <a:r>
              <a:rPr lang="en-US" sz="2000" b="1" dirty="0">
                <a:latin typeface="Lub Dub Condensed" panose="020B0506030403020204" pitchFamily="34" charset="0"/>
                <a:cs typeface="Arial" panose="020B0604020202020204" pitchFamily="34" charset="0"/>
              </a:rPr>
              <a:t>Consider if “I-Need-Help” to aid with recognition of patients with advanced HF:</a:t>
            </a:r>
          </a:p>
        </p:txBody>
      </p:sp>
      <p:sp>
        <p:nvSpPr>
          <p:cNvPr id="42" name="TextBox 41">
            <a:extLst>
              <a:ext uri="{FF2B5EF4-FFF2-40B4-BE49-F238E27FC236}">
                <a16:creationId xmlns:a16="http://schemas.microsoft.com/office/drawing/2014/main" id="{A228621E-22E0-42A1-908C-D5D5F5DD47DC}"/>
              </a:ext>
            </a:extLst>
          </p:cNvPr>
          <p:cNvSpPr txBox="1"/>
          <p:nvPr/>
        </p:nvSpPr>
        <p:spPr>
          <a:xfrm>
            <a:off x="314402" y="3445132"/>
            <a:ext cx="2038181" cy="2246769"/>
          </a:xfrm>
          <a:prstGeom prst="rect">
            <a:avLst/>
          </a:prstGeom>
          <a:solidFill>
            <a:schemeClr val="bg1">
              <a:lumMod val="85000"/>
            </a:schemeClr>
          </a:solidFill>
        </p:spPr>
        <p:txBody>
          <a:bodyPr wrap="square" rtlCol="0">
            <a:spAutoFit/>
          </a:bodyPr>
          <a:lstStyle/>
          <a:p>
            <a:pPr marL="168275" marR="0" lvl="0" indent="-168275"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Lub Dub Condensed" panose="020B0506030403020204" pitchFamily="34" charset="0"/>
              </a:rPr>
              <a:t>Complete assessment is not required before referral</a:t>
            </a:r>
          </a:p>
          <a:p>
            <a:pPr marL="168275" marR="0" lvl="0" indent="-168275"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Lub Dub Condensed" panose="020B0506030403020204" pitchFamily="34" charset="0"/>
            </a:endParaRPr>
          </a:p>
          <a:p>
            <a:pPr marL="168275" marR="0" lvl="0" indent="-168275"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Lub Dub Condensed" panose="020B0506030403020204" pitchFamily="34" charset="0"/>
              </a:rPr>
              <a:t>After patients develop end-organ dysfunction or cardiogenic shock, they may no longer quality for advanced therapies</a:t>
            </a:r>
          </a:p>
        </p:txBody>
      </p:sp>
      <p:sp>
        <p:nvSpPr>
          <p:cNvPr id="8" name="Slide Number Placeholder 7">
            <a:extLst>
              <a:ext uri="{FF2B5EF4-FFF2-40B4-BE49-F238E27FC236}">
                <a16:creationId xmlns:a16="http://schemas.microsoft.com/office/drawing/2014/main" id="{70587127-88A3-4087-AE51-E1798CCD6C5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25</a:t>
            </a:fld>
            <a:endParaRPr lang="en-US" sz="900" dirty="0"/>
          </a:p>
        </p:txBody>
      </p:sp>
      <p:sp>
        <p:nvSpPr>
          <p:cNvPr id="48" name="TextBox 47">
            <a:extLst>
              <a:ext uri="{FF2B5EF4-FFF2-40B4-BE49-F238E27FC236}">
                <a16:creationId xmlns:a16="http://schemas.microsoft.com/office/drawing/2014/main" id="{712E0417-CE4B-4634-A392-DEB06A8112AC}"/>
              </a:ext>
            </a:extLst>
          </p:cNvPr>
          <p:cNvSpPr txBox="1"/>
          <p:nvPr/>
        </p:nvSpPr>
        <p:spPr>
          <a:xfrm>
            <a:off x="3449591" y="3535015"/>
            <a:ext cx="315575" cy="38011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Lub Dub Heavy" panose="020B0903030403020204" pitchFamily="34" charset="0"/>
                <a:cs typeface="Arial" panose="020B0604020202020204" pitchFamily="34" charset="0"/>
              </a:rPr>
              <a:t>I</a:t>
            </a:r>
          </a:p>
        </p:txBody>
      </p:sp>
      <p:sp>
        <p:nvSpPr>
          <p:cNvPr id="45" name="TextBox 44">
            <a:extLst>
              <a:ext uri="{FF2B5EF4-FFF2-40B4-BE49-F238E27FC236}">
                <a16:creationId xmlns:a16="http://schemas.microsoft.com/office/drawing/2014/main" id="{F7B87EEB-B6D5-4CA2-B2A2-495DEA4C8C11}"/>
              </a:ext>
            </a:extLst>
          </p:cNvPr>
          <p:cNvSpPr txBox="1"/>
          <p:nvPr/>
        </p:nvSpPr>
        <p:spPr>
          <a:xfrm>
            <a:off x="3680739" y="3595804"/>
            <a:ext cx="2273546" cy="258532"/>
          </a:xfrm>
          <a:prstGeom prst="rect">
            <a:avLst/>
          </a:prstGeom>
          <a:noFill/>
        </p:spPr>
        <p:txBody>
          <a:bodyPr wrap="square">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Intravenous inotropes</a:t>
            </a:r>
          </a:p>
        </p:txBody>
      </p:sp>
      <p:sp>
        <p:nvSpPr>
          <p:cNvPr id="50" name="TextBox 49">
            <a:extLst>
              <a:ext uri="{FF2B5EF4-FFF2-40B4-BE49-F238E27FC236}">
                <a16:creationId xmlns:a16="http://schemas.microsoft.com/office/drawing/2014/main" id="{EF4CFD1B-AD27-413E-8213-B55AEC3E0BCA}"/>
              </a:ext>
            </a:extLst>
          </p:cNvPr>
          <p:cNvSpPr txBox="1"/>
          <p:nvPr/>
        </p:nvSpPr>
        <p:spPr>
          <a:xfrm>
            <a:off x="3387445" y="4382285"/>
            <a:ext cx="315575" cy="38011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Lub Dub Heavy" panose="020B0903030403020204" pitchFamily="34" charset="0"/>
                <a:cs typeface="Arial" panose="020B0604020202020204" pitchFamily="34" charset="0"/>
              </a:rPr>
              <a:t>N</a:t>
            </a:r>
          </a:p>
        </p:txBody>
      </p:sp>
      <p:sp>
        <p:nvSpPr>
          <p:cNvPr id="46" name="TextBox 45">
            <a:extLst>
              <a:ext uri="{FF2B5EF4-FFF2-40B4-BE49-F238E27FC236}">
                <a16:creationId xmlns:a16="http://schemas.microsoft.com/office/drawing/2014/main" id="{14E13F75-4141-4E23-A704-237655DCE27E}"/>
              </a:ext>
            </a:extLst>
          </p:cNvPr>
          <p:cNvSpPr txBox="1"/>
          <p:nvPr/>
        </p:nvSpPr>
        <p:spPr>
          <a:xfrm>
            <a:off x="3680739" y="4276875"/>
            <a:ext cx="2020582" cy="590931"/>
          </a:xfrm>
          <a:prstGeom prst="rect">
            <a:avLst/>
          </a:prstGeom>
          <a:noFill/>
        </p:spPr>
        <p:txBody>
          <a:bodyPr wrap="square">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New York Heart Association class IIIB or IV, or persistently elevated natriuretic peptides</a:t>
            </a:r>
          </a:p>
        </p:txBody>
      </p:sp>
      <p:sp>
        <p:nvSpPr>
          <p:cNvPr id="56" name="TextBox 55">
            <a:extLst>
              <a:ext uri="{FF2B5EF4-FFF2-40B4-BE49-F238E27FC236}">
                <a16:creationId xmlns:a16="http://schemas.microsoft.com/office/drawing/2014/main" id="{A34BACCD-037B-4165-8E8D-B4BE8CF5EB17}"/>
              </a:ext>
            </a:extLst>
          </p:cNvPr>
          <p:cNvSpPr txBox="1"/>
          <p:nvPr/>
        </p:nvSpPr>
        <p:spPr>
          <a:xfrm>
            <a:off x="3390138" y="5172192"/>
            <a:ext cx="315575" cy="38011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Lub Dub Heavy" panose="020B0903030403020204" pitchFamily="34" charset="0"/>
                <a:cs typeface="Arial" panose="020B0604020202020204" pitchFamily="34" charset="0"/>
              </a:rPr>
              <a:t>E</a:t>
            </a:r>
          </a:p>
        </p:txBody>
      </p:sp>
      <p:sp>
        <p:nvSpPr>
          <p:cNvPr id="55" name="TextBox 54">
            <a:extLst>
              <a:ext uri="{FF2B5EF4-FFF2-40B4-BE49-F238E27FC236}">
                <a16:creationId xmlns:a16="http://schemas.microsoft.com/office/drawing/2014/main" id="{11E41512-F9F7-44CC-AD05-D494106B0271}"/>
              </a:ext>
            </a:extLst>
          </p:cNvPr>
          <p:cNvSpPr txBox="1"/>
          <p:nvPr/>
        </p:nvSpPr>
        <p:spPr>
          <a:xfrm>
            <a:off x="3683432" y="5224525"/>
            <a:ext cx="2020582"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End-organ dysfunction</a:t>
            </a:r>
          </a:p>
        </p:txBody>
      </p:sp>
      <p:sp>
        <p:nvSpPr>
          <p:cNvPr id="66" name="TextBox 65">
            <a:extLst>
              <a:ext uri="{FF2B5EF4-FFF2-40B4-BE49-F238E27FC236}">
                <a16:creationId xmlns:a16="http://schemas.microsoft.com/office/drawing/2014/main" id="{25C5654F-4F0E-4115-B85F-0B3C2AD20D6A}"/>
              </a:ext>
            </a:extLst>
          </p:cNvPr>
          <p:cNvSpPr txBox="1"/>
          <p:nvPr/>
        </p:nvSpPr>
        <p:spPr>
          <a:xfrm>
            <a:off x="6690894" y="3535015"/>
            <a:ext cx="315575" cy="38011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Lub Dub Heavy" panose="020B0903030403020204" pitchFamily="34" charset="0"/>
                <a:cs typeface="Arial" panose="020B0604020202020204" pitchFamily="34" charset="0"/>
              </a:rPr>
              <a:t>E</a:t>
            </a:r>
          </a:p>
        </p:txBody>
      </p:sp>
      <p:sp>
        <p:nvSpPr>
          <p:cNvPr id="64" name="TextBox 63">
            <a:extLst>
              <a:ext uri="{FF2B5EF4-FFF2-40B4-BE49-F238E27FC236}">
                <a16:creationId xmlns:a16="http://schemas.microsoft.com/office/drawing/2014/main" id="{679707CC-B0D8-4552-BB9A-42056C817F54}"/>
              </a:ext>
            </a:extLst>
          </p:cNvPr>
          <p:cNvSpPr txBox="1"/>
          <p:nvPr/>
        </p:nvSpPr>
        <p:spPr>
          <a:xfrm>
            <a:off x="6984188" y="3595804"/>
            <a:ext cx="2273546"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EF ≤35%</a:t>
            </a:r>
          </a:p>
        </p:txBody>
      </p:sp>
      <p:sp>
        <p:nvSpPr>
          <p:cNvPr id="67" name="TextBox 66">
            <a:extLst>
              <a:ext uri="{FF2B5EF4-FFF2-40B4-BE49-F238E27FC236}">
                <a16:creationId xmlns:a16="http://schemas.microsoft.com/office/drawing/2014/main" id="{EF65A44A-BE15-4DDD-AA85-4A8EC463838F}"/>
              </a:ext>
            </a:extLst>
          </p:cNvPr>
          <p:cNvSpPr txBox="1"/>
          <p:nvPr/>
        </p:nvSpPr>
        <p:spPr>
          <a:xfrm>
            <a:off x="6690894" y="4382285"/>
            <a:ext cx="315575" cy="38011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Lub Dub Heavy" panose="020B0903030403020204" pitchFamily="34" charset="0"/>
                <a:cs typeface="Arial" panose="020B0604020202020204" pitchFamily="34" charset="0"/>
              </a:rPr>
              <a:t>D</a:t>
            </a:r>
          </a:p>
        </p:txBody>
      </p:sp>
      <p:sp>
        <p:nvSpPr>
          <p:cNvPr id="65" name="TextBox 64">
            <a:extLst>
              <a:ext uri="{FF2B5EF4-FFF2-40B4-BE49-F238E27FC236}">
                <a16:creationId xmlns:a16="http://schemas.microsoft.com/office/drawing/2014/main" id="{1822BC21-9BC4-4373-BFCE-D0C78ECD29F7}"/>
              </a:ext>
            </a:extLst>
          </p:cNvPr>
          <p:cNvSpPr txBox="1"/>
          <p:nvPr/>
        </p:nvSpPr>
        <p:spPr>
          <a:xfrm>
            <a:off x="6984188" y="4434213"/>
            <a:ext cx="2020582"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Defibrillator shocks</a:t>
            </a:r>
          </a:p>
        </p:txBody>
      </p:sp>
      <p:sp>
        <p:nvSpPr>
          <p:cNvPr id="70" name="TextBox 69">
            <a:extLst>
              <a:ext uri="{FF2B5EF4-FFF2-40B4-BE49-F238E27FC236}">
                <a16:creationId xmlns:a16="http://schemas.microsoft.com/office/drawing/2014/main" id="{FFE72DDE-5BF1-4D2B-8B2B-3D2E98C07E1E}"/>
              </a:ext>
            </a:extLst>
          </p:cNvPr>
          <p:cNvSpPr txBox="1"/>
          <p:nvPr/>
        </p:nvSpPr>
        <p:spPr>
          <a:xfrm>
            <a:off x="6690894" y="5172192"/>
            <a:ext cx="315575" cy="38011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Lub Dub Heavy" panose="020B0903030403020204" pitchFamily="34" charset="0"/>
                <a:cs typeface="Arial" panose="020B0604020202020204" pitchFamily="34" charset="0"/>
              </a:rPr>
              <a:t>H</a:t>
            </a:r>
          </a:p>
        </p:txBody>
      </p:sp>
      <p:sp>
        <p:nvSpPr>
          <p:cNvPr id="69" name="TextBox 68">
            <a:extLst>
              <a:ext uri="{FF2B5EF4-FFF2-40B4-BE49-F238E27FC236}">
                <a16:creationId xmlns:a16="http://schemas.microsoft.com/office/drawing/2014/main" id="{FA3ACECD-9B64-4708-9416-6A5C6D2760F9}"/>
              </a:ext>
            </a:extLst>
          </p:cNvPr>
          <p:cNvSpPr txBox="1"/>
          <p:nvPr/>
        </p:nvSpPr>
        <p:spPr>
          <a:xfrm>
            <a:off x="6986881" y="5224525"/>
            <a:ext cx="2020582"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Hospitalizations &gt;1</a:t>
            </a:r>
          </a:p>
        </p:txBody>
      </p:sp>
      <p:sp>
        <p:nvSpPr>
          <p:cNvPr id="82" name="TextBox 81">
            <a:extLst>
              <a:ext uri="{FF2B5EF4-FFF2-40B4-BE49-F238E27FC236}">
                <a16:creationId xmlns:a16="http://schemas.microsoft.com/office/drawing/2014/main" id="{E29658A0-325F-4654-98D1-BA78F6DC273B}"/>
              </a:ext>
            </a:extLst>
          </p:cNvPr>
          <p:cNvSpPr txBox="1"/>
          <p:nvPr/>
        </p:nvSpPr>
        <p:spPr>
          <a:xfrm>
            <a:off x="9524520" y="3536332"/>
            <a:ext cx="315575" cy="38011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Lub Dub Heavy" panose="020B0903030403020204" pitchFamily="34" charset="0"/>
                <a:cs typeface="Arial" panose="020B0604020202020204" pitchFamily="34" charset="0"/>
              </a:rPr>
              <a:t>E</a:t>
            </a:r>
          </a:p>
        </p:txBody>
      </p:sp>
      <p:sp>
        <p:nvSpPr>
          <p:cNvPr id="80" name="TextBox 79">
            <a:extLst>
              <a:ext uri="{FF2B5EF4-FFF2-40B4-BE49-F238E27FC236}">
                <a16:creationId xmlns:a16="http://schemas.microsoft.com/office/drawing/2014/main" id="{CE0745F2-3E22-4CA2-945E-013E0B57D640}"/>
              </a:ext>
            </a:extLst>
          </p:cNvPr>
          <p:cNvSpPr txBox="1"/>
          <p:nvPr/>
        </p:nvSpPr>
        <p:spPr>
          <a:xfrm>
            <a:off x="9817814" y="3515830"/>
            <a:ext cx="1518001" cy="424732"/>
          </a:xfrm>
          <a:prstGeom prst="rect">
            <a:avLst/>
          </a:prstGeom>
          <a:noFill/>
        </p:spPr>
        <p:txBody>
          <a:bodyPr wrap="square">
            <a:spAutoFit/>
          </a:bodyPr>
          <a:lstStyle/>
          <a:p>
            <a:pPr>
              <a:lnSpc>
                <a:spcPct val="90000"/>
              </a:lnSpc>
              <a:defRPr/>
            </a:pPr>
            <a:r>
              <a:rPr lang="en-US" sz="1200" dirty="0">
                <a:solidFill>
                  <a:prstClr val="black"/>
                </a:solidFill>
                <a:latin typeface="Lub Dub Condensed" panose="020B0506030403020204" pitchFamily="34" charset="0"/>
                <a:cs typeface="Arial" panose="020B0604020202020204" pitchFamily="34" charset="0"/>
              </a:rPr>
              <a:t>Edema despite escalating diuretics</a:t>
            </a:r>
          </a:p>
        </p:txBody>
      </p:sp>
      <p:sp>
        <p:nvSpPr>
          <p:cNvPr id="83" name="TextBox 82">
            <a:extLst>
              <a:ext uri="{FF2B5EF4-FFF2-40B4-BE49-F238E27FC236}">
                <a16:creationId xmlns:a16="http://schemas.microsoft.com/office/drawing/2014/main" id="{63FD0E92-268B-4A7A-B4F2-3192F2E703CE}"/>
              </a:ext>
            </a:extLst>
          </p:cNvPr>
          <p:cNvSpPr txBox="1"/>
          <p:nvPr/>
        </p:nvSpPr>
        <p:spPr>
          <a:xfrm>
            <a:off x="9524520" y="4383602"/>
            <a:ext cx="315575" cy="38011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Lub Dub Heavy" panose="020B0903030403020204" pitchFamily="34" charset="0"/>
                <a:cs typeface="Arial" panose="020B0604020202020204" pitchFamily="34" charset="0"/>
              </a:rPr>
              <a:t>L</a:t>
            </a:r>
          </a:p>
        </p:txBody>
      </p:sp>
      <p:sp>
        <p:nvSpPr>
          <p:cNvPr id="81" name="TextBox 80">
            <a:extLst>
              <a:ext uri="{FF2B5EF4-FFF2-40B4-BE49-F238E27FC236}">
                <a16:creationId xmlns:a16="http://schemas.microsoft.com/office/drawing/2014/main" id="{6A506160-5B77-434C-B433-286A164F53C6}"/>
              </a:ext>
            </a:extLst>
          </p:cNvPr>
          <p:cNvSpPr txBox="1"/>
          <p:nvPr/>
        </p:nvSpPr>
        <p:spPr>
          <a:xfrm>
            <a:off x="9817814" y="4435530"/>
            <a:ext cx="2020582"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Low systolic BP ≤90mmHg</a:t>
            </a:r>
          </a:p>
        </p:txBody>
      </p:sp>
      <p:sp>
        <p:nvSpPr>
          <p:cNvPr id="86" name="TextBox 85">
            <a:extLst>
              <a:ext uri="{FF2B5EF4-FFF2-40B4-BE49-F238E27FC236}">
                <a16:creationId xmlns:a16="http://schemas.microsoft.com/office/drawing/2014/main" id="{5432BDAD-8D8B-4AE2-AFE1-0829B76CCC9B}"/>
              </a:ext>
            </a:extLst>
          </p:cNvPr>
          <p:cNvSpPr txBox="1"/>
          <p:nvPr/>
        </p:nvSpPr>
        <p:spPr>
          <a:xfrm>
            <a:off x="9524520" y="5173509"/>
            <a:ext cx="315575" cy="38011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Lub Dub Heavy" panose="020B0903030403020204" pitchFamily="34" charset="0"/>
                <a:cs typeface="Arial" panose="020B0604020202020204" pitchFamily="34" charset="0"/>
              </a:rPr>
              <a:t>P</a:t>
            </a:r>
          </a:p>
        </p:txBody>
      </p:sp>
      <p:sp>
        <p:nvSpPr>
          <p:cNvPr id="85" name="TextBox 84">
            <a:extLst>
              <a:ext uri="{FF2B5EF4-FFF2-40B4-BE49-F238E27FC236}">
                <a16:creationId xmlns:a16="http://schemas.microsoft.com/office/drawing/2014/main" id="{755A05C2-B0B2-4EED-A505-D942B138F2AE}"/>
              </a:ext>
            </a:extLst>
          </p:cNvPr>
          <p:cNvSpPr txBox="1"/>
          <p:nvPr/>
        </p:nvSpPr>
        <p:spPr>
          <a:xfrm>
            <a:off x="9820507" y="5127950"/>
            <a:ext cx="2020582"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Prognostic medication; intolerance of GDMT</a:t>
            </a:r>
          </a:p>
        </p:txBody>
      </p:sp>
      <p:sp>
        <p:nvSpPr>
          <p:cNvPr id="7" name="Text Placeholder 6">
            <a:extLst>
              <a:ext uri="{FF2B5EF4-FFF2-40B4-BE49-F238E27FC236}">
                <a16:creationId xmlns:a16="http://schemas.microsoft.com/office/drawing/2014/main" id="{2A6A5D4C-6318-4501-83E6-339815A1ADBE}"/>
              </a:ext>
            </a:extLst>
          </p:cNvPr>
          <p:cNvSpPr>
            <a:spLocks noGrp="1"/>
          </p:cNvSpPr>
          <p:nvPr>
            <p:ph type="body" sz="quarter" idx="13"/>
          </p:nvPr>
        </p:nvSpPr>
        <p:spPr/>
        <p:txBody>
          <a:bodyPr/>
          <a:lstStyle/>
          <a:p>
            <a:r>
              <a:rPr lang="en-US" b="1" dirty="0"/>
              <a:t>Abbreviations: </a:t>
            </a:r>
            <a:r>
              <a:rPr lang="en-US" dirty="0"/>
              <a:t>BP indicates blood pressure; EF, ejection fraction; GDMT, guideline-directed medical therapy; and LVAD, left ventricular assist device.</a:t>
            </a:r>
          </a:p>
        </p:txBody>
      </p:sp>
      <p:pic>
        <p:nvPicPr>
          <p:cNvPr id="6" name="Picture 5">
            <a:extLst>
              <a:ext uri="{FF2B5EF4-FFF2-40B4-BE49-F238E27FC236}">
                <a16:creationId xmlns:a16="http://schemas.microsoft.com/office/drawing/2014/main" id="{0D87D585-7C68-45E9-A080-502FAA98993D}"/>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43406" y="3357048"/>
            <a:ext cx="762876" cy="762876"/>
          </a:xfrm>
          <a:prstGeom prst="rect">
            <a:avLst/>
          </a:prstGeom>
        </p:spPr>
      </p:pic>
      <p:pic>
        <p:nvPicPr>
          <p:cNvPr id="47" name="Picture 46">
            <a:extLst>
              <a:ext uri="{FF2B5EF4-FFF2-40B4-BE49-F238E27FC236}">
                <a16:creationId xmlns:a16="http://schemas.microsoft.com/office/drawing/2014/main" id="{41C7FBCB-FEBB-4F64-9474-EAC3D1E5C2F7}"/>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643406" y="4166024"/>
            <a:ext cx="762876" cy="762876"/>
          </a:xfrm>
          <a:prstGeom prst="rect">
            <a:avLst/>
          </a:prstGeom>
        </p:spPr>
      </p:pic>
      <p:pic>
        <p:nvPicPr>
          <p:cNvPr id="49" name="Picture 48">
            <a:extLst>
              <a:ext uri="{FF2B5EF4-FFF2-40B4-BE49-F238E27FC236}">
                <a16:creationId xmlns:a16="http://schemas.microsoft.com/office/drawing/2014/main" id="{439990FB-B493-474C-8DDF-1550555E4131}"/>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643406" y="4979090"/>
            <a:ext cx="762876" cy="762876"/>
          </a:xfrm>
          <a:prstGeom prst="rect">
            <a:avLst/>
          </a:prstGeom>
        </p:spPr>
      </p:pic>
      <p:pic>
        <p:nvPicPr>
          <p:cNvPr id="51" name="Picture 50">
            <a:extLst>
              <a:ext uri="{FF2B5EF4-FFF2-40B4-BE49-F238E27FC236}">
                <a16:creationId xmlns:a16="http://schemas.microsoft.com/office/drawing/2014/main" id="{7745C7DD-CD55-432A-9F20-5B6E79FE184C}"/>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5937595" y="3358670"/>
            <a:ext cx="762876" cy="761606"/>
          </a:xfrm>
          <a:prstGeom prst="rect">
            <a:avLst/>
          </a:prstGeom>
        </p:spPr>
      </p:pic>
      <p:pic>
        <p:nvPicPr>
          <p:cNvPr id="52" name="Picture 51">
            <a:extLst>
              <a:ext uri="{FF2B5EF4-FFF2-40B4-BE49-F238E27FC236}">
                <a16:creationId xmlns:a16="http://schemas.microsoft.com/office/drawing/2014/main" id="{658B2C28-10C2-485C-AE34-8A4FBA4CC14F}"/>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5938230" y="4167011"/>
            <a:ext cx="761606" cy="762876"/>
          </a:xfrm>
          <a:prstGeom prst="rect">
            <a:avLst/>
          </a:prstGeom>
        </p:spPr>
      </p:pic>
      <p:pic>
        <p:nvPicPr>
          <p:cNvPr id="53" name="Picture 52">
            <a:extLst>
              <a:ext uri="{FF2B5EF4-FFF2-40B4-BE49-F238E27FC236}">
                <a16:creationId xmlns:a16="http://schemas.microsoft.com/office/drawing/2014/main" id="{E68B865B-D32E-4EC4-8A7C-463024EA2298}"/>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5938230" y="4980077"/>
            <a:ext cx="761606" cy="762876"/>
          </a:xfrm>
          <a:prstGeom prst="rect">
            <a:avLst/>
          </a:prstGeom>
        </p:spPr>
      </p:pic>
      <p:pic>
        <p:nvPicPr>
          <p:cNvPr id="71" name="Picture 70">
            <a:extLst>
              <a:ext uri="{FF2B5EF4-FFF2-40B4-BE49-F238E27FC236}">
                <a16:creationId xmlns:a16="http://schemas.microsoft.com/office/drawing/2014/main" id="{678753B4-7FA6-49D7-8E35-D1F26290F760}"/>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8795063" y="3359329"/>
            <a:ext cx="762876" cy="761606"/>
          </a:xfrm>
          <a:prstGeom prst="rect">
            <a:avLst/>
          </a:prstGeom>
        </p:spPr>
      </p:pic>
      <p:pic>
        <p:nvPicPr>
          <p:cNvPr id="72" name="Picture 71">
            <a:extLst>
              <a:ext uri="{FF2B5EF4-FFF2-40B4-BE49-F238E27FC236}">
                <a16:creationId xmlns:a16="http://schemas.microsoft.com/office/drawing/2014/main" id="{F74492DF-E000-41A4-996C-E403EF19F313}"/>
              </a:ext>
              <a:ext uri="{C183D7F6-B498-43B3-948B-1728B52AA6E4}">
                <adec:decorative xmlns:adec="http://schemas.microsoft.com/office/drawing/2017/decorative" val="1"/>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8795063" y="4167670"/>
            <a:ext cx="762876" cy="762876"/>
          </a:xfrm>
          <a:prstGeom prst="rect">
            <a:avLst/>
          </a:prstGeom>
        </p:spPr>
      </p:pic>
      <p:pic>
        <p:nvPicPr>
          <p:cNvPr id="73" name="Picture 72">
            <a:extLst>
              <a:ext uri="{FF2B5EF4-FFF2-40B4-BE49-F238E27FC236}">
                <a16:creationId xmlns:a16="http://schemas.microsoft.com/office/drawing/2014/main" id="{FF143F2E-9DA9-4DAE-B5E7-B77F778EA934}"/>
              </a:ext>
              <a:ext uri="{C183D7F6-B498-43B3-948B-1728B52AA6E4}">
                <adec:decorative xmlns:adec="http://schemas.microsoft.com/office/drawing/2017/decorative" val="1"/>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8795698" y="4980736"/>
            <a:ext cx="761606" cy="762876"/>
          </a:xfrm>
          <a:prstGeom prst="rect">
            <a:avLst/>
          </a:prstGeom>
        </p:spPr>
      </p:pic>
    </p:spTree>
    <p:extLst>
      <p:ext uri="{BB962C8B-B14F-4D97-AF65-F5344CB8AC3E}">
        <p14:creationId xmlns:p14="http://schemas.microsoft.com/office/powerpoint/2010/main" val="21546749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8E47CC-2C36-4E78-B987-9C8EC0DAC266}"/>
              </a:ext>
            </a:extLst>
          </p:cNvPr>
          <p:cNvSpPr>
            <a:spLocks noGrp="1"/>
          </p:cNvSpPr>
          <p:nvPr>
            <p:ph type="title"/>
          </p:nvPr>
        </p:nvSpPr>
        <p:spPr/>
        <p:txBody>
          <a:bodyPr/>
          <a:lstStyle/>
          <a:p>
            <a:r>
              <a:rPr lang="en-US" dirty="0"/>
              <a:t>Non-pharmacological Management </a:t>
            </a:r>
            <a:br>
              <a:rPr lang="en-US" dirty="0"/>
            </a:br>
            <a:r>
              <a:rPr lang="en-US" dirty="0"/>
              <a:t>in Advanced HF</a:t>
            </a:r>
          </a:p>
        </p:txBody>
      </p:sp>
      <p:sp>
        <p:nvSpPr>
          <p:cNvPr id="7" name="Text Placeholder 6">
            <a:extLst>
              <a:ext uri="{FF2B5EF4-FFF2-40B4-BE49-F238E27FC236}">
                <a16:creationId xmlns:a16="http://schemas.microsoft.com/office/drawing/2014/main" id="{2A6A5D4C-6318-4501-83E6-339815A1ADBE}"/>
              </a:ext>
            </a:extLst>
          </p:cNvPr>
          <p:cNvSpPr>
            <a:spLocks noGrp="1"/>
          </p:cNvSpPr>
          <p:nvPr>
            <p:ph type="body" sz="quarter" idx="13"/>
          </p:nvPr>
        </p:nvSpPr>
        <p:spPr/>
        <p:txBody>
          <a:bodyPr/>
          <a:lstStyle/>
          <a:p>
            <a:r>
              <a:rPr lang="en-US" b="1" dirty="0"/>
              <a:t>Abbreviations: </a:t>
            </a:r>
            <a:r>
              <a:rPr lang="en-US" dirty="0"/>
              <a:t>Cr indicates creatinine; HF, heart failure; IV, intravenous; Na</a:t>
            </a:r>
            <a:r>
              <a:rPr lang="en-US" baseline="30000" dirty="0"/>
              <a:t>+</a:t>
            </a:r>
            <a:r>
              <a:rPr lang="en-US" dirty="0"/>
              <a:t>, sodium; and RCT, randomized clinical trial. </a:t>
            </a:r>
          </a:p>
        </p:txBody>
      </p:sp>
      <p:sp>
        <p:nvSpPr>
          <p:cNvPr id="29" name="Rectangle Container">
            <a:extLst>
              <a:ext uri="{FF2B5EF4-FFF2-40B4-BE49-F238E27FC236}">
                <a16:creationId xmlns:a16="http://schemas.microsoft.com/office/drawing/2014/main" id="{9E43F633-D88E-4551-B1CC-35420A422F11}"/>
              </a:ext>
              <a:ext uri="{C183D7F6-B498-43B3-948B-1728B52AA6E4}">
                <adec:decorative xmlns:adec="http://schemas.microsoft.com/office/drawing/2017/decorative" val="0"/>
              </a:ext>
            </a:extLst>
          </p:cNvPr>
          <p:cNvSpPr/>
          <p:nvPr/>
        </p:nvSpPr>
        <p:spPr>
          <a:xfrm>
            <a:off x="3782634" y="1872751"/>
            <a:ext cx="2794837" cy="1020535"/>
          </a:xfrm>
          <a:prstGeom prst="rect">
            <a:avLst/>
          </a:prstGeom>
          <a:solidFill>
            <a:schemeClr val="accent1">
              <a:lumMod val="75000"/>
            </a:schemeClr>
          </a:solidFill>
          <a:ln w="25400">
            <a:noFill/>
          </a:ln>
        </p:spPr>
        <p:txBody>
          <a:bodyPr spcFirstLastPara="0" lIns="0" tIns="0" rIns="0" bIns="0" anchor="ct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600" dirty="0">
                <a:ln>
                  <a:noFill/>
                </a:ln>
                <a:solidFill>
                  <a:schemeClr val="bg1"/>
                </a:solidFill>
                <a:latin typeface="Lub Dub Bold" panose="020B0803030403020204" pitchFamily="34" charset="0"/>
                <a:cs typeface="Calibri"/>
              </a:rPr>
              <a:t>Meta-analysis</a:t>
            </a:r>
            <a:r>
              <a:rPr lang="en-US" sz="1600" baseline="30000" dirty="0">
                <a:ln>
                  <a:noFill/>
                </a:ln>
                <a:solidFill>
                  <a:schemeClr val="bg1"/>
                </a:solidFill>
                <a:latin typeface="Lub Dub Bold" panose="020B0803030403020204" pitchFamily="34" charset="0"/>
                <a:cs typeface="Calibri"/>
              </a:rPr>
              <a:t>1</a:t>
            </a:r>
            <a:r>
              <a:rPr lang="en-US" sz="1600" dirty="0">
                <a:ln>
                  <a:noFill/>
                </a:ln>
                <a:solidFill>
                  <a:schemeClr val="bg1"/>
                </a:solidFill>
                <a:latin typeface="Lub Dub Bold" panose="020B0803030403020204" pitchFamily="34" charset="0"/>
                <a:cs typeface="Calibri"/>
              </a:rPr>
              <a:t> of 6 RCTs comparing liberal and restricted fluid intake</a:t>
            </a:r>
          </a:p>
        </p:txBody>
      </p:sp>
      <p:sp>
        <p:nvSpPr>
          <p:cNvPr id="32" name="Rectangle Container">
            <a:extLst>
              <a:ext uri="{FF2B5EF4-FFF2-40B4-BE49-F238E27FC236}">
                <a16:creationId xmlns:a16="http://schemas.microsoft.com/office/drawing/2014/main" id="{5916B9D2-D99F-4853-B10E-11539A62AE71}"/>
              </a:ext>
              <a:ext uri="{C183D7F6-B498-43B3-948B-1728B52AA6E4}">
                <adec:decorative xmlns:adec="http://schemas.microsoft.com/office/drawing/2017/decorative" val="0"/>
              </a:ext>
            </a:extLst>
          </p:cNvPr>
          <p:cNvSpPr/>
          <p:nvPr/>
        </p:nvSpPr>
        <p:spPr>
          <a:xfrm>
            <a:off x="3782634" y="3247901"/>
            <a:ext cx="2794836" cy="1853321"/>
          </a:xfrm>
          <a:prstGeom prst="rect">
            <a:avLst/>
          </a:prstGeom>
          <a:solidFill>
            <a:schemeClr val="bg1">
              <a:lumMod val="85000"/>
            </a:schemeClr>
          </a:solidFill>
          <a:ln w="25400">
            <a:solidFill>
              <a:srgbClr val="D9D9D9"/>
            </a:solidFill>
          </a:ln>
        </p:spPr>
        <p:txBody>
          <a:bodyPr spcFirstLastPara="0" lIns="0" tIns="0" rIns="0" bIns="0" anchor="ctr"/>
          <a:lstStyle/>
          <a:p>
            <a:pPr marL="461963" hangingPunct="0">
              <a:lnSpc>
                <a:spcPct val="90000"/>
              </a:lnSpc>
              <a:spcAft>
                <a:spcPts val="1200"/>
              </a:spcAft>
            </a:pPr>
            <a:r>
              <a:rPr lang="en-US" sz="1350" dirty="0">
                <a:solidFill>
                  <a:srgbClr val="292929"/>
                </a:solidFill>
                <a:latin typeface="Lub Dub Bold" panose="020B0803030403020204" pitchFamily="34" charset="0"/>
                <a:cs typeface="Lato"/>
              </a:rPr>
              <a:t>No difference in mortality </a:t>
            </a:r>
            <a:br>
              <a:rPr lang="en-US" sz="1350" dirty="0">
                <a:solidFill>
                  <a:srgbClr val="292929"/>
                </a:solidFill>
                <a:latin typeface="Lub Dub Bold" panose="020B0803030403020204" pitchFamily="34" charset="0"/>
                <a:cs typeface="Lato"/>
              </a:rPr>
            </a:br>
            <a:r>
              <a:rPr lang="en-US" sz="1350" dirty="0">
                <a:solidFill>
                  <a:srgbClr val="292929"/>
                </a:solidFill>
                <a:latin typeface="Lub Dub Bold" panose="020B0803030403020204" pitchFamily="34" charset="0"/>
                <a:cs typeface="Lato"/>
              </a:rPr>
              <a:t>or HF hospitalization</a:t>
            </a:r>
          </a:p>
          <a:p>
            <a:pPr marL="461963" hangingPunct="0">
              <a:lnSpc>
                <a:spcPct val="90000"/>
              </a:lnSpc>
              <a:spcAft>
                <a:spcPts val="1200"/>
              </a:spcAft>
            </a:pPr>
            <a:r>
              <a:rPr lang="en-US" sz="1350" dirty="0">
                <a:solidFill>
                  <a:srgbClr val="292929"/>
                </a:solidFill>
                <a:latin typeface="Lub Dub Bold" panose="020B0803030403020204" pitchFamily="34" charset="0"/>
                <a:cs typeface="Lato"/>
              </a:rPr>
              <a:t>No difference in serum </a:t>
            </a:r>
            <a:br>
              <a:rPr lang="en-US" sz="1350" dirty="0">
                <a:solidFill>
                  <a:srgbClr val="292929"/>
                </a:solidFill>
                <a:latin typeface="Lub Dub Bold" panose="020B0803030403020204" pitchFamily="34" charset="0"/>
                <a:cs typeface="Lato"/>
              </a:rPr>
            </a:br>
            <a:r>
              <a:rPr lang="en-US" sz="1350" dirty="0">
                <a:solidFill>
                  <a:srgbClr val="292929"/>
                </a:solidFill>
                <a:latin typeface="Lub Dub Bold" panose="020B0803030403020204" pitchFamily="34" charset="0"/>
                <a:cs typeface="Lato"/>
              </a:rPr>
              <a:t>Na+ or Cr</a:t>
            </a:r>
          </a:p>
          <a:p>
            <a:pPr marL="461963" hangingPunct="0">
              <a:lnSpc>
                <a:spcPct val="90000"/>
              </a:lnSpc>
              <a:spcAft>
                <a:spcPts val="1200"/>
              </a:spcAft>
            </a:pPr>
            <a:r>
              <a:rPr lang="en-US" sz="1350" dirty="0">
                <a:solidFill>
                  <a:srgbClr val="292929"/>
                </a:solidFill>
                <a:latin typeface="Lub Dub Bold" panose="020B0803030403020204" pitchFamily="34" charset="0"/>
                <a:cs typeface="Lato"/>
              </a:rPr>
              <a:t>No difference in duration </a:t>
            </a:r>
            <a:br>
              <a:rPr lang="en-US" sz="1350" dirty="0">
                <a:solidFill>
                  <a:srgbClr val="292929"/>
                </a:solidFill>
                <a:latin typeface="Lub Dub Bold" panose="020B0803030403020204" pitchFamily="34" charset="0"/>
                <a:cs typeface="Lato"/>
              </a:rPr>
            </a:br>
            <a:r>
              <a:rPr lang="en-US" sz="1350" dirty="0">
                <a:solidFill>
                  <a:srgbClr val="292929"/>
                </a:solidFill>
                <a:latin typeface="Lub Dub Bold" panose="020B0803030403020204" pitchFamily="34" charset="0"/>
                <a:cs typeface="Lato"/>
              </a:rPr>
              <a:t>of IV diuretics</a:t>
            </a:r>
          </a:p>
        </p:txBody>
      </p:sp>
      <p:graphicFrame>
        <p:nvGraphicFramePr>
          <p:cNvPr id="38" name="Table 37">
            <a:extLst>
              <a:ext uri="{FF2B5EF4-FFF2-40B4-BE49-F238E27FC236}">
                <a16:creationId xmlns:a16="http://schemas.microsoft.com/office/drawing/2014/main" id="{8BC6B00A-7B2A-49BF-9D63-FE8FDF34DBA3}"/>
              </a:ext>
            </a:extLst>
          </p:cNvPr>
          <p:cNvGraphicFramePr>
            <a:graphicFrameLocks noGrp="1"/>
          </p:cNvGraphicFramePr>
          <p:nvPr>
            <p:extLst>
              <p:ext uri="{D42A27DB-BD31-4B8C-83A1-F6EECF244321}">
                <p14:modId xmlns:p14="http://schemas.microsoft.com/office/powerpoint/2010/main" val="1796015325"/>
              </p:ext>
            </p:extLst>
          </p:nvPr>
        </p:nvGraphicFramePr>
        <p:xfrm>
          <a:off x="7572094" y="1607414"/>
          <a:ext cx="3973034" cy="1285872"/>
        </p:xfrm>
        <a:graphic>
          <a:graphicData uri="http://schemas.openxmlformats.org/drawingml/2006/table">
            <a:tbl>
              <a:tblPr firstRow="1" bandRow="1">
                <a:tableStyleId>{5C22544A-7EE6-4342-B048-85BDC9FD1C3A}</a:tableStyleId>
              </a:tblPr>
              <a:tblGrid>
                <a:gridCol w="875665">
                  <a:extLst>
                    <a:ext uri="{9D8B030D-6E8A-4147-A177-3AD203B41FA5}">
                      <a16:colId xmlns:a16="http://schemas.microsoft.com/office/drawing/2014/main" val="1719900550"/>
                    </a:ext>
                  </a:extLst>
                </a:gridCol>
                <a:gridCol w="3097369">
                  <a:extLst>
                    <a:ext uri="{9D8B030D-6E8A-4147-A177-3AD203B41FA5}">
                      <a16:colId xmlns:a16="http://schemas.microsoft.com/office/drawing/2014/main" val="2161597088"/>
                    </a:ext>
                  </a:extLst>
                </a:gridCol>
              </a:tblGrid>
              <a:tr h="34099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257699169"/>
                  </a:ext>
                </a:extLst>
              </a:tr>
              <a:tr h="91237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290513" marR="64769" lvl="0" indent="-228600" algn="l" defTabSz="914400" rtl="0" eaLnBrk="1" fontAlgn="auto" latinLnBrk="0" hangingPunct="1">
                        <a:lnSpc>
                          <a:spcPct val="100000"/>
                        </a:lnSpc>
                        <a:spcBef>
                          <a:spcPts val="0"/>
                        </a:spcBef>
                        <a:spcAft>
                          <a:spcPts val="600"/>
                        </a:spcAft>
                        <a:buClrTx/>
                        <a:buSzTx/>
                        <a:buFont typeface="+mj-lt"/>
                        <a:buAutoNum type="arabicPeriod"/>
                        <a:tabLst/>
                        <a:defRPr/>
                      </a:pPr>
                      <a:r>
                        <a:rPr lang="en-US" sz="1400" b="0" kern="1200" dirty="0">
                          <a:solidFill>
                            <a:srgbClr val="231F20"/>
                          </a:solidFill>
                          <a:latin typeface="Lub Dub Condensed" panose="020B0506030403020204" pitchFamily="34" charset="0"/>
                          <a:ea typeface="+mn-ea"/>
                          <a:cs typeface="Calibri"/>
                        </a:rPr>
                        <a:t>For patients with advanced HF and hyponatremia, the benefit of fluid restriction to reduce congestive symptoms is uncertain</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9189650"/>
                  </a:ext>
                </a:extLst>
              </a:tr>
            </a:tbl>
          </a:graphicData>
        </a:graphic>
      </p:graphicFrame>
      <p:sp>
        <p:nvSpPr>
          <p:cNvPr id="8" name="Slide Number Placeholder 7">
            <a:extLst>
              <a:ext uri="{FF2B5EF4-FFF2-40B4-BE49-F238E27FC236}">
                <a16:creationId xmlns:a16="http://schemas.microsoft.com/office/drawing/2014/main" id="{70587127-88A3-4087-AE51-E1798CCD6C5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26</a:t>
            </a:fld>
            <a:endParaRPr lang="en-US" sz="900" dirty="0"/>
          </a:p>
        </p:txBody>
      </p:sp>
      <p:cxnSp>
        <p:nvCxnSpPr>
          <p:cNvPr id="30" name="Straight Arrow Connector 29">
            <a:extLst>
              <a:ext uri="{FF2B5EF4-FFF2-40B4-BE49-F238E27FC236}">
                <a16:creationId xmlns:a16="http://schemas.microsoft.com/office/drawing/2014/main" id="{95E7E73C-9C11-40AE-B984-F37D3AEB0CBE}"/>
              </a:ext>
              <a:ext uri="{C183D7F6-B498-43B3-948B-1728B52AA6E4}">
                <adec:decorative xmlns:adec="http://schemas.microsoft.com/office/drawing/2017/decorative" val="1"/>
              </a:ext>
            </a:extLst>
          </p:cNvPr>
          <p:cNvCxnSpPr>
            <a:cxnSpLocks/>
          </p:cNvCxnSpPr>
          <p:nvPr/>
        </p:nvCxnSpPr>
        <p:spPr>
          <a:xfrm>
            <a:off x="5180052" y="2876627"/>
            <a:ext cx="0" cy="36226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92D3762F-DA0B-42DC-B378-AEB7F58C2EFC}"/>
              </a:ext>
              <a:ext uri="{C183D7F6-B498-43B3-948B-1728B52AA6E4}">
                <adec:decorative xmlns:adec="http://schemas.microsoft.com/office/drawing/2017/decorative" val="1"/>
              </a:ext>
            </a:extLst>
          </p:cNvPr>
          <p:cNvSpPr/>
          <p:nvPr/>
        </p:nvSpPr>
        <p:spPr>
          <a:xfrm>
            <a:off x="3447601" y="3816189"/>
            <a:ext cx="670735" cy="670735"/>
          </a:xfrm>
          <a:prstGeom prst="ellipse">
            <a:avLst/>
          </a:prstGeom>
          <a:solidFill>
            <a:srgbClr val="CF2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quot;Not Allowed&quot; Symbol 33">
            <a:extLst>
              <a:ext uri="{FF2B5EF4-FFF2-40B4-BE49-F238E27FC236}">
                <a16:creationId xmlns:a16="http://schemas.microsoft.com/office/drawing/2014/main" id="{75A91EAA-E161-4010-8038-A82D25A0D6FA}"/>
              </a:ext>
              <a:ext uri="{C183D7F6-B498-43B3-948B-1728B52AA6E4}">
                <adec:decorative xmlns:adec="http://schemas.microsoft.com/office/drawing/2017/decorative" val="1"/>
              </a:ext>
            </a:extLst>
          </p:cNvPr>
          <p:cNvSpPr/>
          <p:nvPr/>
        </p:nvSpPr>
        <p:spPr>
          <a:xfrm rot="18856490">
            <a:off x="3543586" y="3912508"/>
            <a:ext cx="478095" cy="478095"/>
          </a:xfrm>
          <a:prstGeom prst="noSmoking">
            <a:avLst>
              <a:gd name="adj" fmla="val 122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6" name="Picture 35">
            <a:extLst>
              <a:ext uri="{FF2B5EF4-FFF2-40B4-BE49-F238E27FC236}">
                <a16:creationId xmlns:a16="http://schemas.microsoft.com/office/drawing/2014/main" id="{32A26B86-3B3A-4371-B00F-1FAD31AB9382}"/>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572094" y="3276966"/>
            <a:ext cx="4619905" cy="2150930"/>
          </a:xfrm>
          <a:prstGeom prst="rect">
            <a:avLst/>
          </a:prstGeom>
        </p:spPr>
      </p:pic>
      <p:pic>
        <p:nvPicPr>
          <p:cNvPr id="3" name="Picture 2">
            <a:extLst>
              <a:ext uri="{FF2B5EF4-FFF2-40B4-BE49-F238E27FC236}">
                <a16:creationId xmlns:a16="http://schemas.microsoft.com/office/drawing/2014/main" id="{72C796E1-7C0B-4C94-BFEF-38A5FD6B417E}"/>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1576979"/>
            <a:ext cx="3189944" cy="3838832"/>
          </a:xfrm>
          <a:prstGeom prst="rect">
            <a:avLst/>
          </a:prstGeom>
        </p:spPr>
      </p:pic>
    </p:spTree>
    <p:extLst>
      <p:ext uri="{BB962C8B-B14F-4D97-AF65-F5344CB8AC3E}">
        <p14:creationId xmlns:p14="http://schemas.microsoft.com/office/powerpoint/2010/main" val="23612295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8E47CC-2C36-4E78-B987-9C8EC0DAC266}"/>
              </a:ext>
            </a:extLst>
          </p:cNvPr>
          <p:cNvSpPr>
            <a:spLocks noGrp="1"/>
          </p:cNvSpPr>
          <p:nvPr>
            <p:ph type="title"/>
          </p:nvPr>
        </p:nvSpPr>
        <p:spPr/>
        <p:txBody>
          <a:bodyPr/>
          <a:lstStyle/>
          <a:p>
            <a:r>
              <a:rPr lang="en-US" dirty="0"/>
              <a:t> Inotropic Support</a:t>
            </a:r>
          </a:p>
        </p:txBody>
      </p:sp>
      <p:sp>
        <p:nvSpPr>
          <p:cNvPr id="49" name="TextBox 48">
            <a:extLst>
              <a:ext uri="{FF2B5EF4-FFF2-40B4-BE49-F238E27FC236}">
                <a16:creationId xmlns:a16="http://schemas.microsoft.com/office/drawing/2014/main" id="{E55F34D5-9032-4077-A024-E4094DAF8CE5}"/>
              </a:ext>
            </a:extLst>
          </p:cNvPr>
          <p:cNvSpPr txBox="1"/>
          <p:nvPr/>
        </p:nvSpPr>
        <p:spPr>
          <a:xfrm>
            <a:off x="838200" y="1099352"/>
            <a:ext cx="9459897" cy="923330"/>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000" b="0" i="0" u="none" strike="noStrike" kern="1200" cap="none" spc="0" normalizeH="0" baseline="0" noProof="0" dirty="0">
                <a:ln>
                  <a:noFill/>
                </a:ln>
                <a:effectLst/>
                <a:uLnTx/>
                <a:uFillTx/>
                <a:latin typeface="Lub Dub Bold" panose="020B0803030403020204" pitchFamily="34" charset="0"/>
                <a:ea typeface="+mn-ea"/>
                <a:cs typeface="+mn-cs"/>
              </a:rPr>
              <a:t>Despite improving hemodynamic compromise, positive inotropic agents have not shown improved survival in patients with HF in either the hospital or outpatient setting.</a:t>
            </a:r>
          </a:p>
        </p:txBody>
      </p:sp>
      <p:graphicFrame>
        <p:nvGraphicFramePr>
          <p:cNvPr id="27" name="Table 26">
            <a:extLst>
              <a:ext uri="{FF2B5EF4-FFF2-40B4-BE49-F238E27FC236}">
                <a16:creationId xmlns:a16="http://schemas.microsoft.com/office/drawing/2014/main" id="{1369D8FD-9D78-4FF3-99E6-D7F6FA2CDF6F}"/>
              </a:ext>
            </a:extLst>
          </p:cNvPr>
          <p:cNvGraphicFramePr>
            <a:graphicFrameLocks noGrp="1"/>
          </p:cNvGraphicFramePr>
          <p:nvPr>
            <p:extLst>
              <p:ext uri="{D42A27DB-BD31-4B8C-83A1-F6EECF244321}">
                <p14:modId xmlns:p14="http://schemas.microsoft.com/office/powerpoint/2010/main" val="480616574"/>
              </p:ext>
            </p:extLst>
          </p:nvPr>
        </p:nvGraphicFramePr>
        <p:xfrm>
          <a:off x="1703403" y="2237497"/>
          <a:ext cx="8785194" cy="3240027"/>
        </p:xfrm>
        <a:graphic>
          <a:graphicData uri="http://schemas.openxmlformats.org/drawingml/2006/table">
            <a:tbl>
              <a:tblPr firstRow="1" bandRow="1">
                <a:tableStyleId>{5C22544A-7EE6-4342-B048-85BDC9FD1C3A}</a:tableStyleId>
              </a:tblPr>
              <a:tblGrid>
                <a:gridCol w="1079377">
                  <a:extLst>
                    <a:ext uri="{9D8B030D-6E8A-4147-A177-3AD203B41FA5}">
                      <a16:colId xmlns:a16="http://schemas.microsoft.com/office/drawing/2014/main" val="1719900550"/>
                    </a:ext>
                  </a:extLst>
                </a:gridCol>
                <a:gridCol w="7705817">
                  <a:extLst>
                    <a:ext uri="{9D8B030D-6E8A-4147-A177-3AD203B41FA5}">
                      <a16:colId xmlns:a16="http://schemas.microsoft.com/office/drawing/2014/main" val="2161597088"/>
                    </a:ext>
                  </a:extLst>
                </a:gridCol>
              </a:tblGrid>
              <a:tr h="37337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257699169"/>
                  </a:ext>
                </a:extLst>
              </a:tr>
              <a:tr h="95555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290513" marR="64769" lvl="0" indent="-228600" algn="l" defTabSz="914400" rtl="0" eaLnBrk="1" fontAlgn="auto" latinLnBrk="0" hangingPunct="1">
                        <a:lnSpc>
                          <a:spcPct val="100000"/>
                        </a:lnSpc>
                        <a:spcBef>
                          <a:spcPts val="0"/>
                        </a:spcBef>
                        <a:spcAft>
                          <a:spcPts val="600"/>
                        </a:spcAft>
                        <a:buClrTx/>
                        <a:buSzTx/>
                        <a:buFont typeface="+mj-lt"/>
                        <a:buAutoNum type="arabicPeriod"/>
                        <a:tabLst/>
                        <a:defRPr/>
                      </a:pPr>
                      <a:r>
                        <a:rPr lang="en-US" sz="1400" b="1" kern="1200" dirty="0">
                          <a:solidFill>
                            <a:srgbClr val="231F20"/>
                          </a:solidFill>
                          <a:latin typeface="Lub Dub Condensed" panose="020B0506030403020204" pitchFamily="34" charset="0"/>
                          <a:ea typeface="+mn-ea"/>
                          <a:cs typeface="Calibri"/>
                        </a:rPr>
                        <a:t>In patients with advanced (stage D) HF refractory to GDMT and device therapy who are eligible for and awaiting MCS or cardiac transplantation, continuous intravenous inotropic support is reasonable as “bridge therapy” (Class 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9189650"/>
                  </a:ext>
                </a:extLst>
              </a:tr>
              <a:tr h="955552">
                <a:tc>
                  <a:txBody>
                    <a:body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284163" marR="64769" lvl="0" indent="-222250" algn="l" defTabSz="914400" rtl="0" eaLnBrk="1" fontAlgn="auto" latinLnBrk="0" hangingPunct="1">
                        <a:lnSpc>
                          <a:spcPct val="100000"/>
                        </a:lnSpc>
                        <a:spcBef>
                          <a:spcPts val="0"/>
                        </a:spcBef>
                        <a:spcAft>
                          <a:spcPts val="600"/>
                        </a:spcAft>
                        <a:buClrTx/>
                        <a:buSzTx/>
                        <a:buFont typeface="+mj-lt"/>
                        <a:buAutoNum type="arabicPeriod" startAt="2"/>
                        <a:tabLst/>
                        <a:defRPr/>
                      </a:pPr>
                      <a:r>
                        <a:rPr lang="en-US" sz="1400" b="1" dirty="0">
                          <a:latin typeface="Lub Dub Condensed" panose="020B0506030403020204" pitchFamily="34" charset="0"/>
                        </a:rPr>
                        <a:t>In select patients with stage D HF, despite optimal GDMT and device therapy who are ineligible for either MCS or cardiac transplantation, continuous intravenous inotropic support may be considered as palliative therapy for symptom control and improvement in functional status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72306629"/>
                  </a:ext>
                </a:extLst>
              </a:tr>
              <a:tr h="955552">
                <a:tc>
                  <a:txBody>
                    <a:bodyPr/>
                    <a:lstStyle/>
                    <a:p>
                      <a:pPr marL="0" indent="0" algn="ctr">
                        <a:lnSpc>
                          <a:spcPct val="100000"/>
                        </a:lnSpc>
                        <a:spcBef>
                          <a:spcPts val="295"/>
                        </a:spcBef>
                      </a:pPr>
                      <a:r>
                        <a:rPr lang="en-US" sz="1800" dirty="0">
                          <a:ln>
                            <a:noFill/>
                          </a:ln>
                          <a:solidFill>
                            <a:schemeClr val="bg1"/>
                          </a:solidFill>
                          <a:latin typeface="Lub Dub Bold" panose="020B0803030403020204" pitchFamily="34" charset="0"/>
                          <a:cs typeface="Calibri"/>
                        </a:rPr>
                        <a:t>3: </a:t>
                      </a:r>
                      <a:br>
                        <a:rPr lang="en-US" sz="1800" dirty="0">
                          <a:ln>
                            <a:noFill/>
                          </a:ln>
                          <a:solidFill>
                            <a:schemeClr val="bg1"/>
                          </a:solidFill>
                          <a:latin typeface="Lub Dub Bold" panose="020B0803030403020204" pitchFamily="34" charset="0"/>
                          <a:cs typeface="Calibri"/>
                        </a:rPr>
                      </a:br>
                      <a:r>
                        <a:rPr lang="en-US" sz="1800" dirty="0">
                          <a:ln>
                            <a:noFill/>
                          </a:ln>
                          <a:solidFill>
                            <a:schemeClr val="bg1"/>
                          </a:solidFill>
                          <a:latin typeface="Lub Dub Bold" panose="020B0803030403020204" pitchFamily="34" charset="0"/>
                          <a:cs typeface="Calibri"/>
                        </a:rPr>
                        <a:t>Harm</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2429"/>
                    </a:solidFill>
                  </a:tcPr>
                </a:tc>
                <a:tc>
                  <a:txBody>
                    <a:bodyPr/>
                    <a:lstStyle/>
                    <a:p>
                      <a:pPr marL="284163" marR="64769" lvl="0" indent="-222250" algn="l" defTabSz="914400" rtl="0" eaLnBrk="1" fontAlgn="auto" latinLnBrk="0" hangingPunct="1">
                        <a:lnSpc>
                          <a:spcPct val="100000"/>
                        </a:lnSpc>
                        <a:spcBef>
                          <a:spcPts val="0"/>
                        </a:spcBef>
                        <a:spcAft>
                          <a:spcPts val="600"/>
                        </a:spcAft>
                        <a:buClrTx/>
                        <a:buSzTx/>
                        <a:buFont typeface="+mj-lt"/>
                        <a:buAutoNum type="arabicPeriod" startAt="3"/>
                        <a:tabLst/>
                        <a:defRPr/>
                      </a:pPr>
                      <a:r>
                        <a:rPr lang="en-US" sz="1400" b="1" dirty="0">
                          <a:latin typeface="Lub Dub Condensed" panose="020B0506030403020204" pitchFamily="34" charset="0"/>
                        </a:rPr>
                        <a:t>In patients with HF, long-term use of either continuous or intermittent intravenous inotropic agents, for reasons other than palliative care or as a bridge to advanced therapies, is potentially harmful</a:t>
                      </a:r>
                      <a:endParaRPr lang="en-US" sz="1400" b="1" dirty="0">
                        <a:ln>
                          <a:noFill/>
                        </a:ln>
                        <a:solidFill>
                          <a:schemeClr val="tx1"/>
                        </a:solidFill>
                        <a:latin typeface="Lub Dub Bold" panose="020B0803030403020204" pitchFamily="34" charset="0"/>
                        <a:cs typeface="Calibri"/>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09487505"/>
                  </a:ext>
                </a:extLst>
              </a:tr>
            </a:tbl>
          </a:graphicData>
        </a:graphic>
      </p:graphicFrame>
      <p:sp>
        <p:nvSpPr>
          <p:cNvPr id="7" name="Text Placeholder 6">
            <a:extLst>
              <a:ext uri="{FF2B5EF4-FFF2-40B4-BE49-F238E27FC236}">
                <a16:creationId xmlns:a16="http://schemas.microsoft.com/office/drawing/2014/main" id="{2A6A5D4C-6318-4501-83E6-339815A1ADBE}"/>
              </a:ext>
            </a:extLst>
          </p:cNvPr>
          <p:cNvSpPr>
            <a:spLocks noGrp="1"/>
          </p:cNvSpPr>
          <p:nvPr>
            <p:ph type="body" sz="quarter" idx="13"/>
          </p:nvPr>
        </p:nvSpPr>
        <p:spPr/>
        <p:txBody>
          <a:bodyPr/>
          <a:lstStyle/>
          <a:p>
            <a:r>
              <a:rPr lang="en-US" b="1" dirty="0"/>
              <a:t>Abbreviations: </a:t>
            </a:r>
            <a:r>
              <a:rPr lang="en-US" dirty="0"/>
              <a:t>GDMT indicates guideline-directed medical therapy; HF, heart failure; and MCS, mechanical circulatory support.</a:t>
            </a:r>
          </a:p>
        </p:txBody>
      </p:sp>
      <p:sp>
        <p:nvSpPr>
          <p:cNvPr id="8" name="Slide Number Placeholder 7">
            <a:extLst>
              <a:ext uri="{FF2B5EF4-FFF2-40B4-BE49-F238E27FC236}">
                <a16:creationId xmlns:a16="http://schemas.microsoft.com/office/drawing/2014/main" id="{70587127-88A3-4087-AE51-E1798CCD6C5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27</a:t>
            </a:fld>
            <a:endParaRPr lang="en-US" sz="900" dirty="0"/>
          </a:p>
        </p:txBody>
      </p:sp>
    </p:spTree>
    <p:extLst>
      <p:ext uri="{BB962C8B-B14F-4D97-AF65-F5344CB8AC3E}">
        <p14:creationId xmlns:p14="http://schemas.microsoft.com/office/powerpoint/2010/main" val="24936703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8E47CC-2C36-4E78-B987-9C8EC0DAC266}"/>
              </a:ext>
            </a:extLst>
          </p:cNvPr>
          <p:cNvSpPr>
            <a:spLocks noGrp="1"/>
          </p:cNvSpPr>
          <p:nvPr>
            <p:ph type="title"/>
          </p:nvPr>
        </p:nvSpPr>
        <p:spPr/>
        <p:txBody>
          <a:bodyPr/>
          <a:lstStyle/>
          <a:p>
            <a:r>
              <a:rPr lang="en-US" dirty="0"/>
              <a:t>Durable Mechanical Support with </a:t>
            </a:r>
            <a:br>
              <a:rPr lang="en-US" dirty="0"/>
            </a:br>
            <a:r>
              <a:rPr lang="en-US" dirty="0"/>
              <a:t>Left Ventricular Assist Device</a:t>
            </a:r>
          </a:p>
        </p:txBody>
      </p:sp>
      <p:pic>
        <p:nvPicPr>
          <p:cNvPr id="6" name="Picture 5">
            <a:extLst>
              <a:ext uri="{FF2B5EF4-FFF2-40B4-BE49-F238E27FC236}">
                <a16:creationId xmlns:a16="http://schemas.microsoft.com/office/drawing/2014/main" id="{7BBE33AA-A9E9-4410-BB2A-8907964B6780}"/>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9405" y="1442167"/>
            <a:ext cx="3175279" cy="3453273"/>
          </a:xfrm>
          <a:prstGeom prst="rect">
            <a:avLst/>
          </a:prstGeom>
        </p:spPr>
      </p:pic>
      <p:sp>
        <p:nvSpPr>
          <p:cNvPr id="9" name="TextBox 8">
            <a:extLst>
              <a:ext uri="{FF2B5EF4-FFF2-40B4-BE49-F238E27FC236}">
                <a16:creationId xmlns:a16="http://schemas.microsoft.com/office/drawing/2014/main" id="{F97E3288-CC73-4F03-825D-B142D8EFBCA9}"/>
              </a:ext>
              <a:ext uri="{C183D7F6-B498-43B3-948B-1728B52AA6E4}">
                <adec:decorative xmlns:adec="http://schemas.microsoft.com/office/drawing/2017/decorative" val="1"/>
              </a:ext>
            </a:extLst>
          </p:cNvPr>
          <p:cNvSpPr txBox="1"/>
          <p:nvPr/>
        </p:nvSpPr>
        <p:spPr>
          <a:xfrm>
            <a:off x="494202" y="4973817"/>
            <a:ext cx="3060482" cy="338554"/>
          </a:xfrm>
          <a:prstGeom prst="rect">
            <a:avLst/>
          </a:prstGeom>
          <a:noFill/>
        </p:spPr>
        <p:txBody>
          <a:bodyPr wrap="square">
            <a:spAutoFit/>
          </a:bodyPr>
          <a:lstStyle/>
          <a:p>
            <a:r>
              <a:rPr lang="en-US" sz="800" b="1" dirty="0">
                <a:latin typeface="Lub Dub Condensed" panose="020B0506030403020204" pitchFamily="34" charset="0"/>
              </a:rPr>
              <a:t>SOURCE: </a:t>
            </a:r>
            <a:r>
              <a:rPr lang="en-US" sz="800" dirty="0">
                <a:latin typeface="Lub Dub Condensed" panose="020B0506030403020204" pitchFamily="34" charset="0"/>
                <a:hlinkClick r:id="rId3"/>
              </a:rPr>
              <a:t>https://www.mayoclinic.org/tests-procedures/ventricular-assist-device/multimedia/left-ventricular-assist-device/img-20006714</a:t>
            </a:r>
            <a:r>
              <a:rPr lang="en-US" sz="800" dirty="0">
                <a:latin typeface="Lub Dub Condensed" panose="020B0506030403020204" pitchFamily="34" charset="0"/>
              </a:rPr>
              <a:t> </a:t>
            </a:r>
          </a:p>
        </p:txBody>
      </p:sp>
      <p:graphicFrame>
        <p:nvGraphicFramePr>
          <p:cNvPr id="10" name="Table 10">
            <a:extLst>
              <a:ext uri="{FF2B5EF4-FFF2-40B4-BE49-F238E27FC236}">
                <a16:creationId xmlns:a16="http://schemas.microsoft.com/office/drawing/2014/main" id="{F7798F02-AC4A-4739-85F6-52C73AF379DB}"/>
              </a:ext>
            </a:extLst>
          </p:cNvPr>
          <p:cNvGraphicFramePr>
            <a:graphicFrameLocks noGrp="1"/>
          </p:cNvGraphicFramePr>
          <p:nvPr>
            <p:extLst>
              <p:ext uri="{D42A27DB-BD31-4B8C-83A1-F6EECF244321}">
                <p14:modId xmlns:p14="http://schemas.microsoft.com/office/powerpoint/2010/main" val="804194821"/>
              </p:ext>
            </p:extLst>
          </p:nvPr>
        </p:nvGraphicFramePr>
        <p:xfrm>
          <a:off x="3735803" y="1363790"/>
          <a:ext cx="2664997" cy="4365032"/>
        </p:xfrm>
        <a:graphic>
          <a:graphicData uri="http://schemas.openxmlformats.org/drawingml/2006/table">
            <a:tbl>
              <a:tblPr firstRow="1" bandRow="1">
                <a:tableStyleId>{5C22544A-7EE6-4342-B048-85BDC9FD1C3A}</a:tableStyleId>
              </a:tblPr>
              <a:tblGrid>
                <a:gridCol w="2664997">
                  <a:extLst>
                    <a:ext uri="{9D8B030D-6E8A-4147-A177-3AD203B41FA5}">
                      <a16:colId xmlns:a16="http://schemas.microsoft.com/office/drawing/2014/main" val="2546751716"/>
                    </a:ext>
                  </a:extLst>
                </a:gridCol>
              </a:tblGrid>
              <a:tr h="571986">
                <a:tc>
                  <a:txBody>
                    <a:bodyPr/>
                    <a:lstStyle/>
                    <a:p>
                      <a:pPr marL="801688" indent="0"/>
                      <a:r>
                        <a:rPr lang="en-US" sz="1700" dirty="0">
                          <a:solidFill>
                            <a:schemeClr val="bg1"/>
                          </a:solidFill>
                          <a:latin typeface="Lub Dub Bold" panose="020B0803030403020204" pitchFamily="34" charset="0"/>
                        </a:rPr>
                        <a:t>INDICATIONS</a:t>
                      </a:r>
                    </a:p>
                  </a:txBody>
                  <a:tcPr anchor="ctr">
                    <a:solidFill>
                      <a:srgbClr val="2F5597"/>
                    </a:solidFill>
                  </a:tcPr>
                </a:tc>
                <a:extLst>
                  <a:ext uri="{0D108BD9-81ED-4DB2-BD59-A6C34878D82A}">
                    <a16:rowId xmlns:a16="http://schemas.microsoft.com/office/drawing/2014/main" val="2984529776"/>
                  </a:ext>
                </a:extLst>
              </a:tr>
              <a:tr h="3793046">
                <a:tc>
                  <a:txBody>
                    <a:bodyPr/>
                    <a:lstStyle/>
                    <a:p>
                      <a:pPr marL="285750" indent="-173038">
                        <a:spcAft>
                          <a:spcPts val="600"/>
                        </a:spcAft>
                        <a:buFont typeface="Arial" panose="020B0604020202020204" pitchFamily="34" charset="0"/>
                        <a:buChar char="•"/>
                      </a:pPr>
                      <a:r>
                        <a:rPr lang="en-US" sz="1400" dirty="0">
                          <a:latin typeface="Lub Dub Condensed" panose="020B0506030403020204" pitchFamily="34" charset="0"/>
                        </a:rPr>
                        <a:t>Frequent hospitalizations for HF</a:t>
                      </a:r>
                    </a:p>
                    <a:p>
                      <a:pPr marL="285750" indent="-173038">
                        <a:spcAft>
                          <a:spcPts val="600"/>
                        </a:spcAft>
                        <a:buFont typeface="Arial" panose="020B0604020202020204" pitchFamily="34" charset="0"/>
                        <a:buChar char="•"/>
                      </a:pPr>
                      <a:r>
                        <a:rPr lang="en-US" sz="1400" dirty="0">
                          <a:latin typeface="Lub Dub Condensed" panose="020B0506030403020204" pitchFamily="34" charset="0"/>
                        </a:rPr>
                        <a:t>NYHA class IIIB to IV symptoms despite maximal GDMT</a:t>
                      </a:r>
                    </a:p>
                    <a:p>
                      <a:pPr marL="285750" indent="-173038">
                        <a:spcAft>
                          <a:spcPts val="600"/>
                        </a:spcAft>
                        <a:buFont typeface="Arial" panose="020B0604020202020204" pitchFamily="34" charset="0"/>
                        <a:buChar char="•"/>
                      </a:pPr>
                      <a:r>
                        <a:rPr lang="en-US" sz="1400" dirty="0">
                          <a:latin typeface="Lub Dub Condensed" panose="020B0506030403020204" pitchFamily="34" charset="0"/>
                        </a:rPr>
                        <a:t>Intolerance of GDMT</a:t>
                      </a:r>
                    </a:p>
                    <a:p>
                      <a:pPr marL="285750" indent="-173038">
                        <a:spcAft>
                          <a:spcPts val="600"/>
                        </a:spcAft>
                        <a:buFont typeface="Arial" panose="020B0604020202020204" pitchFamily="34" charset="0"/>
                        <a:buChar char="•"/>
                      </a:pPr>
                      <a:r>
                        <a:rPr lang="en-US" sz="1400" dirty="0">
                          <a:latin typeface="Lub Dub Condensed" panose="020B0506030403020204" pitchFamily="34" charset="0"/>
                        </a:rPr>
                        <a:t>Increasing diuretic requirement</a:t>
                      </a:r>
                    </a:p>
                    <a:p>
                      <a:pPr marL="285750" indent="-173038">
                        <a:spcAft>
                          <a:spcPts val="600"/>
                        </a:spcAft>
                        <a:buFont typeface="Arial" panose="020B0604020202020204" pitchFamily="34" charset="0"/>
                        <a:buChar char="•"/>
                      </a:pPr>
                      <a:r>
                        <a:rPr lang="en-US" sz="1400" dirty="0">
                          <a:latin typeface="Lub Dub Condensed" panose="020B0506030403020204" pitchFamily="34" charset="0"/>
                        </a:rPr>
                        <a:t>Symptomatic despite CRT</a:t>
                      </a:r>
                    </a:p>
                    <a:p>
                      <a:pPr marL="285750" indent="-173038">
                        <a:spcAft>
                          <a:spcPts val="600"/>
                        </a:spcAft>
                        <a:buFont typeface="Arial" panose="020B0604020202020204" pitchFamily="34" charset="0"/>
                        <a:buChar char="•"/>
                      </a:pPr>
                      <a:r>
                        <a:rPr lang="en-US" sz="1400" dirty="0">
                          <a:latin typeface="Lub Dub Condensed" panose="020B0506030403020204" pitchFamily="34" charset="0"/>
                        </a:rPr>
                        <a:t>Inotrope dependence</a:t>
                      </a:r>
                    </a:p>
                    <a:p>
                      <a:pPr marL="285750" indent="-173038">
                        <a:spcAft>
                          <a:spcPts val="600"/>
                        </a:spcAft>
                        <a:buFont typeface="Arial" panose="020B0604020202020204" pitchFamily="34" charset="0"/>
                        <a:buChar char="•"/>
                      </a:pPr>
                      <a:r>
                        <a:rPr lang="en-US" sz="1400" dirty="0">
                          <a:latin typeface="Lub Dub Condensed" panose="020B0506030403020204" pitchFamily="34" charset="0"/>
                        </a:rPr>
                        <a:t>Low peak VO</a:t>
                      </a:r>
                      <a:r>
                        <a:rPr lang="en-US" sz="1400" baseline="-25000" dirty="0">
                          <a:latin typeface="Lub Dub Condensed" panose="020B0506030403020204" pitchFamily="34" charset="0"/>
                        </a:rPr>
                        <a:t>2</a:t>
                      </a:r>
                      <a:r>
                        <a:rPr lang="en-US" sz="1400" dirty="0">
                          <a:latin typeface="Lub Dub Condensed" panose="020B0506030403020204" pitchFamily="34" charset="0"/>
                        </a:rPr>
                        <a:t> (&lt;14-16 ml/kg/m</a:t>
                      </a:r>
                      <a:r>
                        <a:rPr lang="en-US" sz="1400" baseline="30000" dirty="0">
                          <a:latin typeface="Lub Dub Condensed" panose="020B0506030403020204" pitchFamily="34" charset="0"/>
                        </a:rPr>
                        <a:t>2</a:t>
                      </a:r>
                      <a:r>
                        <a:rPr lang="en-US" sz="1400" dirty="0">
                          <a:latin typeface="Lub Dub Condensed" panose="020B0506030403020204" pitchFamily="34" charset="0"/>
                        </a:rPr>
                        <a:t>)</a:t>
                      </a:r>
                    </a:p>
                    <a:p>
                      <a:pPr marL="285750" indent="-173038">
                        <a:spcAft>
                          <a:spcPts val="600"/>
                        </a:spcAft>
                        <a:buFont typeface="Arial" panose="020B0604020202020204" pitchFamily="34" charset="0"/>
                        <a:buChar char="•"/>
                      </a:pPr>
                      <a:r>
                        <a:rPr lang="en-US" sz="1400" dirty="0">
                          <a:latin typeface="Lub Dub Condensed" panose="020B0506030403020204" pitchFamily="34" charset="0"/>
                        </a:rPr>
                        <a:t>End-organ dysfunction attributable to low cardiac output</a:t>
                      </a:r>
                    </a:p>
                  </a:txBody>
                  <a:tcPr marT="91440">
                    <a:solidFill>
                      <a:schemeClr val="bg2"/>
                    </a:solidFill>
                  </a:tcPr>
                </a:tc>
                <a:extLst>
                  <a:ext uri="{0D108BD9-81ED-4DB2-BD59-A6C34878D82A}">
                    <a16:rowId xmlns:a16="http://schemas.microsoft.com/office/drawing/2014/main" val="2116998344"/>
                  </a:ext>
                </a:extLst>
              </a:tr>
            </a:tbl>
          </a:graphicData>
        </a:graphic>
      </p:graphicFrame>
      <p:graphicFrame>
        <p:nvGraphicFramePr>
          <p:cNvPr id="11" name="Table 10">
            <a:extLst>
              <a:ext uri="{FF2B5EF4-FFF2-40B4-BE49-F238E27FC236}">
                <a16:creationId xmlns:a16="http://schemas.microsoft.com/office/drawing/2014/main" id="{F08CA726-9D70-4CD7-B9E1-8077C63D5A95}"/>
              </a:ext>
            </a:extLst>
          </p:cNvPr>
          <p:cNvGraphicFramePr>
            <a:graphicFrameLocks noGrp="1"/>
          </p:cNvGraphicFramePr>
          <p:nvPr>
            <p:extLst>
              <p:ext uri="{D42A27DB-BD31-4B8C-83A1-F6EECF244321}">
                <p14:modId xmlns:p14="http://schemas.microsoft.com/office/powerpoint/2010/main" val="367887291"/>
              </p:ext>
            </p:extLst>
          </p:nvPr>
        </p:nvGraphicFramePr>
        <p:xfrm>
          <a:off x="6639302" y="1359109"/>
          <a:ext cx="4905826" cy="4369713"/>
        </p:xfrm>
        <a:graphic>
          <a:graphicData uri="http://schemas.openxmlformats.org/drawingml/2006/table">
            <a:tbl>
              <a:tblPr firstRow="1" bandRow="1">
                <a:tableStyleId>{5C22544A-7EE6-4342-B048-85BDC9FD1C3A}</a:tableStyleId>
              </a:tblPr>
              <a:tblGrid>
                <a:gridCol w="2452913">
                  <a:extLst>
                    <a:ext uri="{9D8B030D-6E8A-4147-A177-3AD203B41FA5}">
                      <a16:colId xmlns:a16="http://schemas.microsoft.com/office/drawing/2014/main" val="2546751716"/>
                    </a:ext>
                  </a:extLst>
                </a:gridCol>
                <a:gridCol w="2452913">
                  <a:extLst>
                    <a:ext uri="{9D8B030D-6E8A-4147-A177-3AD203B41FA5}">
                      <a16:colId xmlns:a16="http://schemas.microsoft.com/office/drawing/2014/main" val="3499461238"/>
                    </a:ext>
                  </a:extLst>
                </a:gridCol>
              </a:tblGrid>
              <a:tr h="548068">
                <a:tc gridSpan="2">
                  <a:txBody>
                    <a:bodyPr/>
                    <a:lstStyle/>
                    <a:p>
                      <a:r>
                        <a:rPr lang="en-US" sz="1700" b="1" kern="1200" dirty="0">
                          <a:solidFill>
                            <a:schemeClr val="bg1"/>
                          </a:solidFill>
                          <a:latin typeface="Lub Dub Bold" panose="020B0803030403020204" pitchFamily="34" charset="0"/>
                          <a:ea typeface="+mn-ea"/>
                          <a:cs typeface="+mn-cs"/>
                        </a:rPr>
                        <a:t>                 CONTRAINDICATIONS</a:t>
                      </a:r>
                    </a:p>
                  </a:txBody>
                  <a:tcPr anchor="ctr">
                    <a:solidFill>
                      <a:srgbClr val="2F5597"/>
                    </a:solidFill>
                  </a:tcPr>
                </a:tc>
                <a:tc hMerge="1">
                  <a:txBody>
                    <a:bodyPr/>
                    <a:lstStyle/>
                    <a:p>
                      <a:endParaRPr lang="en-US"/>
                    </a:p>
                  </a:txBody>
                  <a:tcPr/>
                </a:tc>
                <a:extLst>
                  <a:ext uri="{0D108BD9-81ED-4DB2-BD59-A6C34878D82A}">
                    <a16:rowId xmlns:a16="http://schemas.microsoft.com/office/drawing/2014/main" val="2984529776"/>
                  </a:ext>
                </a:extLst>
              </a:tr>
              <a:tr h="343587">
                <a:tc gridSpan="2">
                  <a:txBody>
                    <a:bodyPr/>
                    <a:lstStyle/>
                    <a:p>
                      <a:pPr marL="0" indent="0">
                        <a:buFont typeface="Arial" panose="020B0604020202020204" pitchFamily="34" charset="0"/>
                        <a:buNone/>
                      </a:pPr>
                      <a:r>
                        <a:rPr lang="en-US" sz="1400" b="1" i="1" dirty="0">
                          <a:latin typeface="Lub Dub Condensed" panose="020B0506030403020204" pitchFamily="34" charset="0"/>
                        </a:rPr>
                        <a:t>Absolute</a:t>
                      </a:r>
                      <a:endParaRPr lang="en-US" sz="1400" b="1" i="0" dirty="0">
                        <a:latin typeface="Lub Dub Condensed" panose="020B0506030403020204" pitchFamily="34" charset="0"/>
                      </a:endParaRPr>
                    </a:p>
                  </a:txBody>
                  <a:tcPr marT="91440">
                    <a:lnB w="12700" cmpd="sng">
                      <a:noFill/>
                    </a:lnB>
                    <a:solidFill>
                      <a:schemeClr val="bg2"/>
                    </a:solidFill>
                  </a:tcPr>
                </a:tc>
                <a:tc hMerge="1">
                  <a:txBody>
                    <a:bodyPr/>
                    <a:lstStyle/>
                    <a:p>
                      <a:endParaRPr lang="en-US"/>
                    </a:p>
                  </a:txBody>
                  <a:tcPr/>
                </a:tc>
                <a:extLst>
                  <a:ext uri="{0D108BD9-81ED-4DB2-BD59-A6C34878D82A}">
                    <a16:rowId xmlns:a16="http://schemas.microsoft.com/office/drawing/2014/main" val="2116998344"/>
                  </a:ext>
                </a:extLst>
              </a:tr>
              <a:tr h="952789">
                <a:tc>
                  <a:txBody>
                    <a:bodyPr/>
                    <a:lstStyle/>
                    <a:p>
                      <a:pPr marL="285750" indent="-173038" algn="l" defTabSz="914400" rtl="0" eaLnBrk="1" latinLnBrk="0" hangingPunct="1">
                        <a:spcAft>
                          <a:spcPts val="600"/>
                        </a:spcAft>
                        <a:buFont typeface="Arial" panose="020B0604020202020204" pitchFamily="34" charset="0"/>
                        <a:buChar char="•"/>
                      </a:pPr>
                      <a:r>
                        <a:rPr lang="en-US" sz="1400" kern="1200" dirty="0">
                          <a:solidFill>
                            <a:schemeClr val="dk1"/>
                          </a:solidFill>
                          <a:latin typeface="Lub Dub Condensed" panose="020B0506030403020204" pitchFamily="34" charset="0"/>
                          <a:ea typeface="+mn-ea"/>
                          <a:cs typeface="+mn-cs"/>
                        </a:rPr>
                        <a:t>Irreversible hepatic, renal or neurological disease</a:t>
                      </a:r>
                    </a:p>
                    <a:p>
                      <a:pPr marL="285750" indent="-173038" algn="l" defTabSz="914400" rtl="0" eaLnBrk="1" latinLnBrk="0" hangingPunct="1">
                        <a:spcAft>
                          <a:spcPts val="600"/>
                        </a:spcAft>
                        <a:buFont typeface="Arial" panose="020B0604020202020204" pitchFamily="34" charset="0"/>
                        <a:buChar char="•"/>
                      </a:pPr>
                      <a:r>
                        <a:rPr lang="en-US" sz="1400" kern="1200" dirty="0">
                          <a:solidFill>
                            <a:schemeClr val="dk1"/>
                          </a:solidFill>
                          <a:latin typeface="Lub Dub Condensed" panose="020B0506030403020204" pitchFamily="34" charset="0"/>
                          <a:ea typeface="+mn-ea"/>
                          <a:cs typeface="+mn-cs"/>
                        </a:rPr>
                        <a:t>Medical non-adherence</a:t>
                      </a:r>
                    </a:p>
                  </a:txBody>
                  <a:tcPr marT="9144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285750" indent="-173038" algn="l" defTabSz="914400" rtl="0" eaLnBrk="1" latinLnBrk="0" hangingPunct="1">
                        <a:spcAft>
                          <a:spcPts val="600"/>
                        </a:spcAft>
                        <a:buFont typeface="Arial" panose="020B0604020202020204" pitchFamily="34" charset="0"/>
                        <a:buChar char="•"/>
                      </a:pPr>
                      <a:r>
                        <a:rPr lang="en-US" sz="1400" kern="1200" dirty="0">
                          <a:solidFill>
                            <a:schemeClr val="dk1"/>
                          </a:solidFill>
                          <a:latin typeface="Lub Dub Condensed" panose="020B0506030403020204" pitchFamily="34" charset="0"/>
                          <a:ea typeface="+mn-ea"/>
                          <a:cs typeface="+mn-cs"/>
                        </a:rPr>
                        <a:t>Severe psychosocial limitations</a:t>
                      </a:r>
                    </a:p>
                    <a:p>
                      <a:pPr marL="0" indent="0">
                        <a:buFont typeface="Arial" panose="020B0604020202020204" pitchFamily="34" charset="0"/>
                        <a:buNone/>
                      </a:pPr>
                      <a:endParaRPr lang="en-US" sz="1100" i="1" dirty="0">
                        <a:latin typeface="Lub Dub Condensed" panose="020B0506030403020204" pitchFamily="34" charset="0"/>
                      </a:endParaRPr>
                    </a:p>
                  </a:txBody>
                  <a:tcPr marT="9144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859462520"/>
                  </a:ext>
                </a:extLst>
              </a:tr>
              <a:tr h="343587">
                <a:tc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i="1" kern="1200" dirty="0">
                          <a:solidFill>
                            <a:schemeClr val="dk1"/>
                          </a:solidFill>
                          <a:latin typeface="Lub Dub Condensed" panose="020B0506030403020204" pitchFamily="34" charset="0"/>
                          <a:ea typeface="+mn-ea"/>
                          <a:cs typeface="+mn-cs"/>
                        </a:rPr>
                        <a:t>Relative</a:t>
                      </a:r>
                    </a:p>
                  </a:txBody>
                  <a:tcPr marT="9144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hMerge="1">
                  <a:txBody>
                    <a:bodyPr/>
                    <a:lstStyle/>
                    <a:p>
                      <a:endParaRPr lang="en-US"/>
                    </a:p>
                  </a:txBody>
                  <a:tcPr/>
                </a:tc>
                <a:extLst>
                  <a:ext uri="{0D108BD9-81ED-4DB2-BD59-A6C34878D82A}">
                    <a16:rowId xmlns:a16="http://schemas.microsoft.com/office/drawing/2014/main" val="2989147910"/>
                  </a:ext>
                </a:extLst>
              </a:tr>
              <a:tr h="2167816">
                <a:tc>
                  <a:txBody>
                    <a:bodyPr/>
                    <a:lstStyle/>
                    <a:p>
                      <a:pPr marL="285750" indent="-173038" algn="l" defTabSz="914400" rtl="0" eaLnBrk="1" latinLnBrk="0" hangingPunct="1">
                        <a:spcAft>
                          <a:spcPts val="600"/>
                        </a:spcAft>
                        <a:buFont typeface="Arial" panose="020B0604020202020204" pitchFamily="34" charset="0"/>
                        <a:buChar char="•"/>
                      </a:pPr>
                      <a:r>
                        <a:rPr lang="en-US" sz="1400" kern="1200" dirty="0">
                          <a:solidFill>
                            <a:schemeClr val="dk1"/>
                          </a:solidFill>
                          <a:latin typeface="Lub Dub Condensed" panose="020B0506030403020204" pitchFamily="34" charset="0"/>
                          <a:ea typeface="+mn-ea"/>
                          <a:cs typeface="+mn-cs"/>
                        </a:rPr>
                        <a:t>Age &gt;80 years for destination therapy</a:t>
                      </a:r>
                    </a:p>
                    <a:p>
                      <a:pPr marL="285750" indent="-173038" algn="l" defTabSz="914400" rtl="0" eaLnBrk="1" latinLnBrk="0" hangingPunct="1">
                        <a:spcAft>
                          <a:spcPts val="600"/>
                        </a:spcAft>
                        <a:buFont typeface="Arial" panose="020B0604020202020204" pitchFamily="34" charset="0"/>
                        <a:buChar char="•"/>
                      </a:pPr>
                      <a:r>
                        <a:rPr lang="en-US" sz="1400" kern="1200" dirty="0">
                          <a:solidFill>
                            <a:schemeClr val="dk1"/>
                          </a:solidFill>
                          <a:latin typeface="Lub Dub Condensed" panose="020B0506030403020204" pitchFamily="34" charset="0"/>
                          <a:ea typeface="+mn-ea"/>
                          <a:cs typeface="+mn-cs"/>
                        </a:rPr>
                        <a:t>Obesity or malnutrition</a:t>
                      </a:r>
                    </a:p>
                    <a:p>
                      <a:pPr marL="285750" indent="-173038" algn="l" defTabSz="914400" rtl="0" eaLnBrk="1" latinLnBrk="0" hangingPunct="1">
                        <a:spcAft>
                          <a:spcPts val="600"/>
                        </a:spcAft>
                        <a:buFont typeface="Arial" panose="020B0604020202020204" pitchFamily="34" charset="0"/>
                        <a:buChar char="•"/>
                      </a:pPr>
                      <a:r>
                        <a:rPr lang="en-US" sz="1400" kern="1200" dirty="0">
                          <a:solidFill>
                            <a:schemeClr val="dk1"/>
                          </a:solidFill>
                          <a:latin typeface="Lub Dub Condensed" panose="020B0506030403020204" pitchFamily="34" charset="0"/>
                          <a:ea typeface="+mn-ea"/>
                          <a:cs typeface="+mn-cs"/>
                        </a:rPr>
                        <a:t>Musculoskeletal disease that impairs rehabilitation</a:t>
                      </a:r>
                    </a:p>
                    <a:p>
                      <a:pPr marL="285750" indent="-173038" algn="l" defTabSz="914400" rtl="0" eaLnBrk="1" latinLnBrk="0" hangingPunct="1">
                        <a:spcAft>
                          <a:spcPts val="600"/>
                        </a:spcAft>
                        <a:buFont typeface="Arial" panose="020B0604020202020204" pitchFamily="34" charset="0"/>
                        <a:buChar char="•"/>
                      </a:pPr>
                      <a:r>
                        <a:rPr lang="en-US" sz="1400" kern="1200" dirty="0">
                          <a:solidFill>
                            <a:schemeClr val="dk1"/>
                          </a:solidFill>
                          <a:latin typeface="Lub Dub Condensed" panose="020B0506030403020204" pitchFamily="34" charset="0"/>
                          <a:ea typeface="+mn-ea"/>
                          <a:cs typeface="+mn-cs"/>
                        </a:rPr>
                        <a:t>Active systemic infection or prolonged intubation</a:t>
                      </a:r>
                    </a:p>
                  </a:txBody>
                  <a:tcPr marT="9144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285750" marR="0" lvl="0" indent="-173038"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400" kern="1200" dirty="0">
                          <a:solidFill>
                            <a:schemeClr val="dk1"/>
                          </a:solidFill>
                          <a:latin typeface="Lub Dub Condensed" panose="020B0506030403020204" pitchFamily="34" charset="0"/>
                          <a:ea typeface="+mn-ea"/>
                          <a:cs typeface="+mn-cs"/>
                        </a:rPr>
                        <a:t>Untreated malignancy</a:t>
                      </a:r>
                    </a:p>
                    <a:p>
                      <a:pPr marL="285750" indent="-173038" algn="l" defTabSz="914400" rtl="0" eaLnBrk="1" latinLnBrk="0" hangingPunct="1">
                        <a:spcAft>
                          <a:spcPts val="600"/>
                        </a:spcAft>
                        <a:buFont typeface="Arial" panose="020B0604020202020204" pitchFamily="34" charset="0"/>
                        <a:buChar char="•"/>
                      </a:pPr>
                      <a:r>
                        <a:rPr lang="en-US" sz="1400" kern="1200" dirty="0">
                          <a:solidFill>
                            <a:schemeClr val="dk1"/>
                          </a:solidFill>
                          <a:latin typeface="Lub Dub Condensed" panose="020B0506030403020204" pitchFamily="34" charset="0"/>
                          <a:ea typeface="+mn-ea"/>
                          <a:cs typeface="+mn-cs"/>
                        </a:rPr>
                        <a:t>Severe PVD</a:t>
                      </a:r>
                    </a:p>
                    <a:p>
                      <a:pPr marL="285750" indent="-173038" algn="l" defTabSz="914400" rtl="0" eaLnBrk="1" latinLnBrk="0" hangingPunct="1">
                        <a:spcAft>
                          <a:spcPts val="600"/>
                        </a:spcAft>
                        <a:buFont typeface="Arial" panose="020B0604020202020204" pitchFamily="34" charset="0"/>
                        <a:buChar char="•"/>
                      </a:pPr>
                      <a:r>
                        <a:rPr lang="en-US" sz="1400" kern="1200" dirty="0">
                          <a:solidFill>
                            <a:schemeClr val="dk1"/>
                          </a:solidFill>
                          <a:latin typeface="Lub Dub Condensed" panose="020B0506030403020204" pitchFamily="34" charset="0"/>
                          <a:ea typeface="+mn-ea"/>
                          <a:cs typeface="+mn-cs"/>
                        </a:rPr>
                        <a:t>Active substance abuse</a:t>
                      </a:r>
                    </a:p>
                    <a:p>
                      <a:pPr marL="285750" indent="-173038" algn="l" defTabSz="914400" rtl="0" eaLnBrk="1" latinLnBrk="0" hangingPunct="1">
                        <a:spcAft>
                          <a:spcPts val="600"/>
                        </a:spcAft>
                        <a:buFont typeface="Arial" panose="020B0604020202020204" pitchFamily="34" charset="0"/>
                        <a:buChar char="•"/>
                      </a:pPr>
                      <a:r>
                        <a:rPr lang="en-US" sz="1400" kern="1200" dirty="0">
                          <a:solidFill>
                            <a:schemeClr val="dk1"/>
                          </a:solidFill>
                          <a:latin typeface="Lub Dub Condensed" panose="020B0506030403020204" pitchFamily="34" charset="0"/>
                          <a:ea typeface="+mn-ea"/>
                          <a:cs typeface="+mn-cs"/>
                        </a:rPr>
                        <a:t>Impaired cognitive function</a:t>
                      </a:r>
                    </a:p>
                    <a:p>
                      <a:pPr marL="285750" indent="-173038" algn="l" defTabSz="914400" rtl="0" eaLnBrk="1" latinLnBrk="0" hangingPunct="1">
                        <a:spcAft>
                          <a:spcPts val="600"/>
                        </a:spcAft>
                        <a:buFont typeface="Arial" panose="020B0604020202020204" pitchFamily="34" charset="0"/>
                        <a:buChar char="•"/>
                      </a:pPr>
                      <a:r>
                        <a:rPr lang="en-US" sz="1400" kern="1200" dirty="0">
                          <a:solidFill>
                            <a:schemeClr val="dk1"/>
                          </a:solidFill>
                          <a:latin typeface="Lub Dub Condensed" panose="020B0506030403020204" pitchFamily="34" charset="0"/>
                          <a:ea typeface="+mn-ea"/>
                          <a:cs typeface="+mn-cs"/>
                        </a:rPr>
                        <a:t>Unmanaged psychiatric disorder</a:t>
                      </a:r>
                    </a:p>
                    <a:p>
                      <a:pPr marL="285750" indent="-173038" algn="l" defTabSz="914400" rtl="0" eaLnBrk="1" latinLnBrk="0" hangingPunct="1">
                        <a:spcAft>
                          <a:spcPts val="600"/>
                        </a:spcAft>
                        <a:buFont typeface="Arial" panose="020B0604020202020204" pitchFamily="34" charset="0"/>
                        <a:buChar char="•"/>
                      </a:pPr>
                      <a:r>
                        <a:rPr lang="en-US" sz="1400" kern="1200" dirty="0">
                          <a:solidFill>
                            <a:schemeClr val="dk1"/>
                          </a:solidFill>
                          <a:latin typeface="Lub Dub Condensed" panose="020B0506030403020204" pitchFamily="34" charset="0"/>
                          <a:ea typeface="+mn-ea"/>
                          <a:cs typeface="+mn-cs"/>
                        </a:rPr>
                        <a:t>Lack of social support</a:t>
                      </a:r>
                    </a:p>
                  </a:txBody>
                  <a:tcPr marT="9144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982137495"/>
                  </a:ext>
                </a:extLst>
              </a:tr>
            </a:tbl>
          </a:graphicData>
        </a:graphic>
      </p:graphicFrame>
      <p:sp>
        <p:nvSpPr>
          <p:cNvPr id="2" name="Oval 1">
            <a:extLst>
              <a:ext uri="{FF2B5EF4-FFF2-40B4-BE49-F238E27FC236}">
                <a16:creationId xmlns:a16="http://schemas.microsoft.com/office/drawing/2014/main" id="{2061E7A8-3D17-4BE4-8501-9D66E3A8FA98}"/>
              </a:ext>
              <a:ext uri="{C183D7F6-B498-43B3-948B-1728B52AA6E4}">
                <adec:decorative xmlns:adec="http://schemas.microsoft.com/office/drawing/2017/decorative" val="1"/>
              </a:ext>
            </a:extLst>
          </p:cNvPr>
          <p:cNvSpPr/>
          <p:nvPr/>
        </p:nvSpPr>
        <p:spPr>
          <a:xfrm>
            <a:off x="3876720" y="1301931"/>
            <a:ext cx="670735" cy="670735"/>
          </a:xfrm>
          <a:prstGeom prst="ellipse">
            <a:avLst/>
          </a:prstGeom>
          <a:solidFill>
            <a:srgbClr val="46A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554F086-B626-4B69-B088-B0AAF22296D2}"/>
              </a:ext>
              <a:ext uri="{C183D7F6-B498-43B3-948B-1728B52AA6E4}">
                <adec:decorative xmlns:adec="http://schemas.microsoft.com/office/drawing/2017/decorative" val="1"/>
              </a:ext>
            </a:extLst>
          </p:cNvPr>
          <p:cNvPicPr>
            <a:picLocks noChangeAspect="1"/>
          </p:cNvPicPr>
          <p:nvPr/>
        </p:nvPicPr>
        <p:blipFill>
          <a:blip r:embed="rId4" cstate="screen">
            <a:biLevel thresh="25000"/>
            <a:extLst>
              <a:ext uri="{28A0092B-C50C-407E-A947-70E740481C1C}">
                <a14:useLocalDpi xmlns:a14="http://schemas.microsoft.com/office/drawing/2010/main"/>
              </a:ext>
            </a:extLst>
          </a:blip>
          <a:stretch>
            <a:fillRect/>
          </a:stretch>
        </p:blipFill>
        <p:spPr>
          <a:xfrm>
            <a:off x="3944257" y="1429098"/>
            <a:ext cx="535660" cy="465010"/>
          </a:xfrm>
          <a:prstGeom prst="rect">
            <a:avLst/>
          </a:prstGeom>
        </p:spPr>
      </p:pic>
      <p:sp>
        <p:nvSpPr>
          <p:cNvPr id="12" name="Oval 11">
            <a:extLst>
              <a:ext uri="{FF2B5EF4-FFF2-40B4-BE49-F238E27FC236}">
                <a16:creationId xmlns:a16="http://schemas.microsoft.com/office/drawing/2014/main" id="{4EC24556-076B-4FA9-985B-1A1FE67B77D1}"/>
              </a:ext>
              <a:ext uri="{C183D7F6-B498-43B3-948B-1728B52AA6E4}">
                <adec:decorative xmlns:adec="http://schemas.microsoft.com/office/drawing/2017/decorative" val="1"/>
              </a:ext>
            </a:extLst>
          </p:cNvPr>
          <p:cNvSpPr/>
          <p:nvPr/>
        </p:nvSpPr>
        <p:spPr>
          <a:xfrm>
            <a:off x="6794861" y="1301931"/>
            <a:ext cx="670735" cy="670735"/>
          </a:xfrm>
          <a:prstGeom prst="ellipse">
            <a:avLst/>
          </a:prstGeom>
          <a:solidFill>
            <a:srgbClr val="CF2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quot;Not Allowed&quot; Symbol 13">
            <a:extLst>
              <a:ext uri="{FF2B5EF4-FFF2-40B4-BE49-F238E27FC236}">
                <a16:creationId xmlns:a16="http://schemas.microsoft.com/office/drawing/2014/main" id="{931ECA7F-3FE1-498A-9235-A383EC98555C}"/>
              </a:ext>
              <a:ext uri="{C183D7F6-B498-43B3-948B-1728B52AA6E4}">
                <adec:decorative xmlns:adec="http://schemas.microsoft.com/office/drawing/2017/decorative" val="1"/>
              </a:ext>
            </a:extLst>
          </p:cNvPr>
          <p:cNvSpPr/>
          <p:nvPr/>
        </p:nvSpPr>
        <p:spPr>
          <a:xfrm rot="18856490">
            <a:off x="6890846" y="1398250"/>
            <a:ext cx="478095" cy="478095"/>
          </a:xfrm>
          <a:prstGeom prst="noSmoking">
            <a:avLst>
              <a:gd name="adj" fmla="val 122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 Placeholder 6">
            <a:extLst>
              <a:ext uri="{FF2B5EF4-FFF2-40B4-BE49-F238E27FC236}">
                <a16:creationId xmlns:a16="http://schemas.microsoft.com/office/drawing/2014/main" id="{2A6A5D4C-6318-4501-83E6-339815A1ADBE}"/>
              </a:ext>
            </a:extLst>
          </p:cNvPr>
          <p:cNvSpPr>
            <a:spLocks noGrp="1"/>
          </p:cNvSpPr>
          <p:nvPr>
            <p:ph type="body" sz="quarter" idx="13"/>
          </p:nvPr>
        </p:nvSpPr>
        <p:spPr>
          <a:xfrm>
            <a:off x="2639785" y="5948738"/>
            <a:ext cx="6912429" cy="271939"/>
          </a:xfrm>
        </p:spPr>
        <p:txBody>
          <a:bodyPr/>
          <a:lstStyle/>
          <a:p>
            <a:pPr indent="0">
              <a:lnSpc>
                <a:spcPct val="100000"/>
              </a:lnSpc>
              <a:spcBef>
                <a:spcPts val="0"/>
              </a:spcBef>
            </a:pPr>
            <a:r>
              <a:rPr lang="en-US" dirty="0"/>
              <a:t>Abbreviations: CRT indicates cardiac resynchronization therapy; GDMT, guideline-directed medical therapy; LVAD, left ventricular assist device;  NYHA, New York Heart Association; PVD, peripheral vascular disease;  and VO</a:t>
            </a:r>
            <a:r>
              <a:rPr lang="en-US" baseline="-25000" dirty="0"/>
              <a:t>2</a:t>
            </a:r>
            <a:r>
              <a:rPr lang="en-US" dirty="0"/>
              <a:t>, oxygen uptake.</a:t>
            </a:r>
          </a:p>
        </p:txBody>
      </p:sp>
      <p:sp>
        <p:nvSpPr>
          <p:cNvPr id="8" name="Slide Number Placeholder 7">
            <a:extLst>
              <a:ext uri="{FF2B5EF4-FFF2-40B4-BE49-F238E27FC236}">
                <a16:creationId xmlns:a16="http://schemas.microsoft.com/office/drawing/2014/main" id="{70587127-88A3-4087-AE51-E1798CCD6C5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28</a:t>
            </a:fld>
            <a:endParaRPr lang="en-US" sz="900" dirty="0"/>
          </a:p>
        </p:txBody>
      </p:sp>
    </p:spTree>
    <p:extLst>
      <p:ext uri="{BB962C8B-B14F-4D97-AF65-F5344CB8AC3E}">
        <p14:creationId xmlns:p14="http://schemas.microsoft.com/office/powerpoint/2010/main" val="30242151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8E47CC-2C36-4E78-B987-9C8EC0DAC266}"/>
              </a:ext>
            </a:extLst>
          </p:cNvPr>
          <p:cNvSpPr>
            <a:spLocks noGrp="1"/>
          </p:cNvSpPr>
          <p:nvPr>
            <p:ph type="title"/>
          </p:nvPr>
        </p:nvSpPr>
        <p:spPr/>
        <p:txBody>
          <a:bodyPr/>
          <a:lstStyle/>
          <a:p>
            <a:r>
              <a:rPr lang="en-US" dirty="0"/>
              <a:t>Mechanical Circulatory Support</a:t>
            </a:r>
          </a:p>
        </p:txBody>
      </p:sp>
      <p:sp>
        <p:nvSpPr>
          <p:cNvPr id="49" name="TextBox 48">
            <a:extLst>
              <a:ext uri="{FF2B5EF4-FFF2-40B4-BE49-F238E27FC236}">
                <a16:creationId xmlns:a16="http://schemas.microsoft.com/office/drawing/2014/main" id="{E55F34D5-9032-4077-A024-E4094DAF8CE5}"/>
              </a:ext>
            </a:extLst>
          </p:cNvPr>
          <p:cNvSpPr txBox="1"/>
          <p:nvPr/>
        </p:nvSpPr>
        <p:spPr>
          <a:xfrm>
            <a:off x="748938" y="1099352"/>
            <a:ext cx="9549160" cy="923330"/>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000" b="0" i="0" u="none" strike="noStrike" kern="1200" cap="none" spc="0" normalizeH="0" baseline="0" noProof="0" dirty="0">
                <a:ln>
                  <a:noFill/>
                </a:ln>
                <a:effectLst/>
                <a:uLnTx/>
                <a:uFillTx/>
                <a:latin typeface="Lub Dub Bold" panose="020B0803030403020204" pitchFamily="34" charset="0"/>
                <a:ea typeface="+mn-ea"/>
                <a:cs typeface="+mn-cs"/>
              </a:rPr>
              <a:t>Despite improving hemodynamic compromise, positive inotropic agents have not shown improved survival in patients with HF in either the hospital or outpatient setting.</a:t>
            </a:r>
          </a:p>
        </p:txBody>
      </p:sp>
      <p:graphicFrame>
        <p:nvGraphicFramePr>
          <p:cNvPr id="27" name="Table 26">
            <a:extLst>
              <a:ext uri="{FF2B5EF4-FFF2-40B4-BE49-F238E27FC236}">
                <a16:creationId xmlns:a16="http://schemas.microsoft.com/office/drawing/2014/main" id="{1369D8FD-9D78-4FF3-99E6-D7F6FA2CDF6F}"/>
              </a:ext>
            </a:extLst>
          </p:cNvPr>
          <p:cNvGraphicFramePr>
            <a:graphicFrameLocks noGrp="1"/>
          </p:cNvGraphicFramePr>
          <p:nvPr>
            <p:extLst>
              <p:ext uri="{D42A27DB-BD31-4B8C-83A1-F6EECF244321}">
                <p14:modId xmlns:p14="http://schemas.microsoft.com/office/powerpoint/2010/main" val="2984181499"/>
              </p:ext>
            </p:extLst>
          </p:nvPr>
        </p:nvGraphicFramePr>
        <p:xfrm>
          <a:off x="306176" y="2233061"/>
          <a:ext cx="6761329" cy="3334282"/>
        </p:xfrm>
        <a:graphic>
          <a:graphicData uri="http://schemas.openxmlformats.org/drawingml/2006/table">
            <a:tbl>
              <a:tblPr firstRow="1" bandRow="1">
                <a:tableStyleId>{5C22544A-7EE6-4342-B048-85BDC9FD1C3A}</a:tableStyleId>
              </a:tblPr>
              <a:tblGrid>
                <a:gridCol w="1079377">
                  <a:extLst>
                    <a:ext uri="{9D8B030D-6E8A-4147-A177-3AD203B41FA5}">
                      <a16:colId xmlns:a16="http://schemas.microsoft.com/office/drawing/2014/main" val="1719900550"/>
                    </a:ext>
                  </a:extLst>
                </a:gridCol>
                <a:gridCol w="5681952">
                  <a:extLst>
                    <a:ext uri="{9D8B030D-6E8A-4147-A177-3AD203B41FA5}">
                      <a16:colId xmlns:a16="http://schemas.microsoft.com/office/drawing/2014/main" val="2161597088"/>
                    </a:ext>
                  </a:extLst>
                </a:gridCol>
              </a:tblGrid>
              <a:tr h="367737">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257699169"/>
                  </a:ext>
                </a:extLst>
              </a:tr>
              <a:tr h="105544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290513" marR="64769" lvl="0" indent="-228600" algn="l" defTabSz="914400" rtl="0" eaLnBrk="1" fontAlgn="auto" latinLnBrk="0" hangingPunct="1">
                        <a:lnSpc>
                          <a:spcPct val="100000"/>
                        </a:lnSpc>
                        <a:spcBef>
                          <a:spcPts val="0"/>
                        </a:spcBef>
                        <a:spcAft>
                          <a:spcPts val="600"/>
                        </a:spcAft>
                        <a:buClrTx/>
                        <a:buSzTx/>
                        <a:buFont typeface="+mj-lt"/>
                        <a:buAutoNum type="arabicPeriod"/>
                        <a:tabLst/>
                        <a:defRPr/>
                      </a:pPr>
                      <a:r>
                        <a:rPr lang="en-US" sz="1400" b="1" kern="1200" dirty="0">
                          <a:solidFill>
                            <a:srgbClr val="231F20"/>
                          </a:solidFill>
                          <a:latin typeface="Lub Dub Condensed" panose="020B0506030403020204" pitchFamily="34" charset="0"/>
                          <a:ea typeface="+mn-ea"/>
                          <a:cs typeface="Calibri"/>
                        </a:rPr>
                        <a:t>In select patients with advanced </a:t>
                      </a:r>
                      <a:r>
                        <a:rPr lang="en-US" sz="1400" b="1" kern="1200" dirty="0" err="1">
                          <a:solidFill>
                            <a:srgbClr val="231F20"/>
                          </a:solidFill>
                          <a:latin typeface="Lub Dub Condensed" panose="020B0506030403020204" pitchFamily="34" charset="0"/>
                          <a:ea typeface="+mn-ea"/>
                          <a:cs typeface="Calibri"/>
                        </a:rPr>
                        <a:t>HFrEF</a:t>
                      </a:r>
                      <a:r>
                        <a:rPr lang="en-US" sz="1400" b="1" kern="1200" dirty="0">
                          <a:solidFill>
                            <a:srgbClr val="231F20"/>
                          </a:solidFill>
                          <a:latin typeface="Lub Dub Condensed" panose="020B0506030403020204" pitchFamily="34" charset="0"/>
                          <a:ea typeface="+mn-ea"/>
                          <a:cs typeface="Calibri"/>
                        </a:rPr>
                        <a:t> with NYHA class IV symptoms who are deemed to be dependent on continuous intravenous inotropes or temporary MCS, durable LVAD implantation is effective to improve functional status, QOL and survival.</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9189650"/>
                  </a:ext>
                </a:extLst>
              </a:tr>
              <a:tr h="955552">
                <a:tc>
                  <a:txBody>
                    <a:body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284163" marR="64769" lvl="0" indent="-222250" algn="l" defTabSz="914400" rtl="0" eaLnBrk="1" fontAlgn="auto" latinLnBrk="0" hangingPunct="1">
                        <a:lnSpc>
                          <a:spcPct val="100000"/>
                        </a:lnSpc>
                        <a:spcBef>
                          <a:spcPts val="0"/>
                        </a:spcBef>
                        <a:spcAft>
                          <a:spcPts val="600"/>
                        </a:spcAft>
                        <a:buClrTx/>
                        <a:buSzTx/>
                        <a:buFont typeface="+mj-lt"/>
                        <a:buAutoNum type="arabicPeriod" startAt="2"/>
                        <a:tabLst/>
                        <a:defRPr/>
                      </a:pPr>
                      <a:r>
                        <a:rPr lang="en-US" sz="1400" b="1" dirty="0">
                          <a:latin typeface="Lub Dub Condensed" panose="020B0506030403020204" pitchFamily="34" charset="0"/>
                        </a:rPr>
                        <a:t>In select patients who have NYHA class IV symptoms despite GDMT, durable MCS can be beneficial to improve symptoms, functional class and reduce mortality.</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72306629"/>
                  </a:ext>
                </a:extLst>
              </a:tr>
              <a:tr h="955552">
                <a:tc>
                  <a:txBody>
                    <a:body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284163" marR="64769" lvl="0" indent="-222250" algn="l" defTabSz="914400" rtl="0" eaLnBrk="1" fontAlgn="auto" latinLnBrk="0" hangingPunct="1">
                        <a:lnSpc>
                          <a:spcPct val="100000"/>
                        </a:lnSpc>
                        <a:spcBef>
                          <a:spcPts val="0"/>
                        </a:spcBef>
                        <a:spcAft>
                          <a:spcPts val="600"/>
                        </a:spcAft>
                        <a:buClrTx/>
                        <a:buSzTx/>
                        <a:buFont typeface="+mj-lt"/>
                        <a:buAutoNum type="arabicPeriod" startAt="3"/>
                        <a:tabLst/>
                        <a:defRPr/>
                      </a:pPr>
                      <a:r>
                        <a:rPr lang="en-US" sz="1400" b="1" dirty="0">
                          <a:latin typeface="Lub Dub Condensed" panose="020B0506030403020204" pitchFamily="34" charset="0"/>
                        </a:rPr>
                        <a:t>In patients with advanced </a:t>
                      </a:r>
                      <a:r>
                        <a:rPr lang="en-US" sz="1400" b="1" dirty="0" err="1">
                          <a:latin typeface="Lub Dub Condensed" panose="020B0506030403020204" pitchFamily="34" charset="0"/>
                        </a:rPr>
                        <a:t>HFrEF</a:t>
                      </a:r>
                      <a:r>
                        <a:rPr lang="en-US" sz="1400" b="1" dirty="0">
                          <a:latin typeface="Lub Dub Condensed" panose="020B0506030403020204" pitchFamily="34" charset="0"/>
                        </a:rPr>
                        <a:t> and hemodynamic compromise and shock, temporary MCS, including percutaneous and extracorporeal ventricular assist devices, are reasonable as a ”bridge to recovery” or “bridge to decision.”</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09487505"/>
                  </a:ext>
                </a:extLst>
              </a:tr>
            </a:tbl>
          </a:graphicData>
        </a:graphic>
      </p:graphicFrame>
      <p:sp>
        <p:nvSpPr>
          <p:cNvPr id="9" name="TextBox 8">
            <a:extLst>
              <a:ext uri="{FF2B5EF4-FFF2-40B4-BE49-F238E27FC236}">
                <a16:creationId xmlns:a16="http://schemas.microsoft.com/office/drawing/2014/main" id="{3A37B037-C366-4260-A37D-B3D4108498A5}"/>
              </a:ext>
            </a:extLst>
          </p:cNvPr>
          <p:cNvSpPr txBox="1"/>
          <p:nvPr/>
        </p:nvSpPr>
        <p:spPr>
          <a:xfrm>
            <a:off x="7305287" y="2722226"/>
            <a:ext cx="4283530" cy="2308324"/>
          </a:xfrm>
          <a:prstGeom prst="rect">
            <a:avLst/>
          </a:prstGeom>
          <a:solidFill>
            <a:srgbClr val="85ADD1"/>
          </a:solidFill>
        </p:spPr>
        <p:txBody>
          <a:bodyPr wrap="square" lIns="182880" tIns="182880" rIns="182880" bIns="182880">
            <a:spAutoFit/>
          </a:bodyPr>
          <a:lstStyle/>
          <a:p>
            <a:r>
              <a:rPr lang="en-US" sz="1400" b="1" i="1" dirty="0">
                <a:latin typeface="Lub Dub Condensed" panose="020B0506030403020204" pitchFamily="34" charset="0"/>
              </a:rPr>
              <a:t> </a:t>
            </a:r>
            <a:r>
              <a:rPr lang="en-US" b="1" i="1" dirty="0">
                <a:latin typeface="Lub Dub Condensed" panose="020B0506030403020204" pitchFamily="34" charset="0"/>
              </a:rPr>
              <a:t>In patients with advanced </a:t>
            </a:r>
            <a:r>
              <a:rPr lang="en-US" b="1" i="1" dirty="0" err="1">
                <a:latin typeface="Lub Dub Condensed" panose="020B0506030403020204" pitchFamily="34" charset="0"/>
              </a:rPr>
              <a:t>HFrEF</a:t>
            </a:r>
            <a:r>
              <a:rPr lang="en-US" b="1" i="1" dirty="0">
                <a:latin typeface="Lub Dub Condensed" panose="020B0506030403020204" pitchFamily="34" charset="0"/>
              </a:rPr>
              <a:t> who have NYHA class IV symptoms despite GDMT, durable MCS devices provide low to intermediate economic value based on current costs and outcomes</a:t>
            </a:r>
          </a:p>
          <a:p>
            <a:endParaRPr lang="en-US" i="1" dirty="0">
              <a:latin typeface="Lub Dub Condensed" panose="020B0506030403020204" pitchFamily="34" charset="0"/>
            </a:endParaRPr>
          </a:p>
          <a:p>
            <a:r>
              <a:rPr lang="en-US" i="1" dirty="0">
                <a:latin typeface="Lub Dub Condensed" panose="020B0506030403020204" pitchFamily="34" charset="0"/>
              </a:rPr>
              <a:t>Value Statement: Uncertain Value (B-NR)</a:t>
            </a:r>
          </a:p>
        </p:txBody>
      </p:sp>
      <p:sp>
        <p:nvSpPr>
          <p:cNvPr id="7" name="Text Placeholder 6">
            <a:extLst>
              <a:ext uri="{FF2B5EF4-FFF2-40B4-BE49-F238E27FC236}">
                <a16:creationId xmlns:a16="http://schemas.microsoft.com/office/drawing/2014/main" id="{2A6A5D4C-6318-4501-83E6-339815A1ADBE}"/>
              </a:ext>
            </a:extLst>
          </p:cNvPr>
          <p:cNvSpPr>
            <a:spLocks noGrp="1"/>
          </p:cNvSpPr>
          <p:nvPr>
            <p:ph type="body" sz="quarter" idx="13"/>
          </p:nvPr>
        </p:nvSpPr>
        <p:spPr>
          <a:xfrm>
            <a:off x="2927168" y="5948738"/>
            <a:ext cx="7083106" cy="407128"/>
          </a:xfrm>
        </p:spPr>
        <p:txBody>
          <a:bodyPr/>
          <a:lstStyle/>
          <a:p>
            <a:pPr algn="ctr"/>
            <a:r>
              <a:rPr lang="en-US" b="1" dirty="0"/>
              <a:t>Abbreviations: </a:t>
            </a:r>
            <a:r>
              <a:rPr lang="en-US" dirty="0"/>
              <a:t>GDMT indicates guideline-directed medical therapy; </a:t>
            </a:r>
            <a:r>
              <a:rPr lang="en-US" dirty="0" err="1"/>
              <a:t>HFrEF</a:t>
            </a:r>
            <a:r>
              <a:rPr lang="en-US" dirty="0"/>
              <a:t>, heart failure with reduced ejection fraction; IV, intravenous; LVAD, left ventricular assist device; MCS, mechanical circulatory support; NR, nonrandomized; NYHA, New York Heart Associations; and QOL, quality of life.</a:t>
            </a:r>
          </a:p>
        </p:txBody>
      </p:sp>
      <p:sp>
        <p:nvSpPr>
          <p:cNvPr id="8" name="Slide Number Placeholder 7">
            <a:extLst>
              <a:ext uri="{FF2B5EF4-FFF2-40B4-BE49-F238E27FC236}">
                <a16:creationId xmlns:a16="http://schemas.microsoft.com/office/drawing/2014/main" id="{70587127-88A3-4087-AE51-E1798CCD6C5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29</a:t>
            </a:fld>
            <a:endParaRPr lang="en-US" sz="900" dirty="0"/>
          </a:p>
        </p:txBody>
      </p:sp>
    </p:spTree>
    <p:extLst>
      <p:ext uri="{BB962C8B-B14F-4D97-AF65-F5344CB8AC3E}">
        <p14:creationId xmlns:p14="http://schemas.microsoft.com/office/powerpoint/2010/main" val="3818909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a:extLst>
              <a:ext uri="{FF2B5EF4-FFF2-40B4-BE49-F238E27FC236}">
                <a16:creationId xmlns:a16="http://schemas.microsoft.com/office/drawing/2014/main" id="{06FF1874-56FC-4A25-B31D-4D7AA111F9E5}"/>
              </a:ext>
            </a:extLst>
          </p:cNvPr>
          <p:cNvSpPr txBox="1">
            <a:spLocks noGrp="1"/>
          </p:cNvSpPr>
          <p:nvPr>
            <p:ph type="title" idx="4294967295"/>
          </p:nvPr>
        </p:nvSpPr>
        <p:spPr>
          <a:xfrm>
            <a:off x="570122" y="1332992"/>
            <a:ext cx="2877767" cy="3371661"/>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200" kern="1200">
                <a:solidFill>
                  <a:schemeClr val="tx1"/>
                </a:solidFill>
                <a:latin typeface="Lub Dub Bold" panose="020B0803030403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AC1B1F"/>
                </a:solidFill>
                <a:effectLst/>
                <a:uLnTx/>
                <a:uFillTx/>
                <a:latin typeface="Lub Dub Bold" panose="020B0803030403020204" pitchFamily="34" charset="0"/>
                <a:ea typeface="+mj-ea"/>
                <a:cs typeface="+mj-cs"/>
              </a:rPr>
              <a:t>Table 1. </a:t>
            </a:r>
            <a:br>
              <a:rPr kumimoji="0" lang="en-US" sz="2400" b="0" i="0" u="none" strike="noStrike" kern="1200" cap="none" spc="0" normalizeH="0" baseline="0" noProof="0" dirty="0">
                <a:ln>
                  <a:noFill/>
                </a:ln>
                <a:solidFill>
                  <a:srgbClr val="AC1B1F"/>
                </a:solidFill>
                <a:effectLst/>
                <a:uLnTx/>
                <a:uFillTx/>
                <a:latin typeface="Lub Dub Bold" panose="020B0803030403020204" pitchFamily="34" charset="0"/>
                <a:ea typeface="+mj-ea"/>
                <a:cs typeface="+mj-cs"/>
              </a:rPr>
            </a:br>
            <a:r>
              <a:rPr kumimoji="0" lang="en-US" sz="2400" b="0" i="0" u="none" strike="noStrike" kern="1200" cap="none" spc="0" normalizeH="0" baseline="0" noProof="0" dirty="0">
                <a:ln>
                  <a:noFill/>
                </a:ln>
                <a:solidFill>
                  <a:schemeClr val="tx1"/>
                </a:solidFill>
                <a:effectLst/>
                <a:uLnTx/>
                <a:uFillTx/>
                <a:latin typeface="Lub Dub Bold" panose="020B0803030403020204" pitchFamily="34" charset="0"/>
                <a:ea typeface="+mj-ea"/>
                <a:cs typeface="+mj-cs"/>
              </a:rPr>
              <a:t>Applying Class of Recommendation and Level of Evidence to Clinical Strategies, Interventions, Treatments, or Diagnostic Testing in Patient Care</a:t>
            </a:r>
            <a:endParaRPr kumimoji="0" lang="en-US" sz="2400" b="0" i="0" u="none" strike="noStrike" kern="1200" cap="none" spc="0" normalizeH="0" baseline="0" noProof="0" dirty="0">
              <a:ln>
                <a:noFill/>
              </a:ln>
              <a:solidFill>
                <a:schemeClr val="tx1"/>
              </a:solidFill>
              <a:effectLst/>
              <a:uLnTx/>
              <a:uFillTx/>
              <a:latin typeface="Lub Dub Condensed" panose="020B0506030403020204" pitchFamily="34" charset="0"/>
              <a:ea typeface="+mj-ea"/>
              <a:cs typeface="+mj-cs"/>
            </a:endParaRPr>
          </a:p>
        </p:txBody>
      </p:sp>
      <p:graphicFrame>
        <p:nvGraphicFramePr>
          <p:cNvPr id="39" name="Table 9">
            <a:extLst>
              <a:ext uri="{FF2B5EF4-FFF2-40B4-BE49-F238E27FC236}">
                <a16:creationId xmlns:a16="http://schemas.microsoft.com/office/drawing/2014/main" id="{27CD3E59-D3A5-4D4A-8A0F-B83E899341DB}"/>
              </a:ext>
            </a:extLst>
          </p:cNvPr>
          <p:cNvGraphicFramePr>
            <a:graphicFrameLocks noGrp="1"/>
          </p:cNvGraphicFramePr>
          <p:nvPr>
            <p:extLst>
              <p:ext uri="{D42A27DB-BD31-4B8C-83A1-F6EECF244321}">
                <p14:modId xmlns:p14="http://schemas.microsoft.com/office/powerpoint/2010/main" val="2653357300"/>
              </p:ext>
            </p:extLst>
          </p:nvPr>
        </p:nvGraphicFramePr>
        <p:xfrm>
          <a:off x="3571875" y="155573"/>
          <a:ext cx="4034623" cy="6102353"/>
        </p:xfrm>
        <a:graphic>
          <a:graphicData uri="http://schemas.openxmlformats.org/drawingml/2006/table">
            <a:tbl>
              <a:tblPr firstRow="1" bandRow="1">
                <a:tableStyleId>{5C22544A-7EE6-4342-B048-85BDC9FD1C3A}</a:tableStyleId>
              </a:tblPr>
              <a:tblGrid>
                <a:gridCol w="4034623">
                  <a:extLst>
                    <a:ext uri="{9D8B030D-6E8A-4147-A177-3AD203B41FA5}">
                      <a16:colId xmlns:a16="http://schemas.microsoft.com/office/drawing/2014/main" val="1003014637"/>
                    </a:ext>
                  </a:extLst>
                </a:gridCol>
              </a:tblGrid>
              <a:tr h="258301">
                <a:tc>
                  <a:txBody>
                    <a:bodyPr/>
                    <a:lstStyle/>
                    <a:p>
                      <a:r>
                        <a:rPr lang="en-US" sz="1000" dirty="0">
                          <a:solidFill>
                            <a:sysClr val="windowText" lastClr="000000"/>
                          </a:solidFill>
                          <a:latin typeface="Lub Dub Condensed" panose="020B0506030403020204" pitchFamily="34" charset="0"/>
                        </a:rPr>
                        <a:t>CLASS (STRENGTH) OF RECOMMENDATION</a:t>
                      </a:r>
                    </a:p>
                  </a:txBody>
                  <a:tcPr>
                    <a:solidFill>
                      <a:srgbClr val="D2D3D5"/>
                    </a:solidFill>
                  </a:tcPr>
                </a:tc>
                <a:extLst>
                  <a:ext uri="{0D108BD9-81ED-4DB2-BD59-A6C34878D82A}">
                    <a16:rowId xmlns:a16="http://schemas.microsoft.com/office/drawing/2014/main" val="242032595"/>
                  </a:ext>
                </a:extLst>
              </a:tr>
              <a:tr h="258301">
                <a:tc>
                  <a:txBody>
                    <a:bodyPr/>
                    <a:lstStyle/>
                    <a:p>
                      <a:r>
                        <a:rPr lang="en-US" sz="1000" b="1" dirty="0">
                          <a:latin typeface="Lub Dub Condensed" panose="020B0506030403020204" pitchFamily="34" charset="0"/>
                        </a:rPr>
                        <a:t>CLASS 1 (STRONG)                                                                              Benefit &gt;&gt;&gt; Risk</a:t>
                      </a:r>
                    </a:p>
                  </a:txBody>
                  <a:tcPr>
                    <a:solidFill>
                      <a:srgbClr val="46A547"/>
                    </a:solidFill>
                  </a:tcPr>
                </a:tc>
                <a:extLst>
                  <a:ext uri="{0D108BD9-81ED-4DB2-BD59-A6C34878D82A}">
                    <a16:rowId xmlns:a16="http://schemas.microsoft.com/office/drawing/2014/main" val="3318596577"/>
                  </a:ext>
                </a:extLst>
              </a:tr>
              <a:tr h="1259215">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Is recommended</a:t>
                      </a:r>
                    </a:p>
                    <a:p>
                      <a:pPr marL="174625" indent="-114300">
                        <a:buFont typeface="Arial" panose="020B0604020202020204" pitchFamily="34" charset="0"/>
                        <a:buChar char="•"/>
                      </a:pPr>
                      <a:r>
                        <a:rPr lang="en-US" sz="900" dirty="0">
                          <a:latin typeface="Lub Dub Condensed" panose="020B0506030403020204" pitchFamily="34" charset="0"/>
                        </a:rPr>
                        <a:t>Is indicated/useful/effective/beneficial</a:t>
                      </a:r>
                    </a:p>
                    <a:p>
                      <a:pPr marL="174625" indent="-114300">
                        <a:buFont typeface="Arial" panose="020B0604020202020204" pitchFamily="34" charset="0"/>
                        <a:buChar char="•"/>
                      </a:pPr>
                      <a:r>
                        <a:rPr lang="en-US" sz="900" dirty="0">
                          <a:latin typeface="Lub Dub Condensed" panose="020B0506030403020204" pitchFamily="34" charset="0"/>
                        </a:rPr>
                        <a:t>Should be performed/administered/other</a:t>
                      </a:r>
                    </a:p>
                    <a:p>
                      <a:pPr marL="174625" indent="-114300">
                        <a:buFont typeface="Arial" panose="020B0604020202020204" pitchFamily="34" charset="0"/>
                        <a:buChar char="•"/>
                      </a:pPr>
                      <a:r>
                        <a:rPr lang="en-US" sz="900" dirty="0">
                          <a:latin typeface="Lub Dub Condensed" panose="020B0506030403020204" pitchFamily="34" charset="0"/>
                        </a:rPr>
                        <a:t>Comparative-Effectiveness Phrases†:</a:t>
                      </a:r>
                    </a:p>
                    <a:p>
                      <a:pPr marL="342900" indent="-171450">
                        <a:buFont typeface="Lub Dub Condensed" panose="020B0506030403020204" pitchFamily="34" charset="0"/>
                        <a:buChar char="−"/>
                      </a:pPr>
                      <a:r>
                        <a:rPr lang="en-US" sz="900" dirty="0">
                          <a:latin typeface="Lub Dub Condensed" panose="020B0506030403020204" pitchFamily="34" charset="0"/>
                        </a:rPr>
                        <a:t>Treatment/strategy A is recommended/indicated in preference to treatment B</a:t>
                      </a:r>
                    </a:p>
                    <a:p>
                      <a:pPr marL="342900" indent="-171450">
                        <a:buFont typeface="Lub Dub Condensed" panose="020B0506030403020204" pitchFamily="34" charset="0"/>
                        <a:buChar char="−"/>
                      </a:pPr>
                      <a:r>
                        <a:rPr lang="en-US" sz="900" dirty="0">
                          <a:latin typeface="Lub Dub Condensed" panose="020B0506030403020204" pitchFamily="34" charset="0"/>
                        </a:rPr>
                        <a:t>Treatment A should be chosen over treatment B</a:t>
                      </a:r>
                    </a:p>
                  </a:txBody>
                  <a:tcPr>
                    <a:lnB w="38100" cap="flat" cmpd="sng" algn="ctr">
                      <a:solidFill>
                        <a:schemeClr val="bg1"/>
                      </a:solidFill>
                      <a:prstDash val="solid"/>
                      <a:round/>
                      <a:headEnd type="none" w="med" len="med"/>
                      <a:tailEnd type="none" w="med" len="med"/>
                    </a:lnB>
                    <a:solidFill>
                      <a:srgbClr val="46A547"/>
                    </a:solidFill>
                  </a:tcPr>
                </a:tc>
                <a:extLst>
                  <a:ext uri="{0D108BD9-81ED-4DB2-BD59-A6C34878D82A}">
                    <a16:rowId xmlns:a16="http://schemas.microsoft.com/office/drawing/2014/main" val="1208742902"/>
                  </a:ext>
                </a:extLst>
              </a:tr>
              <a:tr h="258301">
                <a:tc>
                  <a:txBody>
                    <a:bodyPr/>
                    <a:lstStyle/>
                    <a:p>
                      <a:pPr marL="0" algn="l" defTabSz="914400" rtl="0" eaLnBrk="1" latinLnBrk="0" hangingPunct="1">
                        <a:tabLst>
                          <a:tab pos="2857500" algn="r"/>
                        </a:tabLst>
                      </a:pPr>
                      <a:r>
                        <a:rPr lang="en-US" sz="1000" b="1" kern="1200" dirty="0">
                          <a:solidFill>
                            <a:schemeClr val="dk1"/>
                          </a:solidFill>
                          <a:latin typeface="Lub Dub Condensed" panose="020B0506030403020204" pitchFamily="34" charset="0"/>
                          <a:ea typeface="+mn-ea"/>
                          <a:cs typeface="+mn-cs"/>
                        </a:rPr>
                        <a:t>CLASS 2a (MODERATE)                                                                        </a:t>
                      </a:r>
                      <a:r>
                        <a:rPr lang="en-US" sz="1000" b="1" dirty="0">
                          <a:latin typeface="Lub Dub Condensed" panose="020B0506030403020204" pitchFamily="34" charset="0"/>
                        </a:rPr>
                        <a:t>Benefit &gt;&gt; Risk</a:t>
                      </a:r>
                      <a:endParaRPr lang="en-US" sz="1000" b="1" kern="1200" dirty="0">
                        <a:solidFill>
                          <a:schemeClr val="dk1"/>
                        </a:solidFill>
                        <a:latin typeface="Lub Dub Condensed" panose="020B0506030403020204" pitchFamily="34" charset="0"/>
                        <a:ea typeface="+mn-ea"/>
                        <a:cs typeface="+mn-cs"/>
                      </a:endParaRPr>
                    </a:p>
                  </a:txBody>
                  <a:tcPr>
                    <a:lnT w="38100" cap="flat" cmpd="sng" algn="ctr">
                      <a:solidFill>
                        <a:schemeClr val="bg1"/>
                      </a:solidFill>
                      <a:prstDash val="solid"/>
                      <a:round/>
                      <a:headEnd type="none" w="med" len="med"/>
                      <a:tailEnd type="none" w="med" len="med"/>
                    </a:lnT>
                    <a:solidFill>
                      <a:srgbClr val="F0DB0E"/>
                    </a:solidFill>
                  </a:tcPr>
                </a:tc>
                <a:extLst>
                  <a:ext uri="{0D108BD9-81ED-4DB2-BD59-A6C34878D82A}">
                    <a16:rowId xmlns:a16="http://schemas.microsoft.com/office/drawing/2014/main" val="3747493110"/>
                  </a:ext>
                </a:extLst>
              </a:tr>
              <a:tr h="1113921">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Is reasonable</a:t>
                      </a:r>
                    </a:p>
                    <a:p>
                      <a:pPr marL="174625" indent="-114300">
                        <a:buFont typeface="Arial" panose="020B0604020202020204" pitchFamily="34" charset="0"/>
                        <a:buChar char="•"/>
                      </a:pPr>
                      <a:r>
                        <a:rPr lang="en-US" sz="900" dirty="0">
                          <a:latin typeface="Lub Dub Condensed" panose="020B0506030403020204" pitchFamily="34" charset="0"/>
                        </a:rPr>
                        <a:t>Can be useful/effective/beneficial</a:t>
                      </a:r>
                    </a:p>
                    <a:p>
                      <a:pPr marL="174625" indent="-114300">
                        <a:buFont typeface="Arial" panose="020B0604020202020204" pitchFamily="34" charset="0"/>
                        <a:buChar char="•"/>
                      </a:pPr>
                      <a:r>
                        <a:rPr lang="en-US" sz="900" dirty="0">
                          <a:latin typeface="Lub Dub Condensed" panose="020B0506030403020204" pitchFamily="34" charset="0"/>
                        </a:rPr>
                        <a:t>Comparative-Effectiveness Phrases†:</a:t>
                      </a:r>
                    </a:p>
                    <a:p>
                      <a:pPr marL="342900" indent="-171450">
                        <a:buFont typeface="Lub Dub Condensed" panose="020B0506030403020204" pitchFamily="34" charset="0"/>
                        <a:buChar char="−"/>
                      </a:pPr>
                      <a:r>
                        <a:rPr lang="en-US" sz="900" dirty="0">
                          <a:latin typeface="Lub Dub Condensed" panose="020B0506030403020204" pitchFamily="34" charset="0"/>
                        </a:rPr>
                        <a:t>Treatment/strategy A is probably recommended/indicated in preference to treatment B</a:t>
                      </a:r>
                    </a:p>
                    <a:p>
                      <a:pPr marL="342900" indent="-171450">
                        <a:buFont typeface="Lub Dub Condensed" panose="020B0506030403020204" pitchFamily="34" charset="0"/>
                        <a:buChar char="−"/>
                      </a:pPr>
                      <a:r>
                        <a:rPr lang="en-US" sz="900" dirty="0">
                          <a:latin typeface="Lub Dub Condensed" panose="020B0506030403020204" pitchFamily="34" charset="0"/>
                        </a:rPr>
                        <a:t>It is reasonable to choose treatment A over treatment B</a:t>
                      </a:r>
                    </a:p>
                  </a:txBody>
                  <a:tcPr>
                    <a:lnB w="38100" cap="flat" cmpd="sng" algn="ctr">
                      <a:solidFill>
                        <a:schemeClr val="bg1"/>
                      </a:solidFill>
                      <a:prstDash val="solid"/>
                      <a:round/>
                      <a:headEnd type="none" w="med" len="med"/>
                      <a:tailEnd type="none" w="med" len="med"/>
                    </a:lnB>
                    <a:solidFill>
                      <a:srgbClr val="F0DB0E"/>
                    </a:solidFill>
                  </a:tcPr>
                </a:tc>
                <a:extLst>
                  <a:ext uri="{0D108BD9-81ED-4DB2-BD59-A6C34878D82A}">
                    <a16:rowId xmlns:a16="http://schemas.microsoft.com/office/drawing/2014/main" val="473413684"/>
                  </a:ext>
                </a:extLst>
              </a:tr>
              <a:tr h="258301">
                <a:tc>
                  <a:txBody>
                    <a:bodyPr/>
                    <a:lstStyle/>
                    <a:p>
                      <a:pPr marL="0" algn="l" defTabSz="914400" rtl="0" eaLnBrk="1" latinLnBrk="0" hangingPunct="1"/>
                      <a:r>
                        <a:rPr lang="en-US" sz="1000" b="1" kern="1200" dirty="0">
                          <a:solidFill>
                            <a:schemeClr val="dk1"/>
                          </a:solidFill>
                          <a:latin typeface="Lub Dub Condensed" panose="020B0506030403020204" pitchFamily="34" charset="0"/>
                          <a:ea typeface="+mn-ea"/>
                          <a:cs typeface="+mn-cs"/>
                        </a:rPr>
                        <a:t>CLASS 2b (Weak)                                                                                     </a:t>
                      </a:r>
                      <a:r>
                        <a:rPr lang="en-US" sz="1000" b="1" dirty="0">
                          <a:latin typeface="Lub Dub Condensed" panose="020B0506030403020204" pitchFamily="34" charset="0"/>
                        </a:rPr>
                        <a:t>Benefit ≥ Risk</a:t>
                      </a:r>
                      <a:endParaRPr lang="en-US" sz="1000" b="1" kern="1200" dirty="0">
                        <a:solidFill>
                          <a:schemeClr val="dk1"/>
                        </a:solidFill>
                        <a:latin typeface="Lub Dub Condensed" panose="020B0506030403020204" pitchFamily="34" charset="0"/>
                        <a:ea typeface="+mn-ea"/>
                        <a:cs typeface="+mn-cs"/>
                      </a:endParaRPr>
                    </a:p>
                  </a:txBody>
                  <a:tcPr>
                    <a:lnT w="38100" cap="flat" cmpd="sng" algn="ctr">
                      <a:solidFill>
                        <a:schemeClr val="bg1"/>
                      </a:solidFill>
                      <a:prstDash val="solid"/>
                      <a:round/>
                      <a:headEnd type="none" w="med" len="med"/>
                      <a:tailEnd type="none" w="med" len="med"/>
                    </a:lnT>
                    <a:solidFill>
                      <a:srgbClr val="F99B1D"/>
                    </a:solidFill>
                  </a:tcPr>
                </a:tc>
                <a:extLst>
                  <a:ext uri="{0D108BD9-81ED-4DB2-BD59-A6C34878D82A}">
                    <a16:rowId xmlns:a16="http://schemas.microsoft.com/office/drawing/2014/main" val="757579678"/>
                  </a:ext>
                </a:extLst>
              </a:tr>
              <a:tr h="678039">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May/might be reasonable</a:t>
                      </a:r>
                    </a:p>
                    <a:p>
                      <a:pPr marL="174625" indent="-114300">
                        <a:buFont typeface="Arial" panose="020B0604020202020204" pitchFamily="34" charset="0"/>
                        <a:buChar char="•"/>
                      </a:pPr>
                      <a:r>
                        <a:rPr lang="en-US" sz="900" dirty="0">
                          <a:latin typeface="Lub Dub Condensed" panose="020B0506030403020204" pitchFamily="34" charset="0"/>
                        </a:rPr>
                        <a:t>May/might be considered</a:t>
                      </a:r>
                    </a:p>
                    <a:p>
                      <a:pPr marL="174625" indent="-114300">
                        <a:buFont typeface="Arial" panose="020B0604020202020204" pitchFamily="34" charset="0"/>
                        <a:buChar char="•"/>
                      </a:pPr>
                      <a:r>
                        <a:rPr lang="en-US" sz="900" dirty="0">
                          <a:latin typeface="Lub Dub Condensed" panose="020B0506030403020204" pitchFamily="34" charset="0"/>
                        </a:rPr>
                        <a:t>Usefulness/effectiveness is unknown/unclear/uncertain or not well-established</a:t>
                      </a:r>
                    </a:p>
                  </a:txBody>
                  <a:tcPr>
                    <a:lnB w="38100" cap="flat" cmpd="sng" algn="ctr">
                      <a:solidFill>
                        <a:schemeClr val="bg1"/>
                      </a:solidFill>
                      <a:prstDash val="solid"/>
                      <a:round/>
                      <a:headEnd type="none" w="med" len="med"/>
                      <a:tailEnd type="none" w="med" len="med"/>
                    </a:lnB>
                    <a:solidFill>
                      <a:srgbClr val="F99B1D"/>
                    </a:solidFill>
                  </a:tcPr>
                </a:tc>
                <a:extLst>
                  <a:ext uri="{0D108BD9-81ED-4DB2-BD59-A6C34878D82A}">
                    <a16:rowId xmlns:a16="http://schemas.microsoft.com/office/drawing/2014/main" val="3998212600"/>
                  </a:ext>
                </a:extLst>
              </a:tr>
              <a:tr h="258301">
                <a:tc>
                  <a:txBody>
                    <a:bodyPr/>
                    <a:lstStyle/>
                    <a:p>
                      <a:r>
                        <a:rPr lang="en-US" sz="1000" b="1" kern="1200" dirty="0">
                          <a:solidFill>
                            <a:schemeClr val="dk1"/>
                          </a:solidFill>
                          <a:latin typeface="Lub Dub Condensed" panose="020B0506030403020204" pitchFamily="34" charset="0"/>
                          <a:ea typeface="+mn-ea"/>
                          <a:cs typeface="+mn-cs"/>
                        </a:rPr>
                        <a:t>CLASS 3: No Benefit (MODERATE)                                                     Benefit = Risk</a:t>
                      </a:r>
                    </a:p>
                  </a:txBody>
                  <a:tcPr>
                    <a:lnT w="38100" cap="flat" cmpd="sng" algn="ctr">
                      <a:solidFill>
                        <a:schemeClr val="bg1"/>
                      </a:solidFill>
                      <a:prstDash val="solid"/>
                      <a:round/>
                      <a:headEnd type="none" w="med" len="med"/>
                      <a:tailEnd type="none" w="med" len="med"/>
                    </a:lnT>
                    <a:solidFill>
                      <a:srgbClr val="F47320"/>
                    </a:solidFill>
                  </a:tcPr>
                </a:tc>
                <a:extLst>
                  <a:ext uri="{0D108BD9-81ED-4DB2-BD59-A6C34878D82A}">
                    <a16:rowId xmlns:a16="http://schemas.microsoft.com/office/drawing/2014/main" val="2602536859"/>
                  </a:ext>
                </a:extLst>
              </a:tr>
              <a:tr h="678039">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Is not recommended</a:t>
                      </a:r>
                    </a:p>
                    <a:p>
                      <a:pPr marL="174625" indent="-114300">
                        <a:buFont typeface="Arial" panose="020B0604020202020204" pitchFamily="34" charset="0"/>
                        <a:buChar char="•"/>
                      </a:pPr>
                      <a:r>
                        <a:rPr lang="en-US" sz="900" dirty="0">
                          <a:latin typeface="Lub Dub Condensed" panose="020B0506030403020204" pitchFamily="34" charset="0"/>
                        </a:rPr>
                        <a:t>Is not indicated/useful/effective/beneficial</a:t>
                      </a:r>
                    </a:p>
                    <a:p>
                      <a:pPr marL="174625" indent="-114300">
                        <a:buFont typeface="Arial" panose="020B0604020202020204" pitchFamily="34" charset="0"/>
                        <a:buChar char="•"/>
                      </a:pPr>
                      <a:r>
                        <a:rPr lang="en-US" sz="900" dirty="0">
                          <a:latin typeface="Lub Dub Condensed" panose="020B0506030403020204" pitchFamily="34" charset="0"/>
                        </a:rPr>
                        <a:t>Should not be performed/administered/other</a:t>
                      </a:r>
                    </a:p>
                  </a:txBody>
                  <a:tcPr>
                    <a:lnB w="38100" cap="flat" cmpd="sng" algn="ctr">
                      <a:solidFill>
                        <a:schemeClr val="bg1"/>
                      </a:solidFill>
                      <a:prstDash val="solid"/>
                      <a:round/>
                      <a:headEnd type="none" w="med" len="med"/>
                      <a:tailEnd type="none" w="med" len="med"/>
                    </a:lnB>
                    <a:solidFill>
                      <a:srgbClr val="F47320"/>
                    </a:solidFill>
                  </a:tcPr>
                </a:tc>
                <a:extLst>
                  <a:ext uri="{0D108BD9-81ED-4DB2-BD59-A6C34878D82A}">
                    <a16:rowId xmlns:a16="http://schemas.microsoft.com/office/drawing/2014/main" val="2650303985"/>
                  </a:ext>
                </a:extLst>
              </a:tr>
              <a:tr h="258301">
                <a:tc>
                  <a:txBody>
                    <a:bodyPr/>
                    <a:lstStyle/>
                    <a:p>
                      <a:r>
                        <a:rPr lang="en-US" sz="1000" b="1" kern="1200" dirty="0">
                          <a:solidFill>
                            <a:schemeClr val="dk1"/>
                          </a:solidFill>
                          <a:latin typeface="Lub Dub Condensed" panose="020B0506030403020204" pitchFamily="34" charset="0"/>
                          <a:ea typeface="+mn-ea"/>
                          <a:cs typeface="+mn-cs"/>
                        </a:rPr>
                        <a:t>CLASS 3: Harm (STRONG)                                                                     Risk &gt; Benefit</a:t>
                      </a:r>
                    </a:p>
                  </a:txBody>
                  <a:tcPr>
                    <a:lnT w="38100" cap="flat" cmpd="sng" algn="ctr">
                      <a:solidFill>
                        <a:schemeClr val="bg1"/>
                      </a:solidFill>
                      <a:prstDash val="solid"/>
                      <a:round/>
                      <a:headEnd type="none" w="med" len="med"/>
                      <a:tailEnd type="none" w="med" len="med"/>
                    </a:lnT>
                    <a:solidFill>
                      <a:srgbClr val="EE3823"/>
                    </a:solidFill>
                  </a:tcPr>
                </a:tc>
                <a:extLst>
                  <a:ext uri="{0D108BD9-81ED-4DB2-BD59-A6C34878D82A}">
                    <a16:rowId xmlns:a16="http://schemas.microsoft.com/office/drawing/2014/main" val="3322866847"/>
                  </a:ext>
                </a:extLst>
              </a:tr>
              <a:tr h="823333">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Potentially harmful</a:t>
                      </a:r>
                    </a:p>
                    <a:p>
                      <a:pPr marL="174625" indent="-114300">
                        <a:buFont typeface="Arial" panose="020B0604020202020204" pitchFamily="34" charset="0"/>
                        <a:buChar char="•"/>
                      </a:pPr>
                      <a:r>
                        <a:rPr lang="en-US" sz="900" dirty="0">
                          <a:latin typeface="Lub Dub Condensed" panose="020B0506030403020204" pitchFamily="34" charset="0"/>
                        </a:rPr>
                        <a:t>Causes harm</a:t>
                      </a:r>
                    </a:p>
                    <a:p>
                      <a:pPr marL="174625" indent="-114300">
                        <a:buFont typeface="Arial" panose="020B0604020202020204" pitchFamily="34" charset="0"/>
                        <a:buChar char="•"/>
                      </a:pPr>
                      <a:r>
                        <a:rPr lang="en-US" sz="900" dirty="0">
                          <a:latin typeface="Lub Dub Condensed" panose="020B0506030403020204" pitchFamily="34" charset="0"/>
                        </a:rPr>
                        <a:t>Associated with excess morbidity/mortality</a:t>
                      </a:r>
                    </a:p>
                    <a:p>
                      <a:pPr marL="174625" indent="-114300">
                        <a:buFont typeface="Arial" panose="020B0604020202020204" pitchFamily="34" charset="0"/>
                        <a:buChar char="•"/>
                      </a:pPr>
                      <a:r>
                        <a:rPr lang="en-US" sz="900" dirty="0">
                          <a:latin typeface="Lub Dub Condensed" panose="020B0506030403020204" pitchFamily="34" charset="0"/>
                        </a:rPr>
                        <a:t>Should not be performed/administered/other</a:t>
                      </a:r>
                    </a:p>
                  </a:txBody>
                  <a:tcPr>
                    <a:solidFill>
                      <a:srgbClr val="EE3823"/>
                    </a:solidFill>
                  </a:tcPr>
                </a:tc>
                <a:extLst>
                  <a:ext uri="{0D108BD9-81ED-4DB2-BD59-A6C34878D82A}">
                    <a16:rowId xmlns:a16="http://schemas.microsoft.com/office/drawing/2014/main" val="1232743771"/>
                  </a:ext>
                </a:extLst>
              </a:tr>
            </a:tbl>
          </a:graphicData>
        </a:graphic>
      </p:graphicFrame>
      <p:graphicFrame>
        <p:nvGraphicFramePr>
          <p:cNvPr id="41" name="Table 9">
            <a:extLst>
              <a:ext uri="{FF2B5EF4-FFF2-40B4-BE49-F238E27FC236}">
                <a16:creationId xmlns:a16="http://schemas.microsoft.com/office/drawing/2014/main" id="{6A6275A2-FAAC-4B1C-AFB9-6D071F90807A}"/>
              </a:ext>
            </a:extLst>
          </p:cNvPr>
          <p:cNvGraphicFramePr>
            <a:graphicFrameLocks noGrp="1"/>
          </p:cNvGraphicFramePr>
          <p:nvPr>
            <p:extLst>
              <p:ext uri="{D42A27DB-BD31-4B8C-83A1-F6EECF244321}">
                <p14:modId xmlns:p14="http://schemas.microsoft.com/office/powerpoint/2010/main" val="269346074"/>
              </p:ext>
            </p:extLst>
          </p:nvPr>
        </p:nvGraphicFramePr>
        <p:xfrm>
          <a:off x="7606498" y="155573"/>
          <a:ext cx="3747302" cy="4093695"/>
        </p:xfrm>
        <a:graphic>
          <a:graphicData uri="http://schemas.openxmlformats.org/drawingml/2006/table">
            <a:tbl>
              <a:tblPr firstRow="1" bandRow="1">
                <a:tableStyleId>{5C22544A-7EE6-4342-B048-85BDC9FD1C3A}</a:tableStyleId>
              </a:tblPr>
              <a:tblGrid>
                <a:gridCol w="3747302">
                  <a:extLst>
                    <a:ext uri="{9D8B030D-6E8A-4147-A177-3AD203B41FA5}">
                      <a16:colId xmlns:a16="http://schemas.microsoft.com/office/drawing/2014/main" val="1003014637"/>
                    </a:ext>
                  </a:extLst>
                </a:gridCol>
              </a:tblGrid>
              <a:tr h="259917">
                <a:tc>
                  <a:txBody>
                    <a:bodyPr/>
                    <a:lstStyle/>
                    <a:p>
                      <a:r>
                        <a:rPr lang="en-US" sz="1000" dirty="0">
                          <a:solidFill>
                            <a:sysClr val="windowText" lastClr="000000"/>
                          </a:solidFill>
                          <a:latin typeface="Lub Dub Condensed" panose="020B0506030403020204" pitchFamily="34" charset="0"/>
                        </a:rPr>
                        <a:t>LEVEL (QUALITY) OF EVIDENCE‡</a:t>
                      </a:r>
                    </a:p>
                  </a:txBody>
                  <a:tcPr>
                    <a:solidFill>
                      <a:srgbClr val="D2D3D5"/>
                    </a:solidFill>
                  </a:tcPr>
                </a:tc>
                <a:extLst>
                  <a:ext uri="{0D108BD9-81ED-4DB2-BD59-A6C34878D82A}">
                    <a16:rowId xmlns:a16="http://schemas.microsoft.com/office/drawing/2014/main" val="242032595"/>
                  </a:ext>
                </a:extLst>
              </a:tr>
              <a:tr h="259917">
                <a:tc>
                  <a:txBody>
                    <a:bodyPr/>
                    <a:lstStyle/>
                    <a:p>
                      <a:r>
                        <a:rPr lang="en-US" sz="1000" b="1" dirty="0">
                          <a:latin typeface="Lub Dub Condensed" panose="020B0506030403020204" pitchFamily="34" charset="0"/>
                        </a:rPr>
                        <a:t>LEVEL A</a:t>
                      </a:r>
                    </a:p>
                  </a:txBody>
                  <a:tcPr>
                    <a:solidFill>
                      <a:srgbClr val="4D8AB7"/>
                    </a:solidFill>
                  </a:tcPr>
                </a:tc>
                <a:extLst>
                  <a:ext uri="{0D108BD9-81ED-4DB2-BD59-A6C34878D82A}">
                    <a16:rowId xmlns:a16="http://schemas.microsoft.com/office/drawing/2014/main" val="3318596577"/>
                  </a:ext>
                </a:extLst>
              </a:tr>
              <a:tr h="536079">
                <a:tc>
                  <a:txBody>
                    <a:bodyPr/>
                    <a:lstStyle/>
                    <a:p>
                      <a:pPr marL="174625" indent="-114300">
                        <a:buFont typeface="Arial" panose="020B0604020202020204" pitchFamily="34" charset="0"/>
                        <a:buChar char="•"/>
                      </a:pPr>
                      <a:r>
                        <a:rPr lang="en-US" sz="900" dirty="0">
                          <a:latin typeface="Lub Dub Condensed" panose="020B0506030403020204" pitchFamily="34" charset="0"/>
                        </a:rPr>
                        <a:t>High-quality evidence‡ from more than 1 RCT</a:t>
                      </a:r>
                    </a:p>
                    <a:p>
                      <a:pPr marL="174625" indent="-114300">
                        <a:buFont typeface="Arial" panose="020B0604020202020204" pitchFamily="34" charset="0"/>
                        <a:buChar char="•"/>
                      </a:pPr>
                      <a:r>
                        <a:rPr lang="en-US" sz="900" dirty="0">
                          <a:latin typeface="Lub Dub Condensed" panose="020B0506030403020204" pitchFamily="34" charset="0"/>
                        </a:rPr>
                        <a:t>Meta-analyses of high-quality RCTs</a:t>
                      </a:r>
                    </a:p>
                    <a:p>
                      <a:pPr marL="174625" indent="-114300">
                        <a:buFont typeface="Arial" panose="020B0604020202020204" pitchFamily="34" charset="0"/>
                        <a:buChar char="•"/>
                      </a:pPr>
                      <a:r>
                        <a:rPr lang="en-US" sz="900" dirty="0">
                          <a:latin typeface="Lub Dub Condensed" panose="020B0506030403020204" pitchFamily="34" charset="0"/>
                        </a:rPr>
                        <a:t>One or more RCTs corroborated by high-quality registry studies</a:t>
                      </a:r>
                    </a:p>
                  </a:txBody>
                  <a:tcPr>
                    <a:lnB w="38100" cap="flat" cmpd="sng" algn="ctr">
                      <a:solidFill>
                        <a:schemeClr val="bg1"/>
                      </a:solidFill>
                      <a:prstDash val="solid"/>
                      <a:round/>
                      <a:headEnd type="none" w="med" len="med"/>
                      <a:tailEnd type="none" w="med" len="med"/>
                    </a:lnB>
                    <a:solidFill>
                      <a:srgbClr val="4D8AB7"/>
                    </a:solidFill>
                  </a:tcPr>
                </a:tc>
                <a:extLst>
                  <a:ext uri="{0D108BD9-81ED-4DB2-BD59-A6C34878D82A}">
                    <a16:rowId xmlns:a16="http://schemas.microsoft.com/office/drawing/2014/main" val="1208742902"/>
                  </a:ext>
                </a:extLst>
              </a:tr>
              <a:tr h="259917">
                <a:tc>
                  <a:txBody>
                    <a:bodyPr/>
                    <a:lstStyle/>
                    <a:p>
                      <a:pPr marL="0" algn="l" defTabSz="914400" rtl="0" eaLnBrk="1" latinLnBrk="0" hangingPunct="1">
                        <a:tabLst>
                          <a:tab pos="2857500" algn="r"/>
                        </a:tabLst>
                      </a:pPr>
                      <a:r>
                        <a:rPr lang="en-US" sz="1000" b="1" kern="1200" dirty="0">
                          <a:solidFill>
                            <a:schemeClr val="dk1"/>
                          </a:solidFill>
                          <a:latin typeface="Lub Dub Condensed" panose="020B0506030403020204" pitchFamily="34" charset="0"/>
                          <a:ea typeface="+mn-ea"/>
                          <a:cs typeface="+mn-cs"/>
                        </a:rPr>
                        <a:t>LEVEL B-R                                                                            (Randomized)</a:t>
                      </a:r>
                    </a:p>
                  </a:txBody>
                  <a:tcPr>
                    <a:lnT w="38100" cap="flat" cmpd="sng" algn="ctr">
                      <a:solidFill>
                        <a:schemeClr val="bg1"/>
                      </a:solidFill>
                      <a:prstDash val="solid"/>
                      <a:round/>
                      <a:headEnd type="none" w="med" len="med"/>
                      <a:tailEnd type="none" w="med" len="med"/>
                    </a:lnT>
                    <a:solidFill>
                      <a:srgbClr val="85ADD1"/>
                    </a:solidFill>
                  </a:tcPr>
                </a:tc>
                <a:extLst>
                  <a:ext uri="{0D108BD9-81ED-4DB2-BD59-A6C34878D82A}">
                    <a16:rowId xmlns:a16="http://schemas.microsoft.com/office/drawing/2014/main" val="3747493110"/>
                  </a:ext>
                </a:extLst>
              </a:tr>
              <a:tr h="389875">
                <a:tc>
                  <a:txBody>
                    <a:bodyPr/>
                    <a:lstStyle/>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Moderate-quality evidence</a:t>
                      </a:r>
                      <a:r>
                        <a:rPr lang="en-US" sz="900" dirty="0">
                          <a:latin typeface="Lub Dub Condensed" panose="020B0506030403020204" pitchFamily="34" charset="0"/>
                        </a:rPr>
                        <a:t>‡</a:t>
                      </a:r>
                      <a:r>
                        <a:rPr lang="en-US" sz="900" kern="1200" dirty="0">
                          <a:solidFill>
                            <a:schemeClr val="dk1"/>
                          </a:solidFill>
                          <a:latin typeface="Lub Dub Condensed" panose="020B0506030403020204" pitchFamily="34" charset="0"/>
                          <a:ea typeface="+mn-ea"/>
                          <a:cs typeface="+mn-cs"/>
                        </a:rPr>
                        <a:t> from 1 or more RCTs</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Meta-analyses of moderate-quality RCTs</a:t>
                      </a:r>
                    </a:p>
                  </a:txBody>
                  <a:tcPr>
                    <a:lnB w="38100" cap="flat" cmpd="sng" algn="ctr">
                      <a:solidFill>
                        <a:schemeClr val="bg1"/>
                      </a:solidFill>
                      <a:prstDash val="solid"/>
                      <a:round/>
                      <a:headEnd type="none" w="med" len="med"/>
                      <a:tailEnd type="none" w="med" len="med"/>
                    </a:lnB>
                    <a:solidFill>
                      <a:srgbClr val="85ADD1"/>
                    </a:solidFill>
                  </a:tcPr>
                </a:tc>
                <a:extLst>
                  <a:ext uri="{0D108BD9-81ED-4DB2-BD59-A6C34878D82A}">
                    <a16:rowId xmlns:a16="http://schemas.microsoft.com/office/drawing/2014/main" val="473413684"/>
                  </a:ext>
                </a:extLst>
              </a:tr>
              <a:tr h="259917">
                <a:tc>
                  <a:txBody>
                    <a:bodyPr/>
                    <a:lstStyle/>
                    <a:p>
                      <a:pPr marL="0" algn="l" defTabSz="914400" rtl="0" eaLnBrk="1" latinLnBrk="0" hangingPunct="1"/>
                      <a:r>
                        <a:rPr lang="en-US" sz="1000" b="1" kern="1200" dirty="0">
                          <a:solidFill>
                            <a:schemeClr val="dk1"/>
                          </a:solidFill>
                          <a:latin typeface="Lub Dub Condensed" panose="020B0506030403020204" pitchFamily="34" charset="0"/>
                          <a:ea typeface="+mn-ea"/>
                          <a:cs typeface="+mn-cs"/>
                        </a:rPr>
                        <a:t>LEVEL B-NR                                                                   (Nonrandomized)</a:t>
                      </a:r>
                    </a:p>
                  </a:txBody>
                  <a:tcPr>
                    <a:lnT w="38100" cap="flat" cmpd="sng" algn="ctr">
                      <a:solidFill>
                        <a:schemeClr val="bg1"/>
                      </a:solidFill>
                      <a:prstDash val="solid"/>
                      <a:round/>
                      <a:headEnd type="none" w="med" len="med"/>
                      <a:tailEnd type="none" w="med" len="med"/>
                    </a:lnT>
                    <a:solidFill>
                      <a:srgbClr val="85ADD1"/>
                    </a:solidFill>
                  </a:tcPr>
                </a:tc>
                <a:extLst>
                  <a:ext uri="{0D108BD9-81ED-4DB2-BD59-A6C34878D82A}">
                    <a16:rowId xmlns:a16="http://schemas.microsoft.com/office/drawing/2014/main" val="757579678"/>
                  </a:ext>
                </a:extLst>
              </a:tr>
              <a:tr h="682283">
                <a:tc>
                  <a:txBody>
                    <a:bodyPr/>
                    <a:lstStyle/>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Moderate-quality evidence</a:t>
                      </a:r>
                      <a:r>
                        <a:rPr lang="en-US" sz="900" dirty="0">
                          <a:latin typeface="Lub Dub Condensed" panose="020B0506030403020204" pitchFamily="34" charset="0"/>
                        </a:rPr>
                        <a:t>‡</a:t>
                      </a:r>
                      <a:r>
                        <a:rPr lang="en-US" sz="900" kern="1200" dirty="0">
                          <a:solidFill>
                            <a:schemeClr val="dk1"/>
                          </a:solidFill>
                          <a:latin typeface="Lub Dub Condensed" panose="020B0506030403020204" pitchFamily="34" charset="0"/>
                          <a:ea typeface="+mn-ea"/>
                          <a:cs typeface="+mn-cs"/>
                        </a:rPr>
                        <a:t> from 1 or more well-designed, well-executed nonrandomized studies, observational studies, or registry studies</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Meta-analyses of such studies</a:t>
                      </a:r>
                    </a:p>
                  </a:txBody>
                  <a:tcPr>
                    <a:lnB w="38100" cap="flat" cmpd="sng" algn="ctr">
                      <a:solidFill>
                        <a:schemeClr val="bg1"/>
                      </a:solidFill>
                      <a:prstDash val="solid"/>
                      <a:round/>
                      <a:headEnd type="none" w="med" len="med"/>
                      <a:tailEnd type="none" w="med" len="med"/>
                    </a:lnB>
                    <a:solidFill>
                      <a:srgbClr val="85ADD1"/>
                    </a:solidFill>
                  </a:tcPr>
                </a:tc>
                <a:extLst>
                  <a:ext uri="{0D108BD9-81ED-4DB2-BD59-A6C34878D82A}">
                    <a16:rowId xmlns:a16="http://schemas.microsoft.com/office/drawing/2014/main" val="3998212600"/>
                  </a:ext>
                </a:extLst>
              </a:tr>
              <a:tr h="259917">
                <a:tc>
                  <a:txBody>
                    <a:bodyPr/>
                    <a:lstStyle/>
                    <a:p>
                      <a:r>
                        <a:rPr lang="en-US" sz="1000" b="1" kern="1200" dirty="0">
                          <a:solidFill>
                            <a:schemeClr val="dk1"/>
                          </a:solidFill>
                          <a:latin typeface="Lub Dub Condensed" panose="020B0506030403020204" pitchFamily="34" charset="0"/>
                          <a:ea typeface="+mn-ea"/>
                          <a:cs typeface="+mn-cs"/>
                        </a:rPr>
                        <a:t>LEVEL C-LD                                                                          (Limited Data)</a:t>
                      </a:r>
                    </a:p>
                  </a:txBody>
                  <a:tcPr>
                    <a:lnT w="38100" cap="flat" cmpd="sng" algn="ctr">
                      <a:solidFill>
                        <a:schemeClr val="bg1"/>
                      </a:solidFill>
                      <a:prstDash val="solid"/>
                      <a:round/>
                      <a:headEnd type="none" w="med" len="med"/>
                      <a:tailEnd type="none" w="med" len="med"/>
                    </a:lnT>
                    <a:solidFill>
                      <a:srgbClr val="C4D8F0"/>
                    </a:solidFill>
                  </a:tcPr>
                </a:tc>
                <a:extLst>
                  <a:ext uri="{0D108BD9-81ED-4DB2-BD59-A6C34878D82A}">
                    <a16:rowId xmlns:a16="http://schemas.microsoft.com/office/drawing/2014/main" val="2602536859"/>
                  </a:ext>
                </a:extLst>
              </a:tr>
              <a:tr h="682283">
                <a:tc>
                  <a:txBody>
                    <a:bodyPr/>
                    <a:lstStyle/>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Randomized or nonrandomized observational or registry studies with limitations of design or execution</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Meta-analyses of such studies</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Physiological or mechanistic studies in human subjects</a:t>
                      </a:r>
                    </a:p>
                  </a:txBody>
                  <a:tcPr>
                    <a:lnB w="38100" cap="flat" cmpd="sng" algn="ctr">
                      <a:solidFill>
                        <a:schemeClr val="bg1"/>
                      </a:solidFill>
                      <a:prstDash val="solid"/>
                      <a:round/>
                      <a:headEnd type="none" w="med" len="med"/>
                      <a:tailEnd type="none" w="med" len="med"/>
                    </a:lnB>
                    <a:solidFill>
                      <a:srgbClr val="C4D8F0"/>
                    </a:solidFill>
                  </a:tcPr>
                </a:tc>
                <a:extLst>
                  <a:ext uri="{0D108BD9-81ED-4DB2-BD59-A6C34878D82A}">
                    <a16:rowId xmlns:a16="http://schemas.microsoft.com/office/drawing/2014/main" val="2650303985"/>
                  </a:ext>
                </a:extLst>
              </a:tr>
              <a:tr h="259917">
                <a:tc>
                  <a:txBody>
                    <a:bodyPr/>
                    <a:lstStyle/>
                    <a:p>
                      <a:r>
                        <a:rPr lang="en-US" sz="1000" b="1" kern="1200" dirty="0">
                          <a:solidFill>
                            <a:schemeClr val="dk1"/>
                          </a:solidFill>
                          <a:latin typeface="Lub Dub Condensed" panose="020B0506030403020204" pitchFamily="34" charset="0"/>
                          <a:ea typeface="+mn-ea"/>
                          <a:cs typeface="+mn-cs"/>
                        </a:rPr>
                        <a:t>LEVEL C-EO                                                                      (Expert Opinion)</a:t>
                      </a:r>
                    </a:p>
                  </a:txBody>
                  <a:tcPr>
                    <a:lnT w="38100" cap="flat" cmpd="sng" algn="ctr">
                      <a:solidFill>
                        <a:schemeClr val="bg1"/>
                      </a:solidFill>
                      <a:prstDash val="solid"/>
                      <a:round/>
                      <a:headEnd type="none" w="med" len="med"/>
                      <a:tailEnd type="none" w="med" len="med"/>
                    </a:lnT>
                    <a:solidFill>
                      <a:srgbClr val="C4D8F0"/>
                    </a:solidFill>
                  </a:tcPr>
                </a:tc>
                <a:extLst>
                  <a:ext uri="{0D108BD9-81ED-4DB2-BD59-A6C34878D82A}">
                    <a16:rowId xmlns:a16="http://schemas.microsoft.com/office/drawing/2014/main" val="3322866847"/>
                  </a:ext>
                </a:extLst>
              </a:tr>
              <a:tr h="243673">
                <a:tc>
                  <a:txBody>
                    <a:bodyPr/>
                    <a:lstStyle/>
                    <a:p>
                      <a:pPr marL="171450" indent="-111125">
                        <a:buFont typeface="Arial" panose="020B0604020202020204" pitchFamily="34" charset="0"/>
                        <a:buChar char="•"/>
                      </a:pPr>
                      <a:r>
                        <a:rPr lang="en-US" sz="900" dirty="0">
                          <a:latin typeface="Lub Dub Condensed" panose="020B0506030403020204" pitchFamily="34" charset="0"/>
                        </a:rPr>
                        <a:t>Consensus of expert opinion based on clinical experience. </a:t>
                      </a:r>
                    </a:p>
                  </a:txBody>
                  <a:tcPr>
                    <a:solidFill>
                      <a:srgbClr val="C4D8F0"/>
                    </a:solidFill>
                  </a:tcPr>
                </a:tc>
                <a:extLst>
                  <a:ext uri="{0D108BD9-81ED-4DB2-BD59-A6C34878D82A}">
                    <a16:rowId xmlns:a16="http://schemas.microsoft.com/office/drawing/2014/main" val="1232743771"/>
                  </a:ext>
                </a:extLst>
              </a:tr>
            </a:tbl>
          </a:graphicData>
        </a:graphic>
      </p:graphicFrame>
      <p:sp>
        <p:nvSpPr>
          <p:cNvPr id="43" name="Text Placeholder 3">
            <a:extLst>
              <a:ext uri="{FF2B5EF4-FFF2-40B4-BE49-F238E27FC236}">
                <a16:creationId xmlns:a16="http://schemas.microsoft.com/office/drawing/2014/main" id="{25AFB48E-B577-480C-B0D3-CF8855EE100E}"/>
              </a:ext>
            </a:extLst>
          </p:cNvPr>
          <p:cNvSpPr>
            <a:spLocks noGrp="1"/>
          </p:cNvSpPr>
          <p:nvPr>
            <p:ph type="body" sz="quarter" idx="13"/>
          </p:nvPr>
        </p:nvSpPr>
        <p:spPr>
          <a:xfrm>
            <a:off x="7694761" y="4250385"/>
            <a:ext cx="3973363" cy="2105481"/>
          </a:xfrm>
        </p:spPr>
        <p:txBody>
          <a:bodyPr/>
          <a:lstStyle/>
          <a:p>
            <a:pPr marL="0" lvl="0" indent="0">
              <a:spcBef>
                <a:spcPts val="600"/>
              </a:spcBef>
              <a:buClr>
                <a:srgbClr val="000000"/>
              </a:buClr>
              <a:defRPr/>
            </a:pPr>
            <a:r>
              <a:rPr lang="en-US" sz="800" dirty="0">
                <a:sym typeface="Arial"/>
              </a:rPr>
              <a:t>COR and LOE are determined independently (any COR may be paired with any LOE). </a:t>
            </a:r>
          </a:p>
          <a:p>
            <a:pPr marL="0" lvl="0" indent="0">
              <a:spcBef>
                <a:spcPts val="600"/>
              </a:spcBef>
              <a:buClr>
                <a:srgbClr val="000000"/>
              </a:buClr>
              <a:defRPr/>
            </a:pPr>
            <a:r>
              <a:rPr lang="en-US" sz="800" dirty="0">
                <a:sym typeface="Arial"/>
              </a:rPr>
              <a:t>A recommendation with LOE C does not imply that the recommendation is weak. Many important clinical questions addressed in guidelines do not lend themselves to clinical trials. Although RCTs are unavailable, there may be a very clear clinical consensus that a particular test or therapy is useful or effective.  </a:t>
            </a:r>
          </a:p>
          <a:p>
            <a:pPr marL="0" lvl="0" indent="0">
              <a:spcBef>
                <a:spcPts val="600"/>
              </a:spcBef>
              <a:buClr>
                <a:srgbClr val="000000"/>
              </a:buClr>
              <a:defRPr/>
            </a:pPr>
            <a:r>
              <a:rPr lang="en-US" sz="800" dirty="0">
                <a:sym typeface="Arial"/>
              </a:rPr>
              <a:t>*The outcome or result of the intervention should be specified (an improved clinical outcome or increased diagnostic accuracy or incremental prognostic information). </a:t>
            </a:r>
          </a:p>
          <a:p>
            <a:pPr marL="0" lvl="0" indent="0">
              <a:spcBef>
                <a:spcPts val="600"/>
              </a:spcBef>
              <a:buClr>
                <a:srgbClr val="000000"/>
              </a:buClr>
              <a:defRPr/>
            </a:pPr>
            <a:r>
              <a:rPr lang="en-US" sz="800" dirty="0">
                <a:sym typeface="Arial"/>
              </a:rPr>
              <a:t> </a:t>
            </a:r>
            <a:r>
              <a:rPr lang="en-US" sz="800" b="1" dirty="0">
                <a:sym typeface="Arial"/>
              </a:rPr>
              <a:t>†</a:t>
            </a:r>
            <a:r>
              <a:rPr lang="en-US" sz="800" dirty="0">
                <a:sym typeface="Arial"/>
              </a:rPr>
              <a:t>For comparative-effectiveness recommendation (COR 1 and 2a; LOE A and B only), studies that support the use of comparator verbs should involve direct comparisons of the treatments or strategies being evaluated. </a:t>
            </a:r>
          </a:p>
          <a:p>
            <a:pPr marL="0" lvl="0" indent="0">
              <a:spcBef>
                <a:spcPts val="600"/>
              </a:spcBef>
              <a:buClr>
                <a:srgbClr val="000000"/>
              </a:buClr>
              <a:defRPr/>
            </a:pPr>
            <a:r>
              <a:rPr lang="en-US" sz="800" b="1" dirty="0">
                <a:sym typeface="Arial"/>
              </a:rPr>
              <a:t>‡</a:t>
            </a:r>
            <a:r>
              <a:rPr lang="en-US" sz="800" dirty="0">
                <a:sym typeface="Arial"/>
              </a:rPr>
              <a:t>The method of assessing quality is evolving, including the application of standardized, widely-used, and preferably validated evidence grading tools; and for systematic reviews, the incorporation of an Evidence Review Committee.  </a:t>
            </a:r>
          </a:p>
          <a:p>
            <a:pPr marL="0" lvl="0" indent="0">
              <a:spcBef>
                <a:spcPts val="600"/>
              </a:spcBef>
              <a:buClr>
                <a:srgbClr val="000000"/>
              </a:buClr>
              <a:defRPr/>
            </a:pPr>
            <a:r>
              <a:rPr lang="en-US" sz="800" dirty="0">
                <a:sym typeface="Arial"/>
              </a:rPr>
              <a:t>COR indicates Class of Recommendation; EO, expert opinion; LD, limited data; LOE, Level of Evidence; NR, nonrandomized; R, randomized; and RCT, randomized controlled trial. </a:t>
            </a:r>
          </a:p>
        </p:txBody>
      </p:sp>
      <p:sp>
        <p:nvSpPr>
          <p:cNvPr id="11" name="Slide Number Placeholder 3">
            <a:extLst>
              <a:ext uri="{FF2B5EF4-FFF2-40B4-BE49-F238E27FC236}">
                <a16:creationId xmlns:a16="http://schemas.microsoft.com/office/drawing/2014/main" id="{949272A1-3936-43A2-B66D-77FEDA5A9F31}"/>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62C8CC3F-E9AE-4594-BF08-84EF3F0B916F}" type="slidenum">
              <a:rPr lang="en-US" smtClean="0"/>
              <a:t>3</a:t>
            </a:fld>
            <a:endParaRPr lang="en-US" sz="900" dirty="0"/>
          </a:p>
        </p:txBody>
      </p:sp>
    </p:spTree>
    <p:extLst>
      <p:ext uri="{BB962C8B-B14F-4D97-AF65-F5344CB8AC3E}">
        <p14:creationId xmlns:p14="http://schemas.microsoft.com/office/powerpoint/2010/main" val="22911521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8E47CC-2C36-4E78-B987-9C8EC0DAC266}"/>
              </a:ext>
            </a:extLst>
          </p:cNvPr>
          <p:cNvSpPr>
            <a:spLocks noGrp="1"/>
          </p:cNvSpPr>
          <p:nvPr>
            <p:ph type="title"/>
          </p:nvPr>
        </p:nvSpPr>
        <p:spPr/>
        <p:txBody>
          <a:bodyPr/>
          <a:lstStyle/>
          <a:p>
            <a:r>
              <a:rPr lang="en-US" dirty="0"/>
              <a:t>Cardiac Transplantation</a:t>
            </a:r>
          </a:p>
        </p:txBody>
      </p:sp>
      <p:sp>
        <p:nvSpPr>
          <p:cNvPr id="6" name="Content Placeholder 5">
            <a:extLst>
              <a:ext uri="{FF2B5EF4-FFF2-40B4-BE49-F238E27FC236}">
                <a16:creationId xmlns:a16="http://schemas.microsoft.com/office/drawing/2014/main" id="{B8297D2E-5179-46A7-9F3F-AE31D43FD015}"/>
              </a:ext>
            </a:extLst>
          </p:cNvPr>
          <p:cNvSpPr>
            <a:spLocks noGrp="1"/>
          </p:cNvSpPr>
          <p:nvPr>
            <p:ph idx="1"/>
          </p:nvPr>
        </p:nvSpPr>
        <p:spPr>
          <a:xfrm>
            <a:off x="738018" y="1129185"/>
            <a:ext cx="10615782" cy="821798"/>
          </a:xfrm>
        </p:spPr>
        <p:txBody>
          <a:bodyPr/>
          <a:lstStyle/>
          <a:p>
            <a:pPr marL="0" indent="0">
              <a:buNone/>
              <a:defRPr/>
            </a:pPr>
            <a:r>
              <a:rPr lang="en-US" sz="2000" dirty="0">
                <a:latin typeface="Lub Dub Bold" panose="020B0803030403020204" pitchFamily="34" charset="0"/>
              </a:rPr>
              <a:t>Median survival of adult transplant recipients is &gt;12 years; versus &lt;2 years for patients with stage D HF without advanced therapies.</a:t>
            </a:r>
          </a:p>
        </p:txBody>
      </p:sp>
      <p:graphicFrame>
        <p:nvGraphicFramePr>
          <p:cNvPr id="25" name="Table 24">
            <a:extLst>
              <a:ext uri="{FF2B5EF4-FFF2-40B4-BE49-F238E27FC236}">
                <a16:creationId xmlns:a16="http://schemas.microsoft.com/office/drawing/2014/main" id="{65D3A758-F959-4556-98B1-16400E45924D}"/>
              </a:ext>
            </a:extLst>
          </p:cNvPr>
          <p:cNvGraphicFramePr>
            <a:graphicFrameLocks noGrp="1"/>
          </p:cNvGraphicFramePr>
          <p:nvPr>
            <p:extLst>
              <p:ext uri="{D42A27DB-BD31-4B8C-83A1-F6EECF244321}">
                <p14:modId xmlns:p14="http://schemas.microsoft.com/office/powerpoint/2010/main" val="1880869508"/>
              </p:ext>
            </p:extLst>
          </p:nvPr>
        </p:nvGraphicFramePr>
        <p:xfrm>
          <a:off x="838200" y="2185701"/>
          <a:ext cx="3982375" cy="1743349"/>
        </p:xfrm>
        <a:graphic>
          <a:graphicData uri="http://schemas.openxmlformats.org/drawingml/2006/table">
            <a:tbl>
              <a:tblPr firstRow="1" bandRow="1">
                <a:tableStyleId>{5C22544A-7EE6-4342-B048-85BDC9FD1C3A}</a:tableStyleId>
              </a:tblPr>
              <a:tblGrid>
                <a:gridCol w="1173125">
                  <a:extLst>
                    <a:ext uri="{9D8B030D-6E8A-4147-A177-3AD203B41FA5}">
                      <a16:colId xmlns:a16="http://schemas.microsoft.com/office/drawing/2014/main" val="1719900550"/>
                    </a:ext>
                  </a:extLst>
                </a:gridCol>
                <a:gridCol w="2809250">
                  <a:extLst>
                    <a:ext uri="{9D8B030D-6E8A-4147-A177-3AD203B41FA5}">
                      <a16:colId xmlns:a16="http://schemas.microsoft.com/office/drawing/2014/main" val="2161597088"/>
                    </a:ext>
                  </a:extLst>
                </a:gridCol>
              </a:tblGrid>
              <a:tr h="29633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257699169"/>
                  </a:ext>
                </a:extLst>
              </a:tr>
              <a:tr h="1438549">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290513" marR="64769" lvl="0" indent="-228600" algn="l" defTabSz="914400" rtl="0" eaLnBrk="1" fontAlgn="auto" latinLnBrk="0" hangingPunct="1">
                        <a:lnSpc>
                          <a:spcPct val="100000"/>
                        </a:lnSpc>
                        <a:spcBef>
                          <a:spcPts val="0"/>
                        </a:spcBef>
                        <a:spcAft>
                          <a:spcPts val="600"/>
                        </a:spcAft>
                        <a:buClrTx/>
                        <a:buSzTx/>
                        <a:buFont typeface="+mj-lt"/>
                        <a:buAutoNum type="arabicPeriod"/>
                        <a:tabLst/>
                        <a:defRPr/>
                      </a:pPr>
                      <a:r>
                        <a:rPr lang="en-US" sz="1400" b="1" kern="1200" dirty="0">
                          <a:solidFill>
                            <a:srgbClr val="231F20"/>
                          </a:solidFill>
                          <a:latin typeface="Lub Dub Condensed" panose="020B0506030403020204" pitchFamily="34" charset="0"/>
                          <a:ea typeface="+mn-ea"/>
                          <a:cs typeface="Calibri"/>
                        </a:rPr>
                        <a:t>For selected patients with advanced HF despite GDMT, cardiac transplantation is indicated to improve survival and QOL (1)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9189650"/>
                  </a:ext>
                </a:extLst>
              </a:tr>
            </a:tbl>
          </a:graphicData>
        </a:graphic>
      </p:graphicFrame>
      <p:graphicFrame>
        <p:nvGraphicFramePr>
          <p:cNvPr id="26" name="Table 25">
            <a:extLst>
              <a:ext uri="{FF2B5EF4-FFF2-40B4-BE49-F238E27FC236}">
                <a16:creationId xmlns:a16="http://schemas.microsoft.com/office/drawing/2014/main" id="{13AB22BE-F747-428E-A186-DC6CB9A2997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89271579"/>
              </p:ext>
            </p:extLst>
          </p:nvPr>
        </p:nvGraphicFramePr>
        <p:xfrm>
          <a:off x="567891" y="4164582"/>
          <a:ext cx="4732078" cy="1484872"/>
        </p:xfrm>
        <a:graphic>
          <a:graphicData uri="http://schemas.openxmlformats.org/drawingml/2006/table">
            <a:tbl>
              <a:tblPr firstRow="1" bandRow="1">
                <a:tableStyleId>{5C22544A-7EE6-4342-B048-85BDC9FD1C3A}</a:tableStyleId>
              </a:tblPr>
              <a:tblGrid>
                <a:gridCol w="4732078">
                  <a:extLst>
                    <a:ext uri="{9D8B030D-6E8A-4147-A177-3AD203B41FA5}">
                      <a16:colId xmlns:a16="http://schemas.microsoft.com/office/drawing/2014/main" val="2511342733"/>
                    </a:ext>
                  </a:extLst>
                </a:gridCol>
              </a:tblGrid>
              <a:tr h="148487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spcAft>
                          <a:spcPts val="600"/>
                        </a:spcAft>
                      </a:pPr>
                      <a:endParaRPr lang="en-US" sz="1900" b="1" dirty="0">
                        <a:latin typeface="Lub Dub Condensed" panose="020B0506030403020204" pitchFamily="34" charset="0"/>
                      </a:endParaRPr>
                    </a:p>
                  </a:txBody>
                  <a:tcPr marL="45720" marR="4572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91270631"/>
                  </a:ext>
                </a:extLst>
              </a:tr>
            </a:tbl>
          </a:graphicData>
        </a:graphic>
      </p:graphicFrame>
      <p:sp>
        <p:nvSpPr>
          <p:cNvPr id="47" name="TextBox 46">
            <a:extLst>
              <a:ext uri="{FF2B5EF4-FFF2-40B4-BE49-F238E27FC236}">
                <a16:creationId xmlns:a16="http://schemas.microsoft.com/office/drawing/2014/main" id="{DF989967-DD5C-41E5-9BED-44A03041150A}"/>
              </a:ext>
            </a:extLst>
          </p:cNvPr>
          <p:cNvSpPr txBox="1"/>
          <p:nvPr/>
        </p:nvSpPr>
        <p:spPr>
          <a:xfrm>
            <a:off x="647700" y="4283770"/>
            <a:ext cx="4408714" cy="1277273"/>
          </a:xfrm>
          <a:prstGeom prst="rect">
            <a:avLst/>
          </a:prstGeom>
          <a:noFill/>
        </p:spPr>
        <p:txBody>
          <a:bodyPr wrap="square">
            <a:spAutoFit/>
          </a:bodyPr>
          <a:lstStyle/>
          <a:p>
            <a:pPr algn="ctr">
              <a:spcAft>
                <a:spcPts val="600"/>
              </a:spcAft>
            </a:pPr>
            <a:r>
              <a:rPr lang="en-US" b="1" dirty="0">
                <a:latin typeface="Lub Dub Condensed" panose="020B0506030403020204" pitchFamily="34" charset="0"/>
              </a:rPr>
              <a:t>In patients with stage D HF despite GDMT, cardiac transplantation provides intermediate economic value.</a:t>
            </a:r>
          </a:p>
          <a:p>
            <a:pPr algn="ctr">
              <a:spcAft>
                <a:spcPts val="600"/>
              </a:spcAft>
            </a:pPr>
            <a:r>
              <a:rPr lang="en-US" i="1" dirty="0">
                <a:latin typeface="Lub Dub Condensed" panose="020B0506030403020204" pitchFamily="34" charset="0"/>
              </a:rPr>
              <a:t> </a:t>
            </a:r>
            <a:r>
              <a:rPr lang="en-US" b="1" dirty="0">
                <a:latin typeface="Lub Dub Condensed" panose="020B0506030403020204" pitchFamily="34" charset="0"/>
              </a:rPr>
              <a:t>Value Statement: Intermediate Value (C-LD)</a:t>
            </a:r>
            <a:endParaRPr lang="en-US" b="1" i="1" dirty="0">
              <a:latin typeface="Lub Dub Condensed" panose="020B0506030403020204" pitchFamily="34" charset="0"/>
            </a:endParaRPr>
          </a:p>
        </p:txBody>
      </p:sp>
      <p:graphicFrame>
        <p:nvGraphicFramePr>
          <p:cNvPr id="48" name="Table 10">
            <a:extLst>
              <a:ext uri="{FF2B5EF4-FFF2-40B4-BE49-F238E27FC236}">
                <a16:creationId xmlns:a16="http://schemas.microsoft.com/office/drawing/2014/main" id="{5F513AFB-3C58-489D-80AC-30E94C666BD6}"/>
              </a:ext>
            </a:extLst>
          </p:cNvPr>
          <p:cNvGraphicFramePr>
            <a:graphicFrameLocks noGrp="1"/>
          </p:cNvGraphicFramePr>
          <p:nvPr>
            <p:extLst>
              <p:ext uri="{D42A27DB-BD31-4B8C-83A1-F6EECF244321}">
                <p14:modId xmlns:p14="http://schemas.microsoft.com/office/powerpoint/2010/main" val="3409541344"/>
              </p:ext>
            </p:extLst>
          </p:nvPr>
        </p:nvGraphicFramePr>
        <p:xfrm>
          <a:off x="5574807" y="2185700"/>
          <a:ext cx="2441453" cy="3463753"/>
        </p:xfrm>
        <a:graphic>
          <a:graphicData uri="http://schemas.openxmlformats.org/drawingml/2006/table">
            <a:tbl>
              <a:tblPr firstRow="1" bandRow="1">
                <a:tableStyleId>{5C22544A-7EE6-4342-B048-85BDC9FD1C3A}</a:tableStyleId>
              </a:tblPr>
              <a:tblGrid>
                <a:gridCol w="2441453">
                  <a:extLst>
                    <a:ext uri="{9D8B030D-6E8A-4147-A177-3AD203B41FA5}">
                      <a16:colId xmlns:a16="http://schemas.microsoft.com/office/drawing/2014/main" val="2546751716"/>
                    </a:ext>
                  </a:extLst>
                </a:gridCol>
              </a:tblGrid>
              <a:tr h="399928">
                <a:tc>
                  <a:txBody>
                    <a:bodyPr/>
                    <a:lstStyle/>
                    <a:p>
                      <a:pPr marL="0" indent="0"/>
                      <a:r>
                        <a:rPr lang="en-US" sz="1700" dirty="0">
                          <a:solidFill>
                            <a:schemeClr val="bg1"/>
                          </a:solidFill>
                          <a:latin typeface="Lub Dub Bold" panose="020B0803030403020204" pitchFamily="34" charset="0"/>
                        </a:rPr>
                        <a:t>PATIENT SELECTION</a:t>
                      </a:r>
                    </a:p>
                  </a:txBody>
                  <a:tcPr anchor="ctr">
                    <a:solidFill>
                      <a:srgbClr val="2F5597"/>
                    </a:solidFill>
                  </a:tcPr>
                </a:tc>
                <a:extLst>
                  <a:ext uri="{0D108BD9-81ED-4DB2-BD59-A6C34878D82A}">
                    <a16:rowId xmlns:a16="http://schemas.microsoft.com/office/drawing/2014/main" val="2984529776"/>
                  </a:ext>
                </a:extLst>
              </a:tr>
              <a:tr h="3063825">
                <a:tc>
                  <a:txBody>
                    <a:bodyPr/>
                    <a:lstStyle/>
                    <a:p>
                      <a:pPr marL="285750" indent="-173038">
                        <a:spcAft>
                          <a:spcPts val="600"/>
                        </a:spcAft>
                        <a:buFont typeface="Arial" panose="020B0604020202020204" pitchFamily="34" charset="0"/>
                        <a:buChar char="•"/>
                      </a:pPr>
                      <a:r>
                        <a:rPr lang="en-US" sz="1400" dirty="0">
                          <a:latin typeface="Lub Dub Condensed" panose="020B0506030403020204" pitchFamily="34" charset="0"/>
                        </a:rPr>
                        <a:t>Minimizing waitlist mortality while maximizing post-transplant outcomes is a priority</a:t>
                      </a:r>
                    </a:p>
                    <a:p>
                      <a:pPr marL="285750" indent="-173038">
                        <a:spcAft>
                          <a:spcPts val="600"/>
                        </a:spcAft>
                        <a:buFont typeface="Arial" panose="020B0604020202020204" pitchFamily="34" charset="0"/>
                        <a:buChar char="•"/>
                      </a:pPr>
                      <a:r>
                        <a:rPr lang="en-US" sz="1400" dirty="0">
                          <a:latin typeface="Lub Dub Condensed" panose="020B0506030403020204" pitchFamily="34" charset="0"/>
                        </a:rPr>
                        <a:t>CPET can refine candidate prognosis and selection</a:t>
                      </a:r>
                    </a:p>
                    <a:p>
                      <a:pPr marL="285750" indent="-173038">
                        <a:spcAft>
                          <a:spcPts val="600"/>
                        </a:spcAft>
                        <a:buFont typeface="Arial" panose="020B0604020202020204" pitchFamily="34" charset="0"/>
                        <a:buChar char="•"/>
                      </a:pPr>
                      <a:r>
                        <a:rPr lang="en-US" sz="1400" dirty="0">
                          <a:latin typeface="Lub Dub Condensed" panose="020B0506030403020204" pitchFamily="34" charset="0"/>
                        </a:rPr>
                        <a:t>Appropriate patient selection should include integration of comorbidity burden, caretaker status and goals of care</a:t>
                      </a:r>
                    </a:p>
                  </a:txBody>
                  <a:tcPr marT="91440">
                    <a:solidFill>
                      <a:schemeClr val="bg2"/>
                    </a:solidFill>
                  </a:tcPr>
                </a:tc>
                <a:extLst>
                  <a:ext uri="{0D108BD9-81ED-4DB2-BD59-A6C34878D82A}">
                    <a16:rowId xmlns:a16="http://schemas.microsoft.com/office/drawing/2014/main" val="2116998344"/>
                  </a:ext>
                </a:extLst>
              </a:tr>
            </a:tbl>
          </a:graphicData>
        </a:graphic>
      </p:graphicFrame>
      <p:sp>
        <p:nvSpPr>
          <p:cNvPr id="7" name="Text Placeholder 6">
            <a:extLst>
              <a:ext uri="{FF2B5EF4-FFF2-40B4-BE49-F238E27FC236}">
                <a16:creationId xmlns:a16="http://schemas.microsoft.com/office/drawing/2014/main" id="{2A6A5D4C-6318-4501-83E6-339815A1ADBE}"/>
              </a:ext>
            </a:extLst>
          </p:cNvPr>
          <p:cNvSpPr>
            <a:spLocks noGrp="1"/>
          </p:cNvSpPr>
          <p:nvPr>
            <p:ph type="body" sz="quarter" idx="13"/>
          </p:nvPr>
        </p:nvSpPr>
        <p:spPr/>
        <p:txBody>
          <a:bodyPr/>
          <a:lstStyle/>
          <a:p>
            <a:r>
              <a:rPr lang="en-US" b="1" dirty="0"/>
              <a:t>Abbreviations: </a:t>
            </a:r>
            <a:r>
              <a:rPr lang="en-US" dirty="0"/>
              <a:t>CPET indicates cardiopulmonary exercise test; GDMT, guideline-directed medical therapy; HF, heart failure; LD, limited data; and QOL, quality of life.</a:t>
            </a:r>
          </a:p>
        </p:txBody>
      </p:sp>
      <p:sp>
        <p:nvSpPr>
          <p:cNvPr id="8" name="Slide Number Placeholder 7">
            <a:extLst>
              <a:ext uri="{FF2B5EF4-FFF2-40B4-BE49-F238E27FC236}">
                <a16:creationId xmlns:a16="http://schemas.microsoft.com/office/drawing/2014/main" id="{70587127-88A3-4087-AE51-E1798CCD6C5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30</a:t>
            </a:fld>
            <a:endParaRPr lang="en-US" sz="900" dirty="0"/>
          </a:p>
        </p:txBody>
      </p:sp>
      <p:pic>
        <p:nvPicPr>
          <p:cNvPr id="4" name="Picture 3">
            <a:extLst>
              <a:ext uri="{FF2B5EF4-FFF2-40B4-BE49-F238E27FC236}">
                <a16:creationId xmlns:a16="http://schemas.microsoft.com/office/drawing/2014/main" id="{9848A191-B65D-44DA-B852-9B5C8EF2BC77}"/>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291098" y="2185700"/>
            <a:ext cx="3900902" cy="3463753"/>
          </a:xfrm>
          <a:prstGeom prst="rect">
            <a:avLst/>
          </a:prstGeom>
        </p:spPr>
      </p:pic>
    </p:spTree>
    <p:extLst>
      <p:ext uri="{BB962C8B-B14F-4D97-AF65-F5344CB8AC3E}">
        <p14:creationId xmlns:p14="http://schemas.microsoft.com/office/powerpoint/2010/main" val="2656476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C8D669-9F78-45BD-8145-48F25E3BE330}"/>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315481" y="1766656"/>
            <a:ext cx="4876518" cy="3864182"/>
          </a:xfrm>
          <a:prstGeom prst="rect">
            <a:avLst/>
          </a:prstGeom>
        </p:spPr>
      </p:pic>
      <p:sp>
        <p:nvSpPr>
          <p:cNvPr id="5" name="Title 4">
            <a:extLst>
              <a:ext uri="{FF2B5EF4-FFF2-40B4-BE49-F238E27FC236}">
                <a16:creationId xmlns:a16="http://schemas.microsoft.com/office/drawing/2014/main" id="{5C8E47CC-2C36-4E78-B987-9C8EC0DAC266}"/>
              </a:ext>
            </a:extLst>
          </p:cNvPr>
          <p:cNvSpPr>
            <a:spLocks noGrp="1"/>
          </p:cNvSpPr>
          <p:nvPr>
            <p:ph type="title"/>
          </p:nvPr>
        </p:nvSpPr>
        <p:spPr/>
        <p:txBody>
          <a:bodyPr/>
          <a:lstStyle/>
          <a:p>
            <a:r>
              <a:rPr lang="en-US" dirty="0"/>
              <a:t>Assessment of Patients Hospitalized With Decompensated HF</a:t>
            </a:r>
          </a:p>
        </p:txBody>
      </p:sp>
      <p:sp>
        <p:nvSpPr>
          <p:cNvPr id="27" name="TextBox 26">
            <a:extLst>
              <a:ext uri="{FF2B5EF4-FFF2-40B4-BE49-F238E27FC236}">
                <a16:creationId xmlns:a16="http://schemas.microsoft.com/office/drawing/2014/main" id="{72789BBD-CEBC-41CA-B16B-7FF6F90A8925}"/>
              </a:ext>
            </a:extLst>
          </p:cNvPr>
          <p:cNvSpPr txBox="1"/>
          <p:nvPr/>
        </p:nvSpPr>
        <p:spPr>
          <a:xfrm>
            <a:off x="1464400" y="1543776"/>
            <a:ext cx="3089970"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effectLst/>
                <a:uLnTx/>
                <a:uFillTx/>
                <a:latin typeface="Lub Dub Heavy" panose="020B0903030403020204" pitchFamily="34" charset="0"/>
                <a:cs typeface="Arial" panose="020B0604020202020204" pitchFamily="34" charset="0"/>
              </a:rPr>
              <a:t>Evaluation</a:t>
            </a:r>
          </a:p>
        </p:txBody>
      </p:sp>
      <p:graphicFrame>
        <p:nvGraphicFramePr>
          <p:cNvPr id="25" name="Table 24">
            <a:extLst>
              <a:ext uri="{FF2B5EF4-FFF2-40B4-BE49-F238E27FC236}">
                <a16:creationId xmlns:a16="http://schemas.microsoft.com/office/drawing/2014/main" id="{61A8D69C-931C-4C54-A8DF-C30A5216954D}"/>
              </a:ext>
            </a:extLst>
          </p:cNvPr>
          <p:cNvGraphicFramePr>
            <a:graphicFrameLocks noGrp="1"/>
          </p:cNvGraphicFramePr>
          <p:nvPr>
            <p:extLst>
              <p:ext uri="{D42A27DB-BD31-4B8C-83A1-F6EECF244321}">
                <p14:modId xmlns:p14="http://schemas.microsoft.com/office/powerpoint/2010/main" val="3745493717"/>
              </p:ext>
            </p:extLst>
          </p:nvPr>
        </p:nvGraphicFramePr>
        <p:xfrm>
          <a:off x="706908" y="1956567"/>
          <a:ext cx="3128245" cy="1698730"/>
        </p:xfrm>
        <a:graphic>
          <a:graphicData uri="http://schemas.openxmlformats.org/drawingml/2006/table">
            <a:tbl>
              <a:tblPr firstRow="1" bandRow="1">
                <a:tableStyleId>{5C22544A-7EE6-4342-B048-85BDC9FD1C3A}</a:tableStyleId>
              </a:tblPr>
              <a:tblGrid>
                <a:gridCol w="607434">
                  <a:extLst>
                    <a:ext uri="{9D8B030D-6E8A-4147-A177-3AD203B41FA5}">
                      <a16:colId xmlns:a16="http://schemas.microsoft.com/office/drawing/2014/main" val="1080210536"/>
                    </a:ext>
                  </a:extLst>
                </a:gridCol>
                <a:gridCol w="2520811">
                  <a:extLst>
                    <a:ext uri="{9D8B030D-6E8A-4147-A177-3AD203B41FA5}">
                      <a16:colId xmlns:a16="http://schemas.microsoft.com/office/drawing/2014/main" val="2246845904"/>
                    </a:ext>
                  </a:extLst>
                </a:gridCol>
              </a:tblGrid>
              <a:tr h="33363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289495225"/>
                  </a:ext>
                </a:extLst>
              </a:tr>
              <a:tr h="45503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400" b="1" kern="1200" dirty="0">
                          <a:solidFill>
                            <a:srgbClr val="231F20"/>
                          </a:solidFill>
                          <a:latin typeface="Lub Dub Condensed" panose="020B0506030403020204" pitchFamily="34" charset="0"/>
                          <a:ea typeface="+mn-ea"/>
                          <a:cs typeface="Calibri"/>
                        </a:rPr>
                        <a:t>Address precipitating factors</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756359728"/>
                  </a:ext>
                </a:extLst>
              </a:tr>
              <a:tr h="455033">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400" b="1" kern="1200" dirty="0">
                          <a:solidFill>
                            <a:srgbClr val="231F20"/>
                          </a:solidFill>
                          <a:latin typeface="Lub Dub Condensed" panose="020B0506030403020204" pitchFamily="34" charset="0"/>
                          <a:ea typeface="+mn-ea"/>
                          <a:cs typeface="Calibri"/>
                        </a:rPr>
                        <a:t>Evaluate severity of congestion</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66558447"/>
                  </a:ext>
                </a:extLst>
              </a:tr>
              <a:tr h="455033">
                <a:tc>
                  <a:txBody>
                    <a:body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400" b="1" kern="1200" dirty="0">
                          <a:solidFill>
                            <a:srgbClr val="231F20"/>
                          </a:solidFill>
                          <a:latin typeface="Lub Dub Condensed" panose="020B0506030403020204" pitchFamily="34" charset="0"/>
                          <a:ea typeface="+mn-ea"/>
                          <a:cs typeface="Calibri"/>
                        </a:rPr>
                        <a:t>Assess adequacy of perfusion</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710158900"/>
                  </a:ext>
                </a:extLst>
              </a:tr>
            </a:tbl>
          </a:graphicData>
        </a:graphic>
      </p:graphicFrame>
      <p:sp>
        <p:nvSpPr>
          <p:cNvPr id="57" name="TextBox 56">
            <a:extLst>
              <a:ext uri="{FF2B5EF4-FFF2-40B4-BE49-F238E27FC236}">
                <a16:creationId xmlns:a16="http://schemas.microsoft.com/office/drawing/2014/main" id="{E8893089-C627-4680-A273-B5BED6F781BF}"/>
              </a:ext>
            </a:extLst>
          </p:cNvPr>
          <p:cNvSpPr txBox="1"/>
          <p:nvPr/>
        </p:nvSpPr>
        <p:spPr>
          <a:xfrm>
            <a:off x="4879444" y="1527494"/>
            <a:ext cx="3089970"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effectLst/>
                <a:uLnTx/>
                <a:uFillTx/>
                <a:latin typeface="Lub Dub Heavy" panose="020B0903030403020204" pitchFamily="34" charset="0"/>
                <a:cs typeface="Arial" panose="020B0604020202020204" pitchFamily="34" charset="0"/>
              </a:rPr>
              <a:t>Goals for GDMT</a:t>
            </a:r>
          </a:p>
        </p:txBody>
      </p:sp>
      <p:graphicFrame>
        <p:nvGraphicFramePr>
          <p:cNvPr id="55" name="Table 54">
            <a:extLst>
              <a:ext uri="{FF2B5EF4-FFF2-40B4-BE49-F238E27FC236}">
                <a16:creationId xmlns:a16="http://schemas.microsoft.com/office/drawing/2014/main" id="{EC30ECE2-1C59-48EC-8077-2E7F9B654267}"/>
              </a:ext>
            </a:extLst>
          </p:cNvPr>
          <p:cNvGraphicFramePr>
            <a:graphicFrameLocks noGrp="1"/>
          </p:cNvGraphicFramePr>
          <p:nvPr>
            <p:extLst>
              <p:ext uri="{D42A27DB-BD31-4B8C-83A1-F6EECF244321}">
                <p14:modId xmlns:p14="http://schemas.microsoft.com/office/powerpoint/2010/main" val="368316130"/>
              </p:ext>
            </p:extLst>
          </p:nvPr>
        </p:nvGraphicFramePr>
        <p:xfrm>
          <a:off x="4121952" y="1940286"/>
          <a:ext cx="2906730" cy="1698730"/>
        </p:xfrm>
        <a:graphic>
          <a:graphicData uri="http://schemas.openxmlformats.org/drawingml/2006/table">
            <a:tbl>
              <a:tblPr firstRow="1" bandRow="1">
                <a:tableStyleId>{5C22544A-7EE6-4342-B048-85BDC9FD1C3A}</a:tableStyleId>
              </a:tblPr>
              <a:tblGrid>
                <a:gridCol w="607434">
                  <a:extLst>
                    <a:ext uri="{9D8B030D-6E8A-4147-A177-3AD203B41FA5}">
                      <a16:colId xmlns:a16="http://schemas.microsoft.com/office/drawing/2014/main" val="1080210536"/>
                    </a:ext>
                  </a:extLst>
                </a:gridCol>
                <a:gridCol w="2299296">
                  <a:extLst>
                    <a:ext uri="{9D8B030D-6E8A-4147-A177-3AD203B41FA5}">
                      <a16:colId xmlns:a16="http://schemas.microsoft.com/office/drawing/2014/main" val="2246845904"/>
                    </a:ext>
                  </a:extLst>
                </a:gridCol>
              </a:tblGrid>
              <a:tr h="369289">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289495225"/>
                  </a:ext>
                </a:extLst>
              </a:tr>
              <a:tr h="443147">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400" b="1" kern="1200" dirty="0">
                          <a:solidFill>
                            <a:srgbClr val="231F20"/>
                          </a:solidFill>
                          <a:latin typeface="Lub Dub Condensed" panose="020B0506030403020204" pitchFamily="34" charset="0"/>
                          <a:ea typeface="+mn-ea"/>
                          <a:cs typeface="Calibri"/>
                        </a:rPr>
                        <a:t>Optimize volume status</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756359728"/>
                  </a:ext>
                </a:extLst>
              </a:tr>
              <a:tr h="443147">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400" b="1" kern="1200" dirty="0">
                          <a:solidFill>
                            <a:srgbClr val="231F20"/>
                          </a:solidFill>
                          <a:latin typeface="Lub Dub Condensed" panose="020B0506030403020204" pitchFamily="34" charset="0"/>
                          <a:ea typeface="+mn-ea"/>
                          <a:cs typeface="Calibri"/>
                        </a:rPr>
                        <a:t>Address reversible factors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66558447"/>
                  </a:ext>
                </a:extLst>
              </a:tr>
              <a:tr h="443147">
                <a:tc>
                  <a:txBody>
                    <a:body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400" b="1" kern="1200" dirty="0">
                          <a:solidFill>
                            <a:srgbClr val="231F20"/>
                          </a:solidFill>
                          <a:latin typeface="Lub Dub Condensed" panose="020B0506030403020204" pitchFamily="34" charset="0"/>
                          <a:ea typeface="+mn-ea"/>
                          <a:cs typeface="Calibri"/>
                        </a:rPr>
                        <a:t>Continue or initiate GDMT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710158900"/>
                  </a:ext>
                </a:extLst>
              </a:tr>
            </a:tbl>
          </a:graphicData>
        </a:graphic>
      </p:graphicFrame>
      <p:graphicFrame>
        <p:nvGraphicFramePr>
          <p:cNvPr id="62" name="Table 61">
            <a:extLst>
              <a:ext uri="{FF2B5EF4-FFF2-40B4-BE49-F238E27FC236}">
                <a16:creationId xmlns:a16="http://schemas.microsoft.com/office/drawing/2014/main" id="{B161F091-0FF0-449B-A669-59386D665C15}"/>
              </a:ext>
            </a:extLst>
          </p:cNvPr>
          <p:cNvGraphicFramePr>
            <a:graphicFrameLocks noGrp="1"/>
          </p:cNvGraphicFramePr>
          <p:nvPr>
            <p:extLst>
              <p:ext uri="{D42A27DB-BD31-4B8C-83A1-F6EECF244321}">
                <p14:modId xmlns:p14="http://schemas.microsoft.com/office/powerpoint/2010/main" val="4188574509"/>
              </p:ext>
            </p:extLst>
          </p:nvPr>
        </p:nvGraphicFramePr>
        <p:xfrm>
          <a:off x="701135" y="3889958"/>
          <a:ext cx="7173358" cy="1859280"/>
        </p:xfrm>
        <a:graphic>
          <a:graphicData uri="http://schemas.openxmlformats.org/drawingml/2006/table">
            <a:tbl>
              <a:tblPr firstRow="1" bandRow="1">
                <a:tableStyleId>{5C22544A-7EE6-4342-B048-85BDC9FD1C3A}</a:tableStyleId>
              </a:tblPr>
              <a:tblGrid>
                <a:gridCol w="3586679">
                  <a:extLst>
                    <a:ext uri="{9D8B030D-6E8A-4147-A177-3AD203B41FA5}">
                      <a16:colId xmlns:a16="http://schemas.microsoft.com/office/drawing/2014/main" val="2546751716"/>
                    </a:ext>
                  </a:extLst>
                </a:gridCol>
                <a:gridCol w="3586679">
                  <a:extLst>
                    <a:ext uri="{9D8B030D-6E8A-4147-A177-3AD203B41FA5}">
                      <a16:colId xmlns:a16="http://schemas.microsoft.com/office/drawing/2014/main" val="3499461238"/>
                    </a:ext>
                  </a:extLst>
                </a:gridCol>
              </a:tblGrid>
              <a:tr h="125346">
                <a:tc gridSpan="2">
                  <a:txBody>
                    <a:bodyPr/>
                    <a:lstStyle/>
                    <a:p>
                      <a:r>
                        <a:rPr lang="en-US" sz="1700" b="1" kern="1200" dirty="0">
                          <a:solidFill>
                            <a:schemeClr val="bg1"/>
                          </a:solidFill>
                          <a:latin typeface="Lub Dub Bold" panose="020B0803030403020204" pitchFamily="34" charset="0"/>
                          <a:ea typeface="+mn-ea"/>
                          <a:cs typeface="+mn-cs"/>
                        </a:rPr>
                        <a:t>COMMON FACTORS PRECIPITATING HF HOSPITALIZATION</a:t>
                      </a:r>
                    </a:p>
                  </a:txBody>
                  <a:tcPr anchor="ctr">
                    <a:solidFill>
                      <a:srgbClr val="2F5597"/>
                    </a:solidFill>
                  </a:tcPr>
                </a:tc>
                <a:tc hMerge="1">
                  <a:txBody>
                    <a:bodyPr/>
                    <a:lstStyle/>
                    <a:p>
                      <a:endParaRPr lang="en-US"/>
                    </a:p>
                  </a:txBody>
                  <a:tcPr/>
                </a:tc>
                <a:extLst>
                  <a:ext uri="{0D108BD9-81ED-4DB2-BD59-A6C34878D82A}">
                    <a16:rowId xmlns:a16="http://schemas.microsoft.com/office/drawing/2014/main" val="2984529776"/>
                  </a:ext>
                </a:extLst>
              </a:tr>
              <a:tr h="343587">
                <a:tc>
                  <a:txBody>
                    <a:bodyPr/>
                    <a:lstStyle/>
                    <a:p>
                      <a:pPr marL="285750" indent="-173038" algn="l" defTabSz="914400" rtl="0" eaLnBrk="1" latinLnBrk="0" hangingPunct="1">
                        <a:spcAft>
                          <a:spcPts val="600"/>
                        </a:spcAft>
                        <a:buFont typeface="Arial" panose="020B0604020202020204" pitchFamily="34" charset="0"/>
                        <a:buChar char="•"/>
                      </a:pPr>
                      <a:r>
                        <a:rPr lang="en-US" sz="1400" kern="1200" dirty="0">
                          <a:solidFill>
                            <a:schemeClr val="dk1"/>
                          </a:solidFill>
                          <a:latin typeface="Lub Dub Condensed" panose="020B0506030403020204" pitchFamily="34" charset="0"/>
                          <a:ea typeface="+mn-ea"/>
                          <a:cs typeface="+mn-cs"/>
                        </a:rPr>
                        <a:t>Acute coronary syndrome</a:t>
                      </a:r>
                    </a:p>
                    <a:p>
                      <a:pPr marL="285750" indent="-173038" algn="l" defTabSz="914400" rtl="0" eaLnBrk="1" latinLnBrk="0" hangingPunct="1">
                        <a:spcAft>
                          <a:spcPts val="600"/>
                        </a:spcAft>
                        <a:buFont typeface="Arial" panose="020B0604020202020204" pitchFamily="34" charset="0"/>
                        <a:buChar char="•"/>
                      </a:pPr>
                      <a:r>
                        <a:rPr lang="en-US" sz="1400" kern="1200" dirty="0">
                          <a:solidFill>
                            <a:schemeClr val="dk1"/>
                          </a:solidFill>
                          <a:latin typeface="Lub Dub Condensed" panose="020B0506030403020204" pitchFamily="34" charset="0"/>
                          <a:ea typeface="+mn-ea"/>
                          <a:cs typeface="+mn-cs"/>
                        </a:rPr>
                        <a:t>Uncontrolled hypertension</a:t>
                      </a:r>
                    </a:p>
                    <a:p>
                      <a:pPr marL="285750" indent="-173038" algn="l" defTabSz="914400" rtl="0" eaLnBrk="1" latinLnBrk="0" hangingPunct="1">
                        <a:spcAft>
                          <a:spcPts val="600"/>
                        </a:spcAft>
                        <a:buFont typeface="Arial" panose="020B0604020202020204" pitchFamily="34" charset="0"/>
                        <a:buChar char="•"/>
                      </a:pPr>
                      <a:r>
                        <a:rPr lang="en-US" sz="1400" kern="1200" dirty="0">
                          <a:solidFill>
                            <a:schemeClr val="dk1"/>
                          </a:solidFill>
                          <a:latin typeface="Lub Dub Condensed" panose="020B0506030403020204" pitchFamily="34" charset="0"/>
                          <a:ea typeface="+mn-ea"/>
                          <a:cs typeface="+mn-cs"/>
                        </a:rPr>
                        <a:t>Atrial fibrillation and arrhythmias</a:t>
                      </a:r>
                    </a:p>
                    <a:p>
                      <a:pPr marL="285750" indent="-173038" algn="l" defTabSz="914400" rtl="0" eaLnBrk="1" latinLnBrk="0" hangingPunct="1">
                        <a:spcAft>
                          <a:spcPts val="600"/>
                        </a:spcAft>
                        <a:buFont typeface="Arial" panose="020B0604020202020204" pitchFamily="34" charset="0"/>
                        <a:buChar char="•"/>
                      </a:pPr>
                      <a:r>
                        <a:rPr lang="en-US" sz="1400" kern="1200" dirty="0">
                          <a:solidFill>
                            <a:schemeClr val="dk1"/>
                          </a:solidFill>
                          <a:latin typeface="Lub Dub Condensed" panose="020B0506030403020204" pitchFamily="34" charset="0"/>
                          <a:ea typeface="+mn-ea"/>
                          <a:cs typeface="+mn-cs"/>
                        </a:rPr>
                        <a:t>Additional cardiac disease</a:t>
                      </a:r>
                    </a:p>
                    <a:p>
                      <a:pPr marL="285750" indent="-173038" algn="l" defTabSz="914400" rtl="0" eaLnBrk="1" latinLnBrk="0" hangingPunct="1">
                        <a:spcAft>
                          <a:spcPts val="600"/>
                        </a:spcAft>
                        <a:buFont typeface="Arial" panose="020B0604020202020204" pitchFamily="34" charset="0"/>
                        <a:buChar char="•"/>
                      </a:pPr>
                      <a:r>
                        <a:rPr lang="en-US" sz="1400" kern="1200" dirty="0">
                          <a:solidFill>
                            <a:schemeClr val="dk1"/>
                          </a:solidFill>
                          <a:latin typeface="Lub Dub Condensed" panose="020B0506030403020204" pitchFamily="34" charset="0"/>
                          <a:ea typeface="+mn-ea"/>
                          <a:cs typeface="+mn-cs"/>
                        </a:rPr>
                        <a:t>Acute infections</a:t>
                      </a:r>
                    </a:p>
                  </a:txBody>
                  <a:tcPr marT="91440">
                    <a:lnB w="12700" cmpd="sng">
                      <a:noFill/>
                    </a:lnB>
                    <a:solidFill>
                      <a:schemeClr val="bg2"/>
                    </a:solidFill>
                  </a:tcPr>
                </a:tc>
                <a:tc>
                  <a:txBody>
                    <a:bodyPr/>
                    <a:lstStyle/>
                    <a:p>
                      <a:pPr marL="285750" marR="0" lvl="0" indent="-173038"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400" kern="1200" dirty="0">
                          <a:solidFill>
                            <a:schemeClr val="dk1"/>
                          </a:solidFill>
                          <a:latin typeface="Lub Dub Condensed" panose="020B0506030403020204" pitchFamily="34" charset="0"/>
                          <a:ea typeface="+mn-ea"/>
                          <a:cs typeface="+mn-cs"/>
                        </a:rPr>
                        <a:t>Non-adherence to medications or diet</a:t>
                      </a:r>
                    </a:p>
                    <a:p>
                      <a:pPr marL="285750" indent="-173038" algn="l" defTabSz="914400" rtl="0" eaLnBrk="1" latinLnBrk="0" hangingPunct="1">
                        <a:spcAft>
                          <a:spcPts val="600"/>
                        </a:spcAft>
                        <a:buFont typeface="Arial" panose="020B0604020202020204" pitchFamily="34" charset="0"/>
                        <a:buChar char="•"/>
                      </a:pPr>
                      <a:r>
                        <a:rPr lang="en-US" sz="1400" kern="1200" dirty="0">
                          <a:solidFill>
                            <a:schemeClr val="dk1"/>
                          </a:solidFill>
                          <a:latin typeface="Lub Dub Condensed" panose="020B0506030403020204" pitchFamily="34" charset="0"/>
                          <a:ea typeface="+mn-ea"/>
                          <a:cs typeface="+mn-cs"/>
                        </a:rPr>
                        <a:t>Anemia</a:t>
                      </a:r>
                    </a:p>
                    <a:p>
                      <a:pPr marL="285750" indent="-173038" algn="l" defTabSz="914400" rtl="0" eaLnBrk="1" latinLnBrk="0" hangingPunct="1">
                        <a:spcAft>
                          <a:spcPts val="600"/>
                        </a:spcAft>
                        <a:buFont typeface="Arial" panose="020B0604020202020204" pitchFamily="34" charset="0"/>
                        <a:buChar char="•"/>
                      </a:pPr>
                      <a:r>
                        <a:rPr lang="en-US" sz="1400" kern="1200" dirty="0">
                          <a:solidFill>
                            <a:schemeClr val="dk1"/>
                          </a:solidFill>
                          <a:latin typeface="Lub Dub Condensed" panose="020B0506030403020204" pitchFamily="34" charset="0"/>
                          <a:ea typeface="+mn-ea"/>
                          <a:cs typeface="+mn-cs"/>
                        </a:rPr>
                        <a:t>Hypo-/Hyperthyroidism</a:t>
                      </a:r>
                    </a:p>
                    <a:p>
                      <a:pPr marL="285750" indent="-173038" algn="l" defTabSz="914400" rtl="0" eaLnBrk="1" latinLnBrk="0" hangingPunct="1">
                        <a:spcAft>
                          <a:spcPts val="600"/>
                        </a:spcAft>
                        <a:buFont typeface="Arial" panose="020B0604020202020204" pitchFamily="34" charset="0"/>
                        <a:buChar char="•"/>
                      </a:pPr>
                      <a:r>
                        <a:rPr lang="en-US" sz="1400" kern="1200" dirty="0">
                          <a:solidFill>
                            <a:schemeClr val="dk1"/>
                          </a:solidFill>
                          <a:latin typeface="Lub Dub Condensed" panose="020B0506030403020204" pitchFamily="34" charset="0"/>
                          <a:ea typeface="+mn-ea"/>
                          <a:cs typeface="+mn-cs"/>
                        </a:rPr>
                        <a:t>Medications that increase sodium retention</a:t>
                      </a:r>
                    </a:p>
                    <a:p>
                      <a:pPr marL="285750" indent="-173038" algn="l" defTabSz="914400" rtl="0" eaLnBrk="1" latinLnBrk="0" hangingPunct="1">
                        <a:spcAft>
                          <a:spcPts val="600"/>
                        </a:spcAft>
                        <a:buFont typeface="Arial" panose="020B0604020202020204" pitchFamily="34" charset="0"/>
                        <a:buChar char="•"/>
                      </a:pPr>
                      <a:r>
                        <a:rPr lang="en-US" sz="1400" kern="1200" dirty="0">
                          <a:solidFill>
                            <a:schemeClr val="dk1"/>
                          </a:solidFill>
                          <a:latin typeface="Lub Dub Condensed" panose="020B0506030403020204" pitchFamily="34" charset="0"/>
                          <a:ea typeface="+mn-ea"/>
                          <a:cs typeface="+mn-cs"/>
                        </a:rPr>
                        <a:t>Medications with negative inotrope</a:t>
                      </a:r>
                    </a:p>
                  </a:txBody>
                  <a:tcPr marT="91440">
                    <a:lnB w="12700" cmpd="sng">
                      <a:noFill/>
                    </a:lnB>
                    <a:solidFill>
                      <a:schemeClr val="bg2"/>
                    </a:solidFill>
                  </a:tcPr>
                </a:tc>
                <a:extLst>
                  <a:ext uri="{0D108BD9-81ED-4DB2-BD59-A6C34878D82A}">
                    <a16:rowId xmlns:a16="http://schemas.microsoft.com/office/drawing/2014/main" val="2116998344"/>
                  </a:ext>
                </a:extLst>
              </a:tr>
            </a:tbl>
          </a:graphicData>
        </a:graphic>
      </p:graphicFrame>
      <p:sp>
        <p:nvSpPr>
          <p:cNvPr id="7" name="Text Placeholder 6">
            <a:extLst>
              <a:ext uri="{FF2B5EF4-FFF2-40B4-BE49-F238E27FC236}">
                <a16:creationId xmlns:a16="http://schemas.microsoft.com/office/drawing/2014/main" id="{2A6A5D4C-6318-4501-83E6-339815A1ADBE}"/>
              </a:ext>
            </a:extLst>
          </p:cNvPr>
          <p:cNvSpPr>
            <a:spLocks noGrp="1"/>
          </p:cNvSpPr>
          <p:nvPr>
            <p:ph type="body" sz="quarter" idx="13"/>
          </p:nvPr>
        </p:nvSpPr>
        <p:spPr/>
        <p:txBody>
          <a:bodyPr/>
          <a:lstStyle/>
          <a:p>
            <a:r>
              <a:rPr lang="en-US" sz="900" b="1" dirty="0">
                <a:latin typeface="Lub Dub Condensed" panose="020B0506030403020204" pitchFamily="34" charset="0"/>
              </a:rPr>
              <a:t>Abbreviation:  </a:t>
            </a:r>
            <a:r>
              <a:rPr lang="en-US" sz="900" dirty="0">
                <a:latin typeface="Lub Dub Condensed" panose="020B0506030403020204" pitchFamily="34" charset="0"/>
              </a:rPr>
              <a:t>GDMT indicates guideline-directed medical therapy.</a:t>
            </a:r>
          </a:p>
        </p:txBody>
      </p:sp>
      <p:sp>
        <p:nvSpPr>
          <p:cNvPr id="8" name="Slide Number Placeholder 7">
            <a:extLst>
              <a:ext uri="{FF2B5EF4-FFF2-40B4-BE49-F238E27FC236}">
                <a16:creationId xmlns:a16="http://schemas.microsoft.com/office/drawing/2014/main" id="{70587127-88A3-4087-AE51-E1798CCD6C5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31</a:t>
            </a:fld>
            <a:endParaRPr lang="en-US" sz="900" dirty="0"/>
          </a:p>
        </p:txBody>
      </p:sp>
      <p:sp>
        <p:nvSpPr>
          <p:cNvPr id="26" name="Oval 25">
            <a:extLst>
              <a:ext uri="{FF2B5EF4-FFF2-40B4-BE49-F238E27FC236}">
                <a16:creationId xmlns:a16="http://schemas.microsoft.com/office/drawing/2014/main" id="{A30F6441-E18C-43FD-8B24-767501F00F44}"/>
              </a:ext>
              <a:ext uri="{C183D7F6-B498-43B3-948B-1728B52AA6E4}">
                <adec:decorative xmlns:adec="http://schemas.microsoft.com/office/drawing/2017/decorative" val="1"/>
              </a:ext>
            </a:extLst>
          </p:cNvPr>
          <p:cNvSpPr/>
          <p:nvPr/>
        </p:nvSpPr>
        <p:spPr>
          <a:xfrm>
            <a:off x="777195" y="1364315"/>
            <a:ext cx="682341" cy="68234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13">
            <a:extLst>
              <a:ext uri="{FF2B5EF4-FFF2-40B4-BE49-F238E27FC236}">
                <a16:creationId xmlns:a16="http://schemas.microsoft.com/office/drawing/2014/main" id="{19A54EDA-4C34-4435-B6C7-9EE37220F569}"/>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72626" y="1440142"/>
            <a:ext cx="529987" cy="529987"/>
          </a:xfrm>
          <a:prstGeom prst="rect">
            <a:avLst/>
          </a:prstGeom>
        </p:spPr>
      </p:pic>
      <p:sp>
        <p:nvSpPr>
          <p:cNvPr id="56" name="Oval 55">
            <a:extLst>
              <a:ext uri="{FF2B5EF4-FFF2-40B4-BE49-F238E27FC236}">
                <a16:creationId xmlns:a16="http://schemas.microsoft.com/office/drawing/2014/main" id="{A58AEF4E-4BC3-45BA-8AEF-20D6987D8144}"/>
              </a:ext>
              <a:ext uri="{C183D7F6-B498-43B3-948B-1728B52AA6E4}">
                <adec:decorative xmlns:adec="http://schemas.microsoft.com/office/drawing/2017/decorative" val="1"/>
              </a:ext>
            </a:extLst>
          </p:cNvPr>
          <p:cNvSpPr/>
          <p:nvPr/>
        </p:nvSpPr>
        <p:spPr>
          <a:xfrm>
            <a:off x="4192239" y="1348033"/>
            <a:ext cx="682341" cy="68234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Graphic 13">
            <a:extLst>
              <a:ext uri="{FF2B5EF4-FFF2-40B4-BE49-F238E27FC236}">
                <a16:creationId xmlns:a16="http://schemas.microsoft.com/office/drawing/2014/main" id="{AF011FB5-B4D2-4D58-B079-5AFA20830059}"/>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307971" y="1455255"/>
            <a:ext cx="454296" cy="454296"/>
          </a:xfrm>
          <a:prstGeom prst="rect">
            <a:avLst/>
          </a:prstGeom>
        </p:spPr>
      </p:pic>
    </p:spTree>
    <p:extLst>
      <p:ext uri="{BB962C8B-B14F-4D97-AF65-F5344CB8AC3E}">
        <p14:creationId xmlns:p14="http://schemas.microsoft.com/office/powerpoint/2010/main" val="13798009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92AD31D-3C8E-4A3E-808B-9895BA2F10BD}"/>
              </a:ext>
              <a:ext uri="{C183D7F6-B498-43B3-948B-1728B52AA6E4}">
                <adec:decorative xmlns:adec="http://schemas.microsoft.com/office/drawing/2017/decorative" val="1"/>
              </a:ext>
            </a:extLst>
          </p:cNvPr>
          <p:cNvSpPr/>
          <p:nvPr/>
        </p:nvSpPr>
        <p:spPr>
          <a:xfrm>
            <a:off x="8358140" y="1574733"/>
            <a:ext cx="3378316" cy="3723206"/>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5C8E47CC-2C36-4E78-B987-9C8EC0DAC266}"/>
              </a:ext>
            </a:extLst>
          </p:cNvPr>
          <p:cNvSpPr>
            <a:spLocks noGrp="1"/>
          </p:cNvSpPr>
          <p:nvPr>
            <p:ph type="title"/>
          </p:nvPr>
        </p:nvSpPr>
        <p:spPr/>
        <p:txBody>
          <a:bodyPr/>
          <a:lstStyle/>
          <a:p>
            <a:r>
              <a:rPr lang="en-US" dirty="0"/>
              <a:t>GDMT During Hospitalization</a:t>
            </a:r>
          </a:p>
        </p:txBody>
      </p:sp>
      <p:sp>
        <p:nvSpPr>
          <p:cNvPr id="6" name="Content Placeholder 5">
            <a:extLst>
              <a:ext uri="{FF2B5EF4-FFF2-40B4-BE49-F238E27FC236}">
                <a16:creationId xmlns:a16="http://schemas.microsoft.com/office/drawing/2014/main" id="{B8297D2E-5179-46A7-9F3F-AE31D43FD015}"/>
              </a:ext>
            </a:extLst>
          </p:cNvPr>
          <p:cNvSpPr>
            <a:spLocks noGrp="1"/>
          </p:cNvSpPr>
          <p:nvPr>
            <p:ph idx="1"/>
          </p:nvPr>
        </p:nvSpPr>
        <p:spPr>
          <a:xfrm>
            <a:off x="750790" y="1160425"/>
            <a:ext cx="6670592" cy="1106279"/>
          </a:xfrm>
        </p:spPr>
        <p:txBody>
          <a:bodyPr>
            <a:normAutofit/>
          </a:bodyPr>
          <a:lstStyle/>
          <a:p>
            <a:pPr marL="0" indent="0">
              <a:buNone/>
            </a:pPr>
            <a:r>
              <a:rPr lang="en-US" sz="2000" dirty="0">
                <a:latin typeface="Lub Dub Bold" panose="020B0803030403020204" pitchFamily="34" charset="0"/>
              </a:rPr>
              <a:t>Oral GDMT should be continued and optimized on admission, as doing so is associated with lower post-discharge death and readmission.</a:t>
            </a:r>
          </a:p>
        </p:txBody>
      </p:sp>
      <p:sp>
        <p:nvSpPr>
          <p:cNvPr id="63" name="Rectangle Container">
            <a:extLst>
              <a:ext uri="{FF2B5EF4-FFF2-40B4-BE49-F238E27FC236}">
                <a16:creationId xmlns:a16="http://schemas.microsoft.com/office/drawing/2014/main" id="{BCE96909-8617-4D5C-821F-29EDB345ADB7}"/>
              </a:ext>
              <a:ext uri="{C183D7F6-B498-43B3-948B-1728B52AA6E4}">
                <adec:decorative xmlns:adec="http://schemas.microsoft.com/office/drawing/2017/decorative" val="0"/>
              </a:ext>
            </a:extLst>
          </p:cNvPr>
          <p:cNvSpPr/>
          <p:nvPr/>
        </p:nvSpPr>
        <p:spPr>
          <a:xfrm>
            <a:off x="869563" y="2855387"/>
            <a:ext cx="1943932" cy="2125045"/>
          </a:xfrm>
          <a:prstGeom prst="rect">
            <a:avLst/>
          </a:prstGeom>
          <a:solidFill>
            <a:srgbClr val="46A547"/>
          </a:solidFill>
          <a:ln w="25400">
            <a:noFill/>
          </a:ln>
        </p:spPr>
        <p:txBody>
          <a:bodyPr spcFirstLastPara="0" lIns="91440" tIns="548640" rIns="91440" bIns="91440" anchor="t" anchorCtr="0"/>
          <a:lstStyle/>
          <a:p>
            <a:pPr marL="0" lvl="0" indent="0" algn="ctr" defTabSz="711200">
              <a:lnSpc>
                <a:spcPct val="90000"/>
              </a:lnSpc>
              <a:spcBef>
                <a:spcPct val="0"/>
              </a:spcBef>
              <a:spcAft>
                <a:spcPct val="35000"/>
              </a:spcAft>
              <a:buNone/>
            </a:pPr>
            <a:r>
              <a:rPr lang="en-US" sz="1400" b="1" kern="1200" dirty="0">
                <a:latin typeface="Lub Dub Bold" panose="020B0803030403020204" pitchFamily="34" charset="0"/>
                <a:cs typeface="Arial" panose="020B0604020202020204" pitchFamily="34" charset="0"/>
              </a:rPr>
              <a:t>Admission:</a:t>
            </a:r>
          </a:p>
          <a:p>
            <a:pPr marL="0" lvl="0" indent="0" algn="ctr" defTabSz="711200">
              <a:lnSpc>
                <a:spcPct val="90000"/>
              </a:lnSpc>
              <a:spcBef>
                <a:spcPct val="0"/>
              </a:spcBef>
              <a:spcAft>
                <a:spcPct val="35000"/>
              </a:spcAft>
              <a:buNone/>
            </a:pPr>
            <a:r>
              <a:rPr lang="en-US" sz="1400" kern="1200" dirty="0">
                <a:latin typeface="Lub Dub Medium" panose="020B0603030403020204" pitchFamily="34" charset="0"/>
                <a:cs typeface="Arial" panose="020B0604020202020204" pitchFamily="34" charset="0"/>
              </a:rPr>
              <a:t>Continue GDMT, unless contraindicated</a:t>
            </a:r>
          </a:p>
          <a:p>
            <a:pPr marL="0" lvl="0" indent="0" algn="ctr" defTabSz="711200">
              <a:lnSpc>
                <a:spcPct val="90000"/>
              </a:lnSpc>
              <a:spcBef>
                <a:spcPct val="0"/>
              </a:spcBef>
              <a:spcAft>
                <a:spcPct val="35000"/>
              </a:spcAft>
              <a:buNone/>
            </a:pPr>
            <a:r>
              <a:rPr lang="en-US" sz="1100" kern="1200" dirty="0">
                <a:latin typeface="Lub Dub Medium" panose="020B0603030403020204" pitchFamily="34" charset="0"/>
                <a:cs typeface="Arial" panose="020B0604020202020204" pitchFamily="34" charset="0"/>
              </a:rPr>
              <a:t>(Class 1)</a:t>
            </a:r>
          </a:p>
        </p:txBody>
      </p:sp>
      <p:sp>
        <p:nvSpPr>
          <p:cNvPr id="65" name="Rectangle Container">
            <a:extLst>
              <a:ext uri="{FF2B5EF4-FFF2-40B4-BE49-F238E27FC236}">
                <a16:creationId xmlns:a16="http://schemas.microsoft.com/office/drawing/2014/main" id="{94724071-DFC5-4010-81B3-EA4CCAA3F7BF}"/>
              </a:ext>
              <a:ext uri="{C183D7F6-B498-43B3-948B-1728B52AA6E4}">
                <adec:decorative xmlns:adec="http://schemas.microsoft.com/office/drawing/2017/decorative" val="0"/>
              </a:ext>
            </a:extLst>
          </p:cNvPr>
          <p:cNvSpPr/>
          <p:nvPr/>
        </p:nvSpPr>
        <p:spPr>
          <a:xfrm>
            <a:off x="3451271" y="2855387"/>
            <a:ext cx="1943932" cy="2125045"/>
          </a:xfrm>
          <a:prstGeom prst="rect">
            <a:avLst/>
          </a:prstGeom>
          <a:solidFill>
            <a:srgbClr val="46A547"/>
          </a:solidFill>
          <a:ln w="25400">
            <a:noFill/>
          </a:ln>
        </p:spPr>
        <p:txBody>
          <a:bodyPr spcFirstLastPara="0" lIns="91440" tIns="548640" rIns="91440" bIns="91440" anchor="t" anchorCtr="0"/>
          <a:lstStyle/>
          <a:p>
            <a:pPr marL="0" lvl="0" indent="0" algn="ctr" defTabSz="711200">
              <a:lnSpc>
                <a:spcPct val="90000"/>
              </a:lnSpc>
              <a:spcBef>
                <a:spcPct val="0"/>
              </a:spcBef>
              <a:spcAft>
                <a:spcPct val="35000"/>
              </a:spcAft>
              <a:buNone/>
            </a:pPr>
            <a:r>
              <a:rPr lang="en-US" sz="1400" b="1" kern="1200" dirty="0">
                <a:latin typeface="Lub Dub Bold" panose="020B0803030403020204" pitchFamily="34" charset="0"/>
                <a:cs typeface="Arial" panose="020B0604020202020204" pitchFamily="34" charset="0"/>
              </a:rPr>
              <a:t>Inpatient:</a:t>
            </a:r>
          </a:p>
          <a:p>
            <a:pPr algn="ctr" defTabSz="711200">
              <a:lnSpc>
                <a:spcPct val="90000"/>
              </a:lnSpc>
              <a:spcBef>
                <a:spcPct val="0"/>
              </a:spcBef>
              <a:spcAft>
                <a:spcPct val="35000"/>
              </a:spcAft>
            </a:pPr>
            <a:r>
              <a:rPr lang="en-US" sz="1400" dirty="0">
                <a:latin typeface="Lub Dub Medium" panose="020B0603030403020204" pitchFamily="34" charset="0"/>
                <a:cs typeface="Arial" panose="020B0604020202020204" pitchFamily="34" charset="0"/>
              </a:rPr>
              <a:t>Continue diuresis despite mild reduction in renal function and BP </a:t>
            </a:r>
          </a:p>
          <a:p>
            <a:pPr algn="ctr" defTabSz="711200">
              <a:lnSpc>
                <a:spcPct val="90000"/>
              </a:lnSpc>
              <a:spcBef>
                <a:spcPct val="0"/>
              </a:spcBef>
              <a:spcAft>
                <a:spcPct val="35000"/>
              </a:spcAft>
            </a:pPr>
            <a:r>
              <a:rPr lang="en-US" sz="1400" dirty="0">
                <a:latin typeface="Lub Dub Medium" panose="020B0603030403020204" pitchFamily="34" charset="0"/>
                <a:cs typeface="Arial" panose="020B0604020202020204" pitchFamily="34" charset="0"/>
              </a:rPr>
              <a:t>(Class 1)</a:t>
            </a:r>
          </a:p>
        </p:txBody>
      </p:sp>
      <p:sp>
        <p:nvSpPr>
          <p:cNvPr id="66" name="Rectangle Container">
            <a:extLst>
              <a:ext uri="{FF2B5EF4-FFF2-40B4-BE49-F238E27FC236}">
                <a16:creationId xmlns:a16="http://schemas.microsoft.com/office/drawing/2014/main" id="{E525A3CC-06B3-493D-969D-92B8FBBF153D}"/>
              </a:ext>
              <a:ext uri="{C183D7F6-B498-43B3-948B-1728B52AA6E4}">
                <adec:decorative xmlns:adec="http://schemas.microsoft.com/office/drawing/2017/decorative" val="0"/>
              </a:ext>
            </a:extLst>
          </p:cNvPr>
          <p:cNvSpPr/>
          <p:nvPr/>
        </p:nvSpPr>
        <p:spPr>
          <a:xfrm>
            <a:off x="6032979" y="2855387"/>
            <a:ext cx="1943932" cy="2125045"/>
          </a:xfrm>
          <a:prstGeom prst="rect">
            <a:avLst/>
          </a:prstGeom>
          <a:solidFill>
            <a:srgbClr val="46A547"/>
          </a:solidFill>
          <a:ln w="25400">
            <a:noFill/>
          </a:ln>
        </p:spPr>
        <p:txBody>
          <a:bodyPr spcFirstLastPara="0" lIns="91440" tIns="548640" rIns="91440" bIns="91440" anchor="t" anchorCtr="0"/>
          <a:lstStyle/>
          <a:p>
            <a:pPr marL="0" lvl="0" indent="0" algn="ctr" defTabSz="711200">
              <a:lnSpc>
                <a:spcPct val="90000"/>
              </a:lnSpc>
              <a:spcBef>
                <a:spcPct val="0"/>
              </a:spcBef>
              <a:spcAft>
                <a:spcPct val="35000"/>
              </a:spcAft>
              <a:buNone/>
            </a:pPr>
            <a:r>
              <a:rPr lang="en-US" sz="1400" b="1" kern="1200" dirty="0">
                <a:latin typeface="Lub Dub Bold" panose="020B0803030403020204" pitchFamily="34" charset="0"/>
                <a:cs typeface="Arial" panose="020B0604020202020204" pitchFamily="34" charset="0"/>
              </a:rPr>
              <a:t>Pre-Discharge:</a:t>
            </a:r>
          </a:p>
          <a:p>
            <a:pPr lvl="0" indent="0" algn="ctr" defTabSz="711200">
              <a:lnSpc>
                <a:spcPct val="90000"/>
              </a:lnSpc>
              <a:spcBef>
                <a:spcPct val="0"/>
              </a:spcBef>
              <a:spcAft>
                <a:spcPct val="35000"/>
              </a:spcAft>
              <a:buNone/>
            </a:pPr>
            <a:r>
              <a:rPr lang="en-US" sz="1400" dirty="0">
                <a:latin typeface="Lub Dub Medium" panose="020B0603030403020204" pitchFamily="34" charset="0"/>
                <a:cs typeface="Arial" panose="020B0604020202020204" pitchFamily="34" charset="0"/>
              </a:rPr>
              <a:t>Re-initiate and/or optimize GDMT when clinically stable</a:t>
            </a:r>
          </a:p>
          <a:p>
            <a:pPr lvl="0" indent="0" algn="ctr" defTabSz="711200">
              <a:lnSpc>
                <a:spcPct val="90000"/>
              </a:lnSpc>
              <a:spcBef>
                <a:spcPct val="0"/>
              </a:spcBef>
              <a:spcAft>
                <a:spcPct val="35000"/>
              </a:spcAft>
              <a:buNone/>
            </a:pPr>
            <a:r>
              <a:rPr lang="en-US" sz="1400" dirty="0">
                <a:latin typeface="Lub Dub Medium" panose="020B0603030403020204" pitchFamily="34" charset="0"/>
                <a:cs typeface="Arial" panose="020B0604020202020204" pitchFamily="34" charset="0"/>
              </a:rPr>
              <a:t>(Class 1)</a:t>
            </a:r>
          </a:p>
        </p:txBody>
      </p:sp>
      <p:sp>
        <p:nvSpPr>
          <p:cNvPr id="7" name="Text Placeholder 6">
            <a:extLst>
              <a:ext uri="{FF2B5EF4-FFF2-40B4-BE49-F238E27FC236}">
                <a16:creationId xmlns:a16="http://schemas.microsoft.com/office/drawing/2014/main" id="{2A6A5D4C-6318-4501-83E6-339815A1ADBE}"/>
              </a:ext>
            </a:extLst>
          </p:cNvPr>
          <p:cNvSpPr>
            <a:spLocks noGrp="1"/>
          </p:cNvSpPr>
          <p:nvPr>
            <p:ph type="body" sz="quarter" idx="13"/>
          </p:nvPr>
        </p:nvSpPr>
        <p:spPr>
          <a:xfrm>
            <a:off x="838200" y="5575876"/>
            <a:ext cx="10515600" cy="271939"/>
          </a:xfrm>
        </p:spPr>
        <p:txBody>
          <a:bodyPr/>
          <a:lstStyle/>
          <a:p>
            <a:pPr>
              <a:lnSpc>
                <a:spcPct val="100000"/>
              </a:lnSpc>
              <a:spcBef>
                <a:spcPts val="0"/>
              </a:spcBef>
            </a:pPr>
            <a:r>
              <a:rPr lang="en-US" sz="900" dirty="0">
                <a:cs typeface="Arial" panose="020B0604020202020204" pitchFamily="34" charset="0"/>
              </a:rPr>
              <a:t>Abbreviations: </a:t>
            </a:r>
            <a:r>
              <a:rPr lang="en-US" sz="900" dirty="0" err="1">
                <a:cs typeface="Arial" panose="020B0604020202020204" pitchFamily="34" charset="0"/>
              </a:rPr>
              <a:t>ACEi</a:t>
            </a:r>
            <a:r>
              <a:rPr lang="en-US" sz="900" dirty="0">
                <a:cs typeface="Arial" panose="020B0604020202020204" pitchFamily="34" charset="0"/>
              </a:rPr>
              <a:t> indicates angiotensin-converting enzyme inhibitor;  </a:t>
            </a:r>
            <a:r>
              <a:rPr lang="en-US" sz="900" dirty="0" err="1">
                <a:cs typeface="Arial" panose="020B0604020202020204" pitchFamily="34" charset="0"/>
              </a:rPr>
              <a:t>ARNi</a:t>
            </a:r>
            <a:r>
              <a:rPr lang="en-US" sz="900" dirty="0">
                <a:cs typeface="Arial" panose="020B0604020202020204" pitchFamily="34" charset="0"/>
              </a:rPr>
              <a:t>, angiotensin receptor-</a:t>
            </a:r>
            <a:r>
              <a:rPr lang="en-US" sz="900" dirty="0" err="1">
                <a:cs typeface="Arial" panose="020B0604020202020204" pitchFamily="34" charset="0"/>
              </a:rPr>
              <a:t>neprilysin</a:t>
            </a:r>
            <a:r>
              <a:rPr lang="en-US" sz="900" dirty="0">
                <a:cs typeface="Arial" panose="020B0604020202020204" pitchFamily="34" charset="0"/>
              </a:rPr>
              <a:t> inhibitor; AV, atrioventricular; </a:t>
            </a:r>
          </a:p>
          <a:p>
            <a:pPr>
              <a:lnSpc>
                <a:spcPct val="100000"/>
              </a:lnSpc>
              <a:spcBef>
                <a:spcPts val="0"/>
              </a:spcBef>
            </a:pPr>
            <a:r>
              <a:rPr lang="en-US" sz="900" dirty="0">
                <a:cs typeface="Arial" panose="020B0604020202020204" pitchFamily="34" charset="0"/>
              </a:rPr>
              <a:t>BP, blood pressure; GDMT, guideline-directed medical therapy; and VTE, v</a:t>
            </a:r>
            <a:r>
              <a:rPr lang="en-US" i="0" dirty="0">
                <a:solidFill>
                  <a:srgbClr val="202124"/>
                </a:solidFill>
                <a:effectLst/>
              </a:rPr>
              <a:t>enous thromboembolism.</a:t>
            </a:r>
            <a:endParaRPr lang="en-US" sz="900" dirty="0">
              <a:cs typeface="Arial" panose="020B0604020202020204" pitchFamily="34" charset="0"/>
            </a:endParaRPr>
          </a:p>
        </p:txBody>
      </p:sp>
      <p:sp>
        <p:nvSpPr>
          <p:cNvPr id="8" name="Slide Number Placeholder 7">
            <a:extLst>
              <a:ext uri="{FF2B5EF4-FFF2-40B4-BE49-F238E27FC236}">
                <a16:creationId xmlns:a16="http://schemas.microsoft.com/office/drawing/2014/main" id="{70587127-88A3-4087-AE51-E1798CCD6C5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32</a:t>
            </a:fld>
            <a:endParaRPr lang="en-US" sz="900" dirty="0"/>
          </a:p>
        </p:txBody>
      </p:sp>
      <p:sp>
        <p:nvSpPr>
          <p:cNvPr id="26" name="TextBox 25">
            <a:extLst>
              <a:ext uri="{FF2B5EF4-FFF2-40B4-BE49-F238E27FC236}">
                <a16:creationId xmlns:a16="http://schemas.microsoft.com/office/drawing/2014/main" id="{639672EF-C372-491D-BA5E-4A2C2B612064}"/>
              </a:ext>
            </a:extLst>
          </p:cNvPr>
          <p:cNvSpPr txBox="1"/>
          <p:nvPr/>
        </p:nvSpPr>
        <p:spPr>
          <a:xfrm>
            <a:off x="8568696" y="1703627"/>
            <a:ext cx="3012028" cy="338554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Lub Dub Bold" panose="020B0803030403020204" pitchFamily="34" charset="0"/>
                <a:cs typeface="Arial" panose="020B0604020202020204" pitchFamily="34" charset="0"/>
              </a:rPr>
              <a:t>Special considerations</a:t>
            </a:r>
          </a:p>
          <a:p>
            <a:pPr marL="400050" marR="0" lvl="0" indent="-230188"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Lub Dub Medium" panose="020B0603030403020204" pitchFamily="34" charset="0"/>
                <a:cs typeface="Arial" panose="020B0604020202020204" pitchFamily="34" charset="0"/>
              </a:rPr>
              <a:t>Consider discontinuation of beta blockers in patients with low cardiac output, severe volume overload, advanced AV block or </a:t>
            </a:r>
            <a:r>
              <a:rPr kumimoji="0" lang="en-US" sz="1600" b="0" i="0" u="none" strike="noStrike" kern="1200" cap="none" spc="0" normalizeH="0" baseline="0" noProof="0" dirty="0" err="1">
                <a:ln>
                  <a:noFill/>
                </a:ln>
                <a:solidFill>
                  <a:prstClr val="black"/>
                </a:solidFill>
                <a:effectLst/>
                <a:uLnTx/>
                <a:uFillTx/>
                <a:latin typeface="Lub Dub Medium" panose="020B0603030403020204" pitchFamily="34" charset="0"/>
                <a:cs typeface="Arial" panose="020B0604020202020204" pitchFamily="34" charset="0"/>
              </a:rPr>
              <a:t>ACEi</a:t>
            </a:r>
            <a:r>
              <a:rPr kumimoji="0" lang="en-US" sz="1600" b="0" i="0" u="none" strike="noStrike" kern="1200" cap="none" spc="0" normalizeH="0" baseline="0" noProof="0" dirty="0">
                <a:ln>
                  <a:noFill/>
                </a:ln>
                <a:solidFill>
                  <a:prstClr val="black"/>
                </a:solidFill>
                <a:effectLst/>
                <a:uLnTx/>
                <a:uFillTx/>
                <a:latin typeface="Lub Dub Medium" panose="020B0603030403020204" pitchFamily="34" charset="0"/>
                <a:cs typeface="Arial" panose="020B0604020202020204" pitchFamily="34" charset="0"/>
              </a:rPr>
              <a:t>/</a:t>
            </a:r>
            <a:r>
              <a:rPr kumimoji="0" lang="en-US" sz="1600" b="0" i="0" u="none" strike="noStrike" kern="1200" cap="none" spc="0" normalizeH="0" baseline="0" noProof="0" dirty="0" err="1">
                <a:ln>
                  <a:noFill/>
                </a:ln>
                <a:solidFill>
                  <a:prstClr val="black"/>
                </a:solidFill>
                <a:effectLst/>
                <a:uLnTx/>
                <a:uFillTx/>
                <a:latin typeface="Lub Dub Medium" panose="020B0603030403020204" pitchFamily="34" charset="0"/>
                <a:cs typeface="Arial" panose="020B0604020202020204" pitchFamily="34" charset="0"/>
              </a:rPr>
              <a:t>ARNi</a:t>
            </a:r>
            <a:r>
              <a:rPr kumimoji="0" lang="en-US" sz="1600" b="0" i="0" u="none" strike="noStrike" kern="1200" cap="none" spc="0" normalizeH="0" baseline="0" noProof="0" dirty="0">
                <a:ln>
                  <a:noFill/>
                </a:ln>
                <a:solidFill>
                  <a:prstClr val="black"/>
                </a:solidFill>
                <a:effectLst/>
                <a:uLnTx/>
                <a:uFillTx/>
                <a:latin typeface="Lub Dub Medium" panose="020B0603030403020204" pitchFamily="34" charset="0"/>
                <a:cs typeface="Arial" panose="020B0604020202020204" pitchFamily="34" charset="0"/>
              </a:rPr>
              <a:t> with angioedema</a:t>
            </a:r>
          </a:p>
          <a:p>
            <a:pPr marL="400050" marR="0" lvl="0" indent="-230188"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Lub Dub Medium" panose="020B0603030403020204" pitchFamily="34" charset="0"/>
                <a:cs typeface="Arial" panose="020B0604020202020204" pitchFamily="34" charset="0"/>
              </a:rPr>
              <a:t>VTE prophylaxis is recommended in all hospitalized patients</a:t>
            </a:r>
          </a:p>
        </p:txBody>
      </p:sp>
      <p:cxnSp>
        <p:nvCxnSpPr>
          <p:cNvPr id="64" name="Straight Arrow Connector 63">
            <a:extLst>
              <a:ext uri="{FF2B5EF4-FFF2-40B4-BE49-F238E27FC236}">
                <a16:creationId xmlns:a16="http://schemas.microsoft.com/office/drawing/2014/main" id="{8A9B1296-1D31-42CE-85BD-B9D486138324}"/>
              </a:ext>
              <a:ext uri="{C183D7F6-B498-43B3-948B-1728B52AA6E4}">
                <adec:decorative xmlns:adec="http://schemas.microsoft.com/office/drawing/2017/decorative" val="1"/>
              </a:ext>
            </a:extLst>
          </p:cNvPr>
          <p:cNvCxnSpPr>
            <a:cxnSpLocks/>
          </p:cNvCxnSpPr>
          <p:nvPr/>
        </p:nvCxnSpPr>
        <p:spPr>
          <a:xfrm rot="16200000">
            <a:off x="3132383" y="3736776"/>
            <a:ext cx="0" cy="362268"/>
          </a:xfrm>
          <a:prstGeom prst="straightConnector1">
            <a:avLst/>
          </a:prstGeom>
          <a:ln w="539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0CFEA2F0-77D4-4ED6-AB4F-C28395E96C52}"/>
              </a:ext>
              <a:ext uri="{C183D7F6-B498-43B3-948B-1728B52AA6E4}">
                <adec:decorative xmlns:adec="http://schemas.microsoft.com/office/drawing/2017/decorative" val="1"/>
              </a:ext>
            </a:extLst>
          </p:cNvPr>
          <p:cNvCxnSpPr>
            <a:cxnSpLocks/>
          </p:cNvCxnSpPr>
          <p:nvPr/>
        </p:nvCxnSpPr>
        <p:spPr>
          <a:xfrm rot="16200000">
            <a:off x="5714091" y="3736776"/>
            <a:ext cx="0" cy="362268"/>
          </a:xfrm>
          <a:prstGeom prst="straightConnector1">
            <a:avLst/>
          </a:prstGeom>
          <a:ln w="539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70" name="Picture 69">
            <a:extLst>
              <a:ext uri="{FF2B5EF4-FFF2-40B4-BE49-F238E27FC236}">
                <a16:creationId xmlns:a16="http://schemas.microsoft.com/office/drawing/2014/main" id="{8EE3865F-C8E3-49B8-B470-BDEF88A6B14E}"/>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87469" y="2266704"/>
            <a:ext cx="1108119" cy="1106275"/>
          </a:xfrm>
          <a:prstGeom prst="rect">
            <a:avLst/>
          </a:prstGeom>
        </p:spPr>
      </p:pic>
      <p:pic>
        <p:nvPicPr>
          <p:cNvPr id="71" name="Picture 70">
            <a:extLst>
              <a:ext uri="{FF2B5EF4-FFF2-40B4-BE49-F238E27FC236}">
                <a16:creationId xmlns:a16="http://schemas.microsoft.com/office/drawing/2014/main" id="{E2770367-16F5-4F81-99A4-04CA7CC9EE1E}"/>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870099" y="2266704"/>
            <a:ext cx="1106275" cy="1106275"/>
          </a:xfrm>
          <a:prstGeom prst="rect">
            <a:avLst/>
          </a:prstGeom>
        </p:spPr>
      </p:pic>
      <p:pic>
        <p:nvPicPr>
          <p:cNvPr id="72" name="Picture 71">
            <a:extLst>
              <a:ext uri="{FF2B5EF4-FFF2-40B4-BE49-F238E27FC236}">
                <a16:creationId xmlns:a16="http://schemas.microsoft.com/office/drawing/2014/main" id="{4C6AEAB1-088B-496C-8361-75D2798B8942}"/>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454350" y="2268897"/>
            <a:ext cx="1106275" cy="1106275"/>
          </a:xfrm>
          <a:prstGeom prst="rect">
            <a:avLst/>
          </a:prstGeom>
        </p:spPr>
      </p:pic>
    </p:spTree>
    <p:extLst>
      <p:ext uri="{BB962C8B-B14F-4D97-AF65-F5344CB8AC3E}">
        <p14:creationId xmlns:p14="http://schemas.microsoft.com/office/powerpoint/2010/main" val="17241321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8E47CC-2C36-4E78-B987-9C8EC0DAC266}"/>
              </a:ext>
            </a:extLst>
          </p:cNvPr>
          <p:cNvSpPr>
            <a:spLocks noGrp="1"/>
          </p:cNvSpPr>
          <p:nvPr>
            <p:ph type="title"/>
          </p:nvPr>
        </p:nvSpPr>
        <p:spPr/>
        <p:txBody>
          <a:bodyPr/>
          <a:lstStyle/>
          <a:p>
            <a:r>
              <a:rPr lang="en-US" dirty="0"/>
              <a:t>Decongestion Strategy</a:t>
            </a:r>
          </a:p>
        </p:txBody>
      </p:sp>
      <p:sp>
        <p:nvSpPr>
          <p:cNvPr id="68" name="Rectangle 67" descr="For patients hospitalized with acute decompensated heart failure a step-wise decongestion strategy should be undertaken. &#10;The first facet of this step-wise approach (#1) is monitoring. Parameters to be monitored as part of this initial step include fluid intake/output, standardized daily weight, clinical signs of congestion and hypoperfusion. Laboratory monitoring focuses on electrolytes, BUN and creatinine. &#10;The next step (#2) of decongestion and initial management facet is initiation of IV loop diuretics, which is a class 1 recommendation.  &#10;After initial loop diuretics are started, step #3, in accordance with Class 1 recommendation, is the titration of diuretics and GDMT to resolve congestion, reduce symptoms and prevent readmission. Choices for titration strategies include doubling of IV loop diuretics (Class 2a), loop diuretic infusion (Class 2a), sequential nephron blockade with medications such as thiazides (Class 2a), the additional of mineralocorticoids, or low-dose dopamine. &#10;The final step (#4) of the proposed decongestion strategy is discharge, where patients should be provided with a diuretic adjustment plan (Class 1).&#10;&#10;Intravenous nitroglycerin or nitroprusside may be added as an adjunct to diuretics for dyspnea in the absence of hypotension (Class 2b)&#10;&#10;">
            <a:extLst>
              <a:ext uri="{FF2B5EF4-FFF2-40B4-BE49-F238E27FC236}">
                <a16:creationId xmlns:a16="http://schemas.microsoft.com/office/drawing/2014/main" id="{E23A8641-156D-4A46-B357-571DB31A73D4}"/>
              </a:ext>
            </a:extLst>
          </p:cNvPr>
          <p:cNvSpPr/>
          <p:nvPr/>
        </p:nvSpPr>
        <p:spPr>
          <a:xfrm>
            <a:off x="100552" y="896619"/>
            <a:ext cx="12001252" cy="4907309"/>
          </a:xfrm>
          <a:prstGeom prst="rect">
            <a:avLst/>
          </a:prstGeom>
          <a:noFill/>
          <a:ln w="57150">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800" dirty="0">
              <a:solidFill>
                <a:schemeClr val="tx1"/>
              </a:solidFill>
            </a:endParaRPr>
          </a:p>
        </p:txBody>
      </p:sp>
      <p:sp>
        <p:nvSpPr>
          <p:cNvPr id="7" name="Text Placeholder 6">
            <a:extLst>
              <a:ext uri="{FF2B5EF4-FFF2-40B4-BE49-F238E27FC236}">
                <a16:creationId xmlns:a16="http://schemas.microsoft.com/office/drawing/2014/main" id="{2A6A5D4C-6318-4501-83E6-339815A1ADBE}"/>
              </a:ext>
            </a:extLst>
          </p:cNvPr>
          <p:cNvSpPr>
            <a:spLocks noGrp="1"/>
          </p:cNvSpPr>
          <p:nvPr>
            <p:ph type="body" sz="quarter" idx="13"/>
          </p:nvPr>
        </p:nvSpPr>
        <p:spPr/>
        <p:txBody>
          <a:bodyPr/>
          <a:lstStyle/>
          <a:p>
            <a:r>
              <a:rPr lang="en-US" b="1" dirty="0"/>
              <a:t>Abbreviations: </a:t>
            </a:r>
            <a:r>
              <a:rPr lang="en-US" dirty="0"/>
              <a:t>BUN indicates blood urea nitrogen; GDMT, guideline-directed medical therapy IV, intravenous; and MRA; mineralocorticoid.</a:t>
            </a:r>
          </a:p>
        </p:txBody>
      </p:sp>
      <p:sp>
        <p:nvSpPr>
          <p:cNvPr id="8" name="Slide Number Placeholder 7">
            <a:extLst>
              <a:ext uri="{FF2B5EF4-FFF2-40B4-BE49-F238E27FC236}">
                <a16:creationId xmlns:a16="http://schemas.microsoft.com/office/drawing/2014/main" id="{70587127-88A3-4087-AE51-E1798CCD6C5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33</a:t>
            </a:fld>
            <a:endParaRPr lang="en-US" sz="900" dirty="0"/>
          </a:p>
        </p:txBody>
      </p:sp>
      <p:cxnSp>
        <p:nvCxnSpPr>
          <p:cNvPr id="37" name="Straight Connector 36">
            <a:extLst>
              <a:ext uri="{FF2B5EF4-FFF2-40B4-BE49-F238E27FC236}">
                <a16:creationId xmlns:a16="http://schemas.microsoft.com/office/drawing/2014/main" id="{2AF181DA-51ED-46AE-807E-E9C72D3D4633}"/>
              </a:ext>
              <a:ext uri="{C183D7F6-B498-43B3-948B-1728B52AA6E4}">
                <adec:decorative xmlns:adec="http://schemas.microsoft.com/office/drawing/2017/decorative" val="1"/>
              </a:ext>
            </a:extLst>
          </p:cNvPr>
          <p:cNvCxnSpPr>
            <a:cxnSpLocks/>
          </p:cNvCxnSpPr>
          <p:nvPr/>
        </p:nvCxnSpPr>
        <p:spPr>
          <a:xfrm>
            <a:off x="6096000" y="1200337"/>
            <a:ext cx="0" cy="44805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D49CB87-A50A-4128-9DB8-27838BC67955}"/>
              </a:ext>
              <a:ext uri="{C183D7F6-B498-43B3-948B-1728B52AA6E4}">
                <adec:decorative xmlns:adec="http://schemas.microsoft.com/office/drawing/2017/decorative" val="1"/>
              </a:ext>
            </a:extLst>
          </p:cNvPr>
          <p:cNvCxnSpPr>
            <a:cxnSpLocks/>
          </p:cNvCxnSpPr>
          <p:nvPr/>
        </p:nvCxnSpPr>
        <p:spPr>
          <a:xfrm>
            <a:off x="9144000" y="1200337"/>
            <a:ext cx="0" cy="44805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414B0A24-7C2E-41A7-AA90-5E681F287D99}"/>
              </a:ext>
            </a:extLst>
          </p:cNvPr>
          <p:cNvSpPr txBox="1"/>
          <p:nvPr/>
        </p:nvSpPr>
        <p:spPr>
          <a:xfrm>
            <a:off x="869731" y="1162391"/>
            <a:ext cx="1406154" cy="286232"/>
          </a:xfrm>
          <a:prstGeom prst="rect">
            <a:avLst/>
          </a:prstGeom>
          <a:noFill/>
        </p:spPr>
        <p:txBody>
          <a:bodyPr wrap="none" rtlCol="0">
            <a:spAutoFit/>
          </a:bodyPr>
          <a:lstStyle/>
          <a:p>
            <a:pPr algn="ctr">
              <a:lnSpc>
                <a:spcPct val="90000"/>
              </a:lnSpc>
              <a:defRPr/>
            </a:pPr>
            <a:r>
              <a:rPr lang="en-US" sz="1400" b="1" dirty="0">
                <a:latin typeface="Lub Dub Heavy" panose="020B0903030403020204" pitchFamily="34" charset="0"/>
                <a:cs typeface="Arial" panose="020B0604020202020204" pitchFamily="34" charset="0"/>
              </a:rPr>
              <a:t>MONITORING</a:t>
            </a:r>
          </a:p>
        </p:txBody>
      </p:sp>
      <p:sp>
        <p:nvSpPr>
          <p:cNvPr id="43" name="TextBox 42">
            <a:extLst>
              <a:ext uri="{FF2B5EF4-FFF2-40B4-BE49-F238E27FC236}">
                <a16:creationId xmlns:a16="http://schemas.microsoft.com/office/drawing/2014/main" id="{A0231D7B-EF06-4AB9-ADAC-E6E3BDEFEBD9}"/>
              </a:ext>
            </a:extLst>
          </p:cNvPr>
          <p:cNvSpPr txBox="1"/>
          <p:nvPr/>
        </p:nvSpPr>
        <p:spPr>
          <a:xfrm>
            <a:off x="3719299" y="1124788"/>
            <a:ext cx="1519967" cy="480131"/>
          </a:xfrm>
          <a:prstGeom prst="rect">
            <a:avLst/>
          </a:prstGeom>
          <a:noFill/>
        </p:spPr>
        <p:txBody>
          <a:bodyPr wrap="none" rtlCol="0">
            <a:spAutoFit/>
          </a:bodyPr>
          <a:lstStyle/>
          <a:p>
            <a:pPr algn="ctr">
              <a:lnSpc>
                <a:spcPct val="90000"/>
              </a:lnSpc>
              <a:defRPr/>
            </a:pPr>
            <a:r>
              <a:rPr lang="en-US" sz="1400" b="1" dirty="0">
                <a:latin typeface="Lub Dub Heavy" panose="020B0903030403020204" pitchFamily="34" charset="0"/>
                <a:cs typeface="Arial" panose="020B0604020202020204" pitchFamily="34" charset="0"/>
              </a:rPr>
              <a:t>INITIAL </a:t>
            </a:r>
          </a:p>
          <a:p>
            <a:pPr algn="ctr">
              <a:lnSpc>
                <a:spcPct val="90000"/>
              </a:lnSpc>
              <a:defRPr/>
            </a:pPr>
            <a:r>
              <a:rPr lang="en-US" sz="1400" b="1" dirty="0">
                <a:latin typeface="Lub Dub Heavy" panose="020B0903030403020204" pitchFamily="34" charset="0"/>
                <a:cs typeface="Arial" panose="020B0604020202020204" pitchFamily="34" charset="0"/>
              </a:rPr>
              <a:t>MANAGEMENT</a:t>
            </a:r>
          </a:p>
        </p:txBody>
      </p:sp>
      <p:sp>
        <p:nvSpPr>
          <p:cNvPr id="44" name="TextBox 43">
            <a:extLst>
              <a:ext uri="{FF2B5EF4-FFF2-40B4-BE49-F238E27FC236}">
                <a16:creationId xmlns:a16="http://schemas.microsoft.com/office/drawing/2014/main" id="{B34FBFB9-303C-4279-AC46-945CC95885E1}"/>
              </a:ext>
            </a:extLst>
          </p:cNvPr>
          <p:cNvSpPr txBox="1"/>
          <p:nvPr/>
        </p:nvSpPr>
        <p:spPr>
          <a:xfrm>
            <a:off x="7073614" y="1192166"/>
            <a:ext cx="1090362" cy="286232"/>
          </a:xfrm>
          <a:prstGeom prst="rect">
            <a:avLst/>
          </a:prstGeom>
          <a:noFill/>
        </p:spPr>
        <p:txBody>
          <a:bodyPr wrap="none" rtlCol="0">
            <a:spAutoFit/>
          </a:bodyPr>
          <a:lstStyle/>
          <a:p>
            <a:pPr marR="0" lvl="0" indent="0" algn="ctr" fontAlgn="auto">
              <a:lnSpc>
                <a:spcPct val="90000"/>
              </a:lnSpc>
              <a:spcBef>
                <a:spcPts val="0"/>
              </a:spcBef>
              <a:spcAft>
                <a:spcPts val="0"/>
              </a:spcAft>
              <a:buClrTx/>
              <a:buSzTx/>
              <a:buFontTx/>
              <a:buNone/>
              <a:tabLst/>
              <a:defRPr/>
            </a:pPr>
            <a:r>
              <a:rPr lang="en-US" sz="1400" b="1" dirty="0">
                <a:latin typeface="Lub Dub Heavy" panose="020B0903030403020204" pitchFamily="34" charset="0"/>
                <a:cs typeface="Arial" panose="020B0604020202020204" pitchFamily="34" charset="0"/>
              </a:rPr>
              <a:t>TITRATE**</a:t>
            </a:r>
          </a:p>
        </p:txBody>
      </p:sp>
      <p:sp>
        <p:nvSpPr>
          <p:cNvPr id="45" name="TextBox 44">
            <a:extLst>
              <a:ext uri="{FF2B5EF4-FFF2-40B4-BE49-F238E27FC236}">
                <a16:creationId xmlns:a16="http://schemas.microsoft.com/office/drawing/2014/main" id="{AF72A6A0-6C7F-46A0-9696-575325C2E80C}"/>
              </a:ext>
            </a:extLst>
          </p:cNvPr>
          <p:cNvSpPr txBox="1"/>
          <p:nvPr/>
        </p:nvSpPr>
        <p:spPr>
          <a:xfrm>
            <a:off x="9964518" y="1215574"/>
            <a:ext cx="1247457" cy="286232"/>
          </a:xfrm>
          <a:prstGeom prst="rect">
            <a:avLst/>
          </a:prstGeom>
          <a:noFill/>
        </p:spPr>
        <p:txBody>
          <a:bodyPr wrap="none" rtlCol="0">
            <a:spAutoFit/>
          </a:bodyPr>
          <a:lstStyle/>
          <a:p>
            <a:pPr algn="ctr">
              <a:lnSpc>
                <a:spcPct val="90000"/>
              </a:lnSpc>
              <a:defRPr/>
            </a:pPr>
            <a:r>
              <a:rPr lang="en-US" sz="1400" b="1" dirty="0">
                <a:latin typeface="Lub Dub Heavy" panose="020B0903030403020204" pitchFamily="34" charset="0"/>
                <a:cs typeface="Arial" panose="020B0604020202020204" pitchFamily="34" charset="0"/>
              </a:rPr>
              <a:t>DISCHARGE</a:t>
            </a:r>
          </a:p>
        </p:txBody>
      </p:sp>
      <p:cxnSp>
        <p:nvCxnSpPr>
          <p:cNvPr id="46" name="Straight Connector 45">
            <a:extLst>
              <a:ext uri="{FF2B5EF4-FFF2-40B4-BE49-F238E27FC236}">
                <a16:creationId xmlns:a16="http://schemas.microsoft.com/office/drawing/2014/main" id="{933282BB-0E35-4E7F-B5AF-5791FBE96002}"/>
              </a:ext>
              <a:ext uri="{C183D7F6-B498-43B3-948B-1728B52AA6E4}">
                <adec:decorative xmlns:adec="http://schemas.microsoft.com/office/drawing/2017/decorative" val="1"/>
              </a:ext>
            </a:extLst>
          </p:cNvPr>
          <p:cNvCxnSpPr>
            <a:cxnSpLocks/>
          </p:cNvCxnSpPr>
          <p:nvPr/>
        </p:nvCxnSpPr>
        <p:spPr>
          <a:xfrm>
            <a:off x="3048000" y="1200337"/>
            <a:ext cx="0" cy="44805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365BE088-CBDD-4C9A-8107-18E54FFAA511}"/>
              </a:ext>
            </a:extLst>
          </p:cNvPr>
          <p:cNvSpPr txBox="1"/>
          <p:nvPr/>
        </p:nvSpPr>
        <p:spPr>
          <a:xfrm>
            <a:off x="637221" y="1802057"/>
            <a:ext cx="2054119" cy="2810840"/>
          </a:xfrm>
          <a:prstGeom prst="rect">
            <a:avLst/>
          </a:prstGeom>
          <a:solidFill>
            <a:schemeClr val="accent1">
              <a:lumMod val="75000"/>
            </a:schemeClr>
          </a:solidFill>
          <a:ln w="25400">
            <a:noFill/>
          </a:ln>
        </p:spPr>
        <p:txBody>
          <a:bodyPr spcFirstLastPara="0" lIns="91440" tIns="91440" rIns="91440" bIns="91440" anchor="ctr"/>
          <a:lstStyle>
            <a:defPPr>
              <a:defRPr lang="en-US"/>
            </a:defPPr>
            <a:lvl1pPr algn="ctr" hangingPunct="0">
              <a:lnSpc>
                <a:spcPct val="90000"/>
              </a:lnSpc>
              <a:defRPr sz="1600" b="1">
                <a:solidFill>
                  <a:schemeClr val="bg1"/>
                </a:solidFill>
                <a:latin typeface="Lub Dub Bold" panose="020B0803030403020204" pitchFamily="34" charset="0"/>
                <a:cs typeface="Lato"/>
              </a:defRPr>
            </a:lvl1pPr>
          </a:lstStyle>
          <a:p>
            <a:pPr marL="168275" indent="-168275" algn="l">
              <a:spcAft>
                <a:spcPts val="600"/>
              </a:spcAft>
              <a:buFont typeface="Arial" panose="020B0604020202020204" pitchFamily="34" charset="0"/>
              <a:buChar char="•"/>
            </a:pPr>
            <a:r>
              <a:rPr lang="en-US" sz="1400" b="0" dirty="0">
                <a:latin typeface="Lub Dub Medium" panose="020B0603030403020204" pitchFamily="34" charset="0"/>
              </a:rPr>
              <a:t>Fluid intake and output</a:t>
            </a:r>
          </a:p>
          <a:p>
            <a:pPr marL="168275" indent="-168275" algn="l">
              <a:spcAft>
                <a:spcPts val="600"/>
              </a:spcAft>
              <a:buFont typeface="Arial" panose="020B0604020202020204" pitchFamily="34" charset="0"/>
              <a:buChar char="•"/>
            </a:pPr>
            <a:r>
              <a:rPr lang="en-US" sz="1400" b="0" dirty="0">
                <a:latin typeface="Lub Dub Medium" panose="020B0603030403020204" pitchFamily="34" charset="0"/>
              </a:rPr>
              <a:t>Standardize daily weight</a:t>
            </a:r>
          </a:p>
          <a:p>
            <a:pPr marL="168275" indent="-168275" algn="l">
              <a:spcAft>
                <a:spcPts val="600"/>
              </a:spcAft>
              <a:buFont typeface="Arial" panose="020B0604020202020204" pitchFamily="34" charset="0"/>
              <a:buChar char="•"/>
            </a:pPr>
            <a:r>
              <a:rPr lang="en-US" sz="1400" b="0" dirty="0">
                <a:latin typeface="Lub Dub Medium" panose="020B0603030403020204" pitchFamily="34" charset="0"/>
              </a:rPr>
              <a:t>Clinical signs of congestion</a:t>
            </a:r>
          </a:p>
          <a:p>
            <a:pPr marL="168275" indent="-168275" algn="l">
              <a:spcAft>
                <a:spcPts val="600"/>
              </a:spcAft>
              <a:buFont typeface="Arial" panose="020B0604020202020204" pitchFamily="34" charset="0"/>
              <a:buChar char="•"/>
            </a:pPr>
            <a:r>
              <a:rPr lang="en-US" sz="1400" b="0" dirty="0" err="1">
                <a:latin typeface="Lub Dub Medium" panose="020B0603030403020204" pitchFamily="34" charset="0"/>
              </a:rPr>
              <a:t>Hypoperfusion</a:t>
            </a:r>
            <a:endParaRPr lang="en-US" sz="1400" b="0" dirty="0">
              <a:latin typeface="Lub Dub Medium" panose="020B0603030403020204" pitchFamily="34" charset="0"/>
            </a:endParaRPr>
          </a:p>
          <a:p>
            <a:pPr marL="168275" indent="-168275" algn="l">
              <a:buFont typeface="Arial" panose="020B0604020202020204" pitchFamily="34" charset="0"/>
              <a:buChar char="•"/>
            </a:pPr>
            <a:r>
              <a:rPr lang="en-US" sz="1400" b="0" dirty="0">
                <a:latin typeface="Lub Dub Medium" panose="020B0603030403020204" pitchFamily="34" charset="0"/>
              </a:rPr>
              <a:t>Labs:</a:t>
            </a:r>
          </a:p>
          <a:p>
            <a:pPr marL="514350" lvl="1" indent="-227013">
              <a:buClr>
                <a:schemeClr val="bg1"/>
              </a:buClr>
              <a:buFont typeface="Lub Dub Medium" panose="020B0603030403020204" pitchFamily="34" charset="0"/>
              <a:buChar char="–"/>
            </a:pPr>
            <a:r>
              <a:rPr lang="en-US" sz="1400" b="0" dirty="0">
                <a:solidFill>
                  <a:schemeClr val="bg1"/>
                </a:solidFill>
                <a:latin typeface="Lub Dub Condensed" panose="020B0506030403020204" pitchFamily="34" charset="0"/>
              </a:rPr>
              <a:t>Electrolytes</a:t>
            </a:r>
          </a:p>
          <a:p>
            <a:pPr marL="514350" lvl="1" indent="-227013">
              <a:buClr>
                <a:schemeClr val="bg1"/>
              </a:buClr>
              <a:buFont typeface="Lub Dub Medium" panose="020B0603030403020204" pitchFamily="34" charset="0"/>
              <a:buChar char="–"/>
            </a:pPr>
            <a:r>
              <a:rPr lang="en-US" sz="1400" b="0" dirty="0">
                <a:solidFill>
                  <a:schemeClr val="bg1"/>
                </a:solidFill>
                <a:latin typeface="Lub Dub Condensed" panose="020B0506030403020204" pitchFamily="34" charset="0"/>
              </a:rPr>
              <a:t>BUN</a:t>
            </a:r>
          </a:p>
          <a:p>
            <a:pPr marL="514350" lvl="1" indent="-227013">
              <a:buClr>
                <a:schemeClr val="bg1"/>
              </a:buClr>
              <a:buFont typeface="Lub Dub Medium" panose="020B0603030403020204" pitchFamily="34" charset="0"/>
              <a:buChar char="–"/>
            </a:pPr>
            <a:r>
              <a:rPr lang="en-US" sz="1400" b="0" dirty="0">
                <a:solidFill>
                  <a:schemeClr val="bg1"/>
                </a:solidFill>
                <a:latin typeface="Lub Dub Condensed" panose="020B0506030403020204" pitchFamily="34" charset="0"/>
              </a:rPr>
              <a:t>Creatinine</a:t>
            </a:r>
            <a:endParaRPr lang="en-US" sz="1600" b="0" dirty="0">
              <a:solidFill>
                <a:schemeClr val="bg1"/>
              </a:solidFill>
              <a:latin typeface="Lub Dub Condensed" panose="020B0506030403020204" pitchFamily="34" charset="0"/>
            </a:endParaRPr>
          </a:p>
        </p:txBody>
      </p:sp>
      <p:cxnSp>
        <p:nvCxnSpPr>
          <p:cNvPr id="49" name="Straight Arrow Connector 48">
            <a:extLst>
              <a:ext uri="{FF2B5EF4-FFF2-40B4-BE49-F238E27FC236}">
                <a16:creationId xmlns:a16="http://schemas.microsoft.com/office/drawing/2014/main" id="{A8969BDC-CC3C-4AEC-B72B-66098422E8FE}"/>
              </a:ext>
              <a:ext uri="{C183D7F6-B498-43B3-948B-1728B52AA6E4}">
                <adec:decorative xmlns:adec="http://schemas.microsoft.com/office/drawing/2017/decorative" val="1"/>
              </a:ext>
            </a:extLst>
          </p:cNvPr>
          <p:cNvCxnSpPr>
            <a:cxnSpLocks/>
          </p:cNvCxnSpPr>
          <p:nvPr/>
        </p:nvCxnSpPr>
        <p:spPr>
          <a:xfrm>
            <a:off x="2691340" y="3207477"/>
            <a:ext cx="735441"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6C4CE62A-3DA5-4C77-8A72-D5A1C380CF86}"/>
              </a:ext>
            </a:extLst>
          </p:cNvPr>
          <p:cNvSpPr txBox="1"/>
          <p:nvPr/>
        </p:nvSpPr>
        <p:spPr>
          <a:xfrm>
            <a:off x="3461285" y="2974336"/>
            <a:ext cx="1927147" cy="466281"/>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350">
                <a:latin typeface="Lub Dub Bold" panose="020B0803030403020204" pitchFamily="34" charset="0"/>
                <a:cs typeface="Lato"/>
              </a:defRPr>
            </a:lvl1pPr>
          </a:lstStyle>
          <a:p>
            <a:r>
              <a:rPr lang="en-US" dirty="0"/>
              <a:t>IV Loop Diuretic </a:t>
            </a:r>
          </a:p>
          <a:p>
            <a:r>
              <a:rPr lang="en-US" dirty="0"/>
              <a:t>(Class 1)</a:t>
            </a:r>
          </a:p>
        </p:txBody>
      </p:sp>
      <p:sp>
        <p:nvSpPr>
          <p:cNvPr id="51" name="TextBox 50">
            <a:extLst>
              <a:ext uri="{FF2B5EF4-FFF2-40B4-BE49-F238E27FC236}">
                <a16:creationId xmlns:a16="http://schemas.microsoft.com/office/drawing/2014/main" id="{4D1D0D2A-E77A-45DE-8540-A0AFE8B998EC}"/>
              </a:ext>
            </a:extLst>
          </p:cNvPr>
          <p:cNvSpPr txBox="1"/>
          <p:nvPr/>
        </p:nvSpPr>
        <p:spPr>
          <a:xfrm>
            <a:off x="9913150" y="2922420"/>
            <a:ext cx="1641629" cy="650947"/>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350">
                <a:latin typeface="Lub Dub Bold" panose="020B0803030403020204" pitchFamily="34" charset="0"/>
                <a:cs typeface="Lato"/>
              </a:defRPr>
            </a:lvl1pPr>
          </a:lstStyle>
          <a:p>
            <a:r>
              <a:rPr lang="en-US" dirty="0"/>
              <a:t>Provide diuretic adjustment plan</a:t>
            </a:r>
          </a:p>
          <a:p>
            <a:r>
              <a:rPr lang="en-US" dirty="0"/>
              <a:t>(Class 1)</a:t>
            </a:r>
          </a:p>
        </p:txBody>
      </p:sp>
      <p:sp>
        <p:nvSpPr>
          <p:cNvPr id="52" name="TextBox 51">
            <a:extLst>
              <a:ext uri="{FF2B5EF4-FFF2-40B4-BE49-F238E27FC236}">
                <a16:creationId xmlns:a16="http://schemas.microsoft.com/office/drawing/2014/main" id="{F7D2B6A4-C209-4675-923D-3E31592079BA}"/>
              </a:ext>
            </a:extLst>
          </p:cNvPr>
          <p:cNvSpPr txBox="1"/>
          <p:nvPr/>
        </p:nvSpPr>
        <p:spPr>
          <a:xfrm>
            <a:off x="546383" y="4822239"/>
            <a:ext cx="11099235" cy="279307"/>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350">
                <a:latin typeface="Lub Dub Bold" panose="020B0803030403020204" pitchFamily="34" charset="0"/>
                <a:cs typeface="Lato"/>
              </a:defRPr>
            </a:lvl1pPr>
          </a:lstStyle>
          <a:p>
            <a:r>
              <a:rPr lang="en-US" dirty="0"/>
              <a:t>**Titration of diuretics and GDMT during hospitalization to resolve congestion, reduce symptoms and prevent readmission (Class 1)     </a:t>
            </a:r>
          </a:p>
        </p:txBody>
      </p:sp>
      <p:sp>
        <p:nvSpPr>
          <p:cNvPr id="53" name="TextBox 52">
            <a:extLst>
              <a:ext uri="{FF2B5EF4-FFF2-40B4-BE49-F238E27FC236}">
                <a16:creationId xmlns:a16="http://schemas.microsoft.com/office/drawing/2014/main" id="{17D64DEF-9CE2-4C08-AE10-5BD57B0E6C4C}"/>
              </a:ext>
            </a:extLst>
          </p:cNvPr>
          <p:cNvSpPr txBox="1"/>
          <p:nvPr/>
        </p:nvSpPr>
        <p:spPr>
          <a:xfrm>
            <a:off x="547366" y="5206386"/>
            <a:ext cx="11098252" cy="279307"/>
          </a:xfrm>
          <a:prstGeom prst="rect">
            <a:avLst/>
          </a:prstGeom>
          <a:solidFill>
            <a:srgbClr val="F99B1D"/>
          </a:solidFill>
          <a:ln w="25400">
            <a:noFill/>
          </a:ln>
        </p:spPr>
        <p:txBody>
          <a:bodyPr spcFirstLastPara="0" lIns="0" tIns="0" rIns="0" bIns="0" anchor="ctr"/>
          <a:lstStyle>
            <a:defPPr>
              <a:defRPr lang="en-US"/>
            </a:defPPr>
            <a:lvl1pPr algn="ctr" hangingPunct="0">
              <a:lnSpc>
                <a:spcPct val="90000"/>
              </a:lnSpc>
              <a:defRPr sz="1350">
                <a:latin typeface="Lub Dub Bold" panose="020B0803030403020204" pitchFamily="34" charset="0"/>
                <a:cs typeface="Lato"/>
              </a:defRPr>
            </a:lvl1pPr>
          </a:lstStyle>
          <a:p>
            <a:r>
              <a:rPr lang="en-US" dirty="0"/>
              <a:t>IV nitroglycerin or nitroprusside may be added as an adjunct to diuretics for dyspnea in the absence of hypotension (Class 2b)</a:t>
            </a:r>
          </a:p>
        </p:txBody>
      </p:sp>
      <p:sp>
        <p:nvSpPr>
          <p:cNvPr id="54" name="TextBox 53">
            <a:extLst>
              <a:ext uri="{FF2B5EF4-FFF2-40B4-BE49-F238E27FC236}">
                <a16:creationId xmlns:a16="http://schemas.microsoft.com/office/drawing/2014/main" id="{2782238B-FC83-4DEE-AFDB-15EA7DC543FE}"/>
              </a:ext>
            </a:extLst>
          </p:cNvPr>
          <p:cNvSpPr txBox="1"/>
          <p:nvPr/>
        </p:nvSpPr>
        <p:spPr>
          <a:xfrm>
            <a:off x="6350700" y="1637342"/>
            <a:ext cx="2560320" cy="466281"/>
          </a:xfrm>
          <a:prstGeom prst="rect">
            <a:avLst/>
          </a:prstGeom>
          <a:solidFill>
            <a:srgbClr val="F0DB10"/>
          </a:solidFill>
          <a:ln w="25400">
            <a:noFill/>
          </a:ln>
        </p:spPr>
        <p:txBody>
          <a:bodyPr spcFirstLastPara="0" lIns="0" tIns="0" rIns="0" bIns="0" anchor="ctr"/>
          <a:lstStyle>
            <a:defPPr>
              <a:defRPr lang="en-US"/>
            </a:defPPr>
            <a:lvl1pPr algn="ctr" hangingPunct="0">
              <a:lnSpc>
                <a:spcPct val="90000"/>
              </a:lnSpc>
              <a:defRPr sz="1350">
                <a:latin typeface="Lub Dub Bold" panose="020B0803030403020204" pitchFamily="34" charset="0"/>
                <a:cs typeface="Lato"/>
              </a:defRPr>
            </a:lvl1pPr>
          </a:lstStyle>
          <a:p>
            <a:r>
              <a:rPr lang="en-US" dirty="0"/>
              <a:t>Double IV loop diuretic dose</a:t>
            </a:r>
          </a:p>
          <a:p>
            <a:r>
              <a:rPr lang="en-US" dirty="0"/>
              <a:t>(Class 2a)</a:t>
            </a:r>
          </a:p>
        </p:txBody>
      </p:sp>
      <p:sp>
        <p:nvSpPr>
          <p:cNvPr id="55" name="TextBox 54">
            <a:extLst>
              <a:ext uri="{FF2B5EF4-FFF2-40B4-BE49-F238E27FC236}">
                <a16:creationId xmlns:a16="http://schemas.microsoft.com/office/drawing/2014/main" id="{43E73EB3-623D-452F-9FC9-3F3F8D622200}"/>
              </a:ext>
            </a:extLst>
          </p:cNvPr>
          <p:cNvSpPr txBox="1"/>
          <p:nvPr/>
        </p:nvSpPr>
        <p:spPr>
          <a:xfrm>
            <a:off x="6350700" y="2978898"/>
            <a:ext cx="2560320" cy="650947"/>
          </a:xfrm>
          <a:prstGeom prst="rect">
            <a:avLst/>
          </a:prstGeom>
          <a:solidFill>
            <a:srgbClr val="F0DB10"/>
          </a:solidFill>
          <a:ln w="25400">
            <a:noFill/>
          </a:ln>
        </p:spPr>
        <p:txBody>
          <a:bodyPr spcFirstLastPara="0" lIns="0" tIns="0" rIns="0" bIns="0" anchor="ctr"/>
          <a:lstStyle>
            <a:defPPr>
              <a:defRPr lang="en-US"/>
            </a:defPPr>
            <a:lvl1pPr algn="ctr" hangingPunct="0">
              <a:lnSpc>
                <a:spcPct val="90000"/>
              </a:lnSpc>
              <a:defRPr sz="1350">
                <a:latin typeface="Lub Dub Bold" panose="020B0803030403020204" pitchFamily="34" charset="0"/>
                <a:cs typeface="Lato"/>
              </a:defRPr>
            </a:lvl1pPr>
          </a:lstStyle>
          <a:p>
            <a:r>
              <a:rPr lang="en-US" dirty="0"/>
              <a:t>Sequential nephron blockade</a:t>
            </a:r>
          </a:p>
          <a:p>
            <a:r>
              <a:rPr lang="en-US" dirty="0"/>
              <a:t>(e.g. thiazide)</a:t>
            </a:r>
          </a:p>
          <a:p>
            <a:r>
              <a:rPr lang="en-US" dirty="0"/>
              <a:t>(Class 2a)</a:t>
            </a:r>
          </a:p>
        </p:txBody>
      </p:sp>
      <p:sp>
        <p:nvSpPr>
          <p:cNvPr id="56" name="TextBox 55">
            <a:extLst>
              <a:ext uri="{FF2B5EF4-FFF2-40B4-BE49-F238E27FC236}">
                <a16:creationId xmlns:a16="http://schemas.microsoft.com/office/drawing/2014/main" id="{9C0A5E95-D425-4C4D-8663-3CCEBD728A59}"/>
              </a:ext>
            </a:extLst>
          </p:cNvPr>
          <p:cNvSpPr txBox="1"/>
          <p:nvPr/>
        </p:nvSpPr>
        <p:spPr>
          <a:xfrm>
            <a:off x="6350700" y="2308120"/>
            <a:ext cx="2560320" cy="466281"/>
          </a:xfrm>
          <a:prstGeom prst="rect">
            <a:avLst/>
          </a:prstGeom>
          <a:solidFill>
            <a:srgbClr val="F0DB10"/>
          </a:solidFill>
          <a:ln w="25400">
            <a:noFill/>
          </a:ln>
        </p:spPr>
        <p:txBody>
          <a:bodyPr spcFirstLastPara="0" lIns="0" tIns="0" rIns="0" bIns="0" anchor="ctr"/>
          <a:lstStyle>
            <a:defPPr>
              <a:defRPr lang="en-US"/>
            </a:defPPr>
            <a:lvl1pPr algn="ctr" hangingPunct="0">
              <a:lnSpc>
                <a:spcPct val="90000"/>
              </a:lnSpc>
              <a:defRPr sz="1350">
                <a:latin typeface="Lub Dub Bold" panose="020B0803030403020204" pitchFamily="34" charset="0"/>
                <a:cs typeface="Lato"/>
              </a:defRPr>
            </a:lvl1pPr>
          </a:lstStyle>
          <a:p>
            <a:r>
              <a:rPr lang="en-US" dirty="0"/>
              <a:t>Loop diuretic infusion</a:t>
            </a:r>
          </a:p>
          <a:p>
            <a:r>
              <a:rPr lang="en-US" dirty="0"/>
              <a:t>(Class 2a)</a:t>
            </a:r>
          </a:p>
        </p:txBody>
      </p:sp>
      <p:sp>
        <p:nvSpPr>
          <p:cNvPr id="57" name="TextBox 56">
            <a:extLst>
              <a:ext uri="{FF2B5EF4-FFF2-40B4-BE49-F238E27FC236}">
                <a16:creationId xmlns:a16="http://schemas.microsoft.com/office/drawing/2014/main" id="{A071BAD4-5974-4788-AB4F-A9691FDE9572}"/>
              </a:ext>
            </a:extLst>
          </p:cNvPr>
          <p:cNvSpPr txBox="1"/>
          <p:nvPr/>
        </p:nvSpPr>
        <p:spPr>
          <a:xfrm>
            <a:off x="6350700" y="3834342"/>
            <a:ext cx="2560320" cy="279307"/>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350">
                <a:solidFill>
                  <a:srgbClr val="292929"/>
                </a:solidFill>
                <a:latin typeface="Lub Dub Bold" panose="020B0803030403020204" pitchFamily="34" charset="0"/>
                <a:cs typeface="Lato"/>
              </a:defRPr>
            </a:lvl1pPr>
          </a:lstStyle>
          <a:p>
            <a:r>
              <a:rPr lang="en-US" dirty="0"/>
              <a:t>Additional of MRA</a:t>
            </a:r>
          </a:p>
        </p:txBody>
      </p:sp>
      <p:sp>
        <p:nvSpPr>
          <p:cNvPr id="58" name="TextBox 57">
            <a:extLst>
              <a:ext uri="{FF2B5EF4-FFF2-40B4-BE49-F238E27FC236}">
                <a16:creationId xmlns:a16="http://schemas.microsoft.com/office/drawing/2014/main" id="{E19082A2-BA6F-422A-A074-61FDAD030430}"/>
              </a:ext>
            </a:extLst>
          </p:cNvPr>
          <p:cNvSpPr txBox="1"/>
          <p:nvPr/>
        </p:nvSpPr>
        <p:spPr>
          <a:xfrm>
            <a:off x="6350700" y="4318147"/>
            <a:ext cx="2560320" cy="279307"/>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350">
                <a:solidFill>
                  <a:srgbClr val="292929"/>
                </a:solidFill>
                <a:latin typeface="Lub Dub Bold" panose="020B0803030403020204" pitchFamily="34" charset="0"/>
                <a:cs typeface="Lato"/>
              </a:defRPr>
            </a:lvl1pPr>
          </a:lstStyle>
          <a:p>
            <a:r>
              <a:rPr lang="en-US" dirty="0"/>
              <a:t>Low-dose dopamine</a:t>
            </a:r>
          </a:p>
        </p:txBody>
      </p:sp>
      <p:sp>
        <p:nvSpPr>
          <p:cNvPr id="4" name="Rectangle 3">
            <a:extLst>
              <a:ext uri="{FF2B5EF4-FFF2-40B4-BE49-F238E27FC236}">
                <a16:creationId xmlns:a16="http://schemas.microsoft.com/office/drawing/2014/main" id="{120CC6BF-D6AD-46ED-9768-5E68E788E211}"/>
              </a:ext>
              <a:ext uri="{C183D7F6-B498-43B3-948B-1728B52AA6E4}">
                <adec:decorative xmlns:adec="http://schemas.microsoft.com/office/drawing/2017/decorative" val="1"/>
              </a:ext>
            </a:extLst>
          </p:cNvPr>
          <p:cNvSpPr/>
          <p:nvPr/>
        </p:nvSpPr>
        <p:spPr>
          <a:xfrm>
            <a:off x="8917737" y="1890402"/>
            <a:ext cx="366141" cy="2555909"/>
          </a:xfrm>
          <a:custGeom>
            <a:avLst/>
            <a:gdLst>
              <a:gd name="connsiteX0" fmla="*/ 0 w 1703637"/>
              <a:gd name="connsiteY0" fmla="*/ 0 h 1703637"/>
              <a:gd name="connsiteX1" fmla="*/ 1703637 w 1703637"/>
              <a:gd name="connsiteY1" fmla="*/ 0 h 1703637"/>
              <a:gd name="connsiteX2" fmla="*/ 1703637 w 1703637"/>
              <a:gd name="connsiteY2" fmla="*/ 1703637 h 1703637"/>
              <a:gd name="connsiteX3" fmla="*/ 0 w 1703637"/>
              <a:gd name="connsiteY3" fmla="*/ 1703637 h 1703637"/>
              <a:gd name="connsiteX4" fmla="*/ 0 w 1703637"/>
              <a:gd name="connsiteY4" fmla="*/ 0 h 1703637"/>
              <a:gd name="connsiteX0" fmla="*/ 0 w 1703637"/>
              <a:gd name="connsiteY0" fmla="*/ 0 h 1703637"/>
              <a:gd name="connsiteX1" fmla="*/ 1703637 w 1703637"/>
              <a:gd name="connsiteY1" fmla="*/ 0 h 1703637"/>
              <a:gd name="connsiteX2" fmla="*/ 1703637 w 1703637"/>
              <a:gd name="connsiteY2" fmla="*/ 1703637 h 1703637"/>
              <a:gd name="connsiteX3" fmla="*/ 0 w 1703637"/>
              <a:gd name="connsiteY3" fmla="*/ 1703637 h 1703637"/>
              <a:gd name="connsiteX4" fmla="*/ 91440 w 1703637"/>
              <a:gd name="connsiteY4" fmla="*/ 91440 h 1703637"/>
              <a:gd name="connsiteX0" fmla="*/ 0 w 1703637"/>
              <a:gd name="connsiteY0" fmla="*/ 0 h 1703637"/>
              <a:gd name="connsiteX1" fmla="*/ 1703637 w 1703637"/>
              <a:gd name="connsiteY1" fmla="*/ 0 h 1703637"/>
              <a:gd name="connsiteX2" fmla="*/ 1703637 w 1703637"/>
              <a:gd name="connsiteY2" fmla="*/ 1703637 h 1703637"/>
              <a:gd name="connsiteX3" fmla="*/ 0 w 1703637"/>
              <a:gd name="connsiteY3" fmla="*/ 1703637 h 1703637"/>
            </a:gdLst>
            <a:ahLst/>
            <a:cxnLst>
              <a:cxn ang="0">
                <a:pos x="connsiteX0" y="connsiteY0"/>
              </a:cxn>
              <a:cxn ang="0">
                <a:pos x="connsiteX1" y="connsiteY1"/>
              </a:cxn>
              <a:cxn ang="0">
                <a:pos x="connsiteX2" y="connsiteY2"/>
              </a:cxn>
              <a:cxn ang="0">
                <a:pos x="connsiteX3" y="connsiteY3"/>
              </a:cxn>
            </a:cxnLst>
            <a:rect l="l" t="t" r="r" b="b"/>
            <a:pathLst>
              <a:path w="1703637" h="1703637">
                <a:moveTo>
                  <a:pt x="0" y="0"/>
                </a:moveTo>
                <a:lnTo>
                  <a:pt x="1703637" y="0"/>
                </a:lnTo>
                <a:lnTo>
                  <a:pt x="1703637" y="1703637"/>
                </a:lnTo>
                <a:lnTo>
                  <a:pt x="0" y="1703637"/>
                </a:lnTo>
              </a:path>
            </a:pathLst>
          </a:cu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cxnSp>
        <p:nvCxnSpPr>
          <p:cNvPr id="59" name="Straight Arrow Connector 58">
            <a:extLst>
              <a:ext uri="{FF2B5EF4-FFF2-40B4-BE49-F238E27FC236}">
                <a16:creationId xmlns:a16="http://schemas.microsoft.com/office/drawing/2014/main" id="{05F3EA9A-61C6-423D-B032-CA550BD5C9D4}"/>
              </a:ext>
              <a:ext uri="{C183D7F6-B498-43B3-948B-1728B52AA6E4}">
                <adec:decorative xmlns:adec="http://schemas.microsoft.com/office/drawing/2017/decorative" val="1"/>
              </a:ext>
            </a:extLst>
          </p:cNvPr>
          <p:cNvCxnSpPr>
            <a:cxnSpLocks/>
          </p:cNvCxnSpPr>
          <p:nvPr/>
        </p:nvCxnSpPr>
        <p:spPr>
          <a:xfrm>
            <a:off x="9283878" y="3240670"/>
            <a:ext cx="629272"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0EA91C0F-A0C2-4A60-8406-FC6B85474761}"/>
              </a:ext>
              <a:ext uri="{C183D7F6-B498-43B3-948B-1728B52AA6E4}">
                <adec:decorative xmlns:adec="http://schemas.microsoft.com/office/drawing/2017/decorative" val="1"/>
              </a:ext>
            </a:extLst>
          </p:cNvPr>
          <p:cNvCxnSpPr>
            <a:cxnSpLocks/>
          </p:cNvCxnSpPr>
          <p:nvPr/>
        </p:nvCxnSpPr>
        <p:spPr>
          <a:xfrm>
            <a:off x="8911020" y="2538568"/>
            <a:ext cx="372858"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023C99EF-6789-4958-B759-E9C89882621B}"/>
              </a:ext>
              <a:ext uri="{C183D7F6-B498-43B3-948B-1728B52AA6E4}">
                <adec:decorative xmlns:adec="http://schemas.microsoft.com/office/drawing/2017/decorative" val="1"/>
              </a:ext>
            </a:extLst>
          </p:cNvPr>
          <p:cNvCxnSpPr>
            <a:cxnSpLocks/>
          </p:cNvCxnSpPr>
          <p:nvPr/>
        </p:nvCxnSpPr>
        <p:spPr>
          <a:xfrm>
            <a:off x="8911020" y="3304371"/>
            <a:ext cx="372858"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9D3519DA-AF39-41D2-8495-D34B376A6E22}"/>
              </a:ext>
              <a:ext uri="{C183D7F6-B498-43B3-948B-1728B52AA6E4}">
                <adec:decorative xmlns:adec="http://schemas.microsoft.com/office/drawing/2017/decorative" val="1"/>
              </a:ext>
            </a:extLst>
          </p:cNvPr>
          <p:cNvCxnSpPr>
            <a:cxnSpLocks/>
          </p:cNvCxnSpPr>
          <p:nvPr/>
        </p:nvCxnSpPr>
        <p:spPr>
          <a:xfrm>
            <a:off x="8917737" y="3973995"/>
            <a:ext cx="372858"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3" name="Rectangle 3">
            <a:extLst>
              <a:ext uri="{FF2B5EF4-FFF2-40B4-BE49-F238E27FC236}">
                <a16:creationId xmlns:a16="http://schemas.microsoft.com/office/drawing/2014/main" id="{DBE89B1A-25F4-4277-A3AA-9BD3DD02019D}"/>
              </a:ext>
              <a:ext uri="{C183D7F6-B498-43B3-948B-1728B52AA6E4}">
                <adec:decorative xmlns:adec="http://schemas.microsoft.com/office/drawing/2017/decorative" val="1"/>
              </a:ext>
            </a:extLst>
          </p:cNvPr>
          <p:cNvSpPr/>
          <p:nvPr/>
        </p:nvSpPr>
        <p:spPr>
          <a:xfrm flipH="1">
            <a:off x="5977842" y="1874243"/>
            <a:ext cx="366141" cy="2555909"/>
          </a:xfrm>
          <a:custGeom>
            <a:avLst/>
            <a:gdLst>
              <a:gd name="connsiteX0" fmla="*/ 0 w 1703637"/>
              <a:gd name="connsiteY0" fmla="*/ 0 h 1703637"/>
              <a:gd name="connsiteX1" fmla="*/ 1703637 w 1703637"/>
              <a:gd name="connsiteY1" fmla="*/ 0 h 1703637"/>
              <a:gd name="connsiteX2" fmla="*/ 1703637 w 1703637"/>
              <a:gd name="connsiteY2" fmla="*/ 1703637 h 1703637"/>
              <a:gd name="connsiteX3" fmla="*/ 0 w 1703637"/>
              <a:gd name="connsiteY3" fmla="*/ 1703637 h 1703637"/>
              <a:gd name="connsiteX4" fmla="*/ 0 w 1703637"/>
              <a:gd name="connsiteY4" fmla="*/ 0 h 1703637"/>
              <a:gd name="connsiteX0" fmla="*/ 0 w 1703637"/>
              <a:gd name="connsiteY0" fmla="*/ 0 h 1703637"/>
              <a:gd name="connsiteX1" fmla="*/ 1703637 w 1703637"/>
              <a:gd name="connsiteY1" fmla="*/ 0 h 1703637"/>
              <a:gd name="connsiteX2" fmla="*/ 1703637 w 1703637"/>
              <a:gd name="connsiteY2" fmla="*/ 1703637 h 1703637"/>
              <a:gd name="connsiteX3" fmla="*/ 0 w 1703637"/>
              <a:gd name="connsiteY3" fmla="*/ 1703637 h 1703637"/>
              <a:gd name="connsiteX4" fmla="*/ 91440 w 1703637"/>
              <a:gd name="connsiteY4" fmla="*/ 91440 h 1703637"/>
              <a:gd name="connsiteX0" fmla="*/ 0 w 1703637"/>
              <a:gd name="connsiteY0" fmla="*/ 0 h 1703637"/>
              <a:gd name="connsiteX1" fmla="*/ 1703637 w 1703637"/>
              <a:gd name="connsiteY1" fmla="*/ 0 h 1703637"/>
              <a:gd name="connsiteX2" fmla="*/ 1703637 w 1703637"/>
              <a:gd name="connsiteY2" fmla="*/ 1703637 h 1703637"/>
              <a:gd name="connsiteX3" fmla="*/ 0 w 1703637"/>
              <a:gd name="connsiteY3" fmla="*/ 1703637 h 1703637"/>
            </a:gdLst>
            <a:ahLst/>
            <a:cxnLst>
              <a:cxn ang="0">
                <a:pos x="connsiteX0" y="connsiteY0"/>
              </a:cxn>
              <a:cxn ang="0">
                <a:pos x="connsiteX1" y="connsiteY1"/>
              </a:cxn>
              <a:cxn ang="0">
                <a:pos x="connsiteX2" y="connsiteY2"/>
              </a:cxn>
              <a:cxn ang="0">
                <a:pos x="connsiteX3" y="connsiteY3"/>
              </a:cxn>
            </a:cxnLst>
            <a:rect l="l" t="t" r="r" b="b"/>
            <a:pathLst>
              <a:path w="1703637" h="1703637">
                <a:moveTo>
                  <a:pt x="0" y="0"/>
                </a:moveTo>
                <a:lnTo>
                  <a:pt x="1703637" y="0"/>
                </a:lnTo>
                <a:lnTo>
                  <a:pt x="1703637" y="1703637"/>
                </a:lnTo>
                <a:lnTo>
                  <a:pt x="0" y="1703637"/>
                </a:lnTo>
              </a:path>
            </a:pathLst>
          </a:cu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cxnSp>
        <p:nvCxnSpPr>
          <p:cNvPr id="64" name="Straight Arrow Connector 63">
            <a:extLst>
              <a:ext uri="{FF2B5EF4-FFF2-40B4-BE49-F238E27FC236}">
                <a16:creationId xmlns:a16="http://schemas.microsoft.com/office/drawing/2014/main" id="{F2D341A3-FE57-46CC-8F37-36127875E15C}"/>
              </a:ext>
              <a:ext uri="{C183D7F6-B498-43B3-948B-1728B52AA6E4}">
                <adec:decorative xmlns:adec="http://schemas.microsoft.com/office/drawing/2017/decorative" val="1"/>
              </a:ext>
            </a:extLst>
          </p:cNvPr>
          <p:cNvCxnSpPr>
            <a:cxnSpLocks/>
          </p:cNvCxnSpPr>
          <p:nvPr/>
        </p:nvCxnSpPr>
        <p:spPr>
          <a:xfrm>
            <a:off x="5971125" y="2538568"/>
            <a:ext cx="372858"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1698D543-79B3-4FF9-907B-6A30DF039BDA}"/>
              </a:ext>
              <a:ext uri="{C183D7F6-B498-43B3-948B-1728B52AA6E4}">
                <adec:decorative xmlns:adec="http://schemas.microsoft.com/office/drawing/2017/decorative" val="1"/>
              </a:ext>
            </a:extLst>
          </p:cNvPr>
          <p:cNvCxnSpPr>
            <a:cxnSpLocks/>
          </p:cNvCxnSpPr>
          <p:nvPr/>
        </p:nvCxnSpPr>
        <p:spPr>
          <a:xfrm>
            <a:off x="5971125" y="3304371"/>
            <a:ext cx="372858"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215134D3-36CB-4AC4-A501-CE81DEC74FAE}"/>
              </a:ext>
              <a:ext uri="{C183D7F6-B498-43B3-948B-1728B52AA6E4}">
                <adec:decorative xmlns:adec="http://schemas.microsoft.com/office/drawing/2017/decorative" val="1"/>
              </a:ext>
            </a:extLst>
          </p:cNvPr>
          <p:cNvCxnSpPr>
            <a:cxnSpLocks/>
          </p:cNvCxnSpPr>
          <p:nvPr/>
        </p:nvCxnSpPr>
        <p:spPr>
          <a:xfrm>
            <a:off x="5977842" y="3973995"/>
            <a:ext cx="372858"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5F0AAFE0-548E-41E2-AF6F-082BF2FE7334}"/>
              </a:ext>
              <a:ext uri="{C183D7F6-B498-43B3-948B-1728B52AA6E4}">
                <adec:decorative xmlns:adec="http://schemas.microsoft.com/office/drawing/2017/decorative" val="1"/>
              </a:ext>
            </a:extLst>
          </p:cNvPr>
          <p:cNvCxnSpPr>
            <a:cxnSpLocks/>
          </p:cNvCxnSpPr>
          <p:nvPr/>
        </p:nvCxnSpPr>
        <p:spPr>
          <a:xfrm>
            <a:off x="5388432" y="3196789"/>
            <a:ext cx="582693"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0380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500"/>
                                        <p:tgtEl>
                                          <p:spTgt spid="4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500"/>
                                        <p:tgtEl>
                                          <p:spTgt spid="46"/>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left)">
                                      <p:cBhvr>
                                        <p:cTn id="20" dur="500"/>
                                        <p:tgtEl>
                                          <p:spTgt spid="49"/>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500"/>
                                        <p:tgtEl>
                                          <p:spTgt spid="43"/>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500"/>
                                        <p:tgtEl>
                                          <p:spTgt spid="5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500"/>
                                        <p:tgtEl>
                                          <p:spTgt spid="37"/>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500"/>
                                        <p:tgtEl>
                                          <p:spTgt spid="44"/>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wipe(left)">
                                      <p:cBhvr>
                                        <p:cTn id="41" dur="500"/>
                                        <p:tgtEl>
                                          <p:spTgt spid="63"/>
                                        </p:tgtEl>
                                      </p:cBhvr>
                                    </p:animEffect>
                                  </p:childTnLst>
                                </p:cTn>
                              </p:par>
                            </p:childTnLst>
                          </p:cTn>
                        </p:par>
                        <p:par>
                          <p:cTn id="42" fill="hold">
                            <p:stCondLst>
                              <p:cond delay="1500"/>
                            </p:stCondLst>
                            <p:childTnLst>
                              <p:par>
                                <p:cTn id="43" presetID="22" presetClass="entr" presetSubtype="8"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left)">
                                      <p:cBhvr>
                                        <p:cTn id="45" dur="500"/>
                                        <p:tgtEl>
                                          <p:spTgt spid="67"/>
                                        </p:tgtEl>
                                      </p:cBhvr>
                                    </p:animEffect>
                                  </p:childTnLst>
                                </p:cTn>
                              </p:par>
                            </p:childTnLst>
                          </p:cTn>
                        </p:par>
                        <p:par>
                          <p:cTn id="46" fill="hold">
                            <p:stCondLst>
                              <p:cond delay="2000"/>
                            </p:stCondLst>
                            <p:childTnLst>
                              <p:par>
                                <p:cTn id="47" presetID="22" presetClass="entr" presetSubtype="8" fill="hold" nodeType="afterEffect">
                                  <p:stCondLst>
                                    <p:cond delay="0"/>
                                  </p:stCondLst>
                                  <p:childTnLst>
                                    <p:set>
                                      <p:cBhvr>
                                        <p:cTn id="48" dur="1" fill="hold">
                                          <p:stCondLst>
                                            <p:cond delay="0"/>
                                          </p:stCondLst>
                                        </p:cTn>
                                        <p:tgtEl>
                                          <p:spTgt spid="64"/>
                                        </p:tgtEl>
                                        <p:attrNameLst>
                                          <p:attrName>style.visibility</p:attrName>
                                        </p:attrNameLst>
                                      </p:cBhvr>
                                      <p:to>
                                        <p:strVal val="visible"/>
                                      </p:to>
                                    </p:set>
                                    <p:animEffect transition="in" filter="wipe(left)">
                                      <p:cBhvr>
                                        <p:cTn id="49" dur="500"/>
                                        <p:tgtEl>
                                          <p:spTgt spid="64"/>
                                        </p:tgtEl>
                                      </p:cBhvr>
                                    </p:animEffect>
                                  </p:childTnLst>
                                </p:cTn>
                              </p:par>
                              <p:par>
                                <p:cTn id="50" presetID="22" presetClass="entr" presetSubtype="8"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Effect transition="in" filter="wipe(left)">
                                      <p:cBhvr>
                                        <p:cTn id="52" dur="500"/>
                                        <p:tgtEl>
                                          <p:spTgt spid="65"/>
                                        </p:tgtEl>
                                      </p:cBhvr>
                                    </p:animEffect>
                                  </p:childTnLst>
                                </p:cTn>
                              </p:par>
                              <p:par>
                                <p:cTn id="53" presetID="22" presetClass="entr" presetSubtype="8" fill="hold" nodeType="withEffect">
                                  <p:stCondLst>
                                    <p:cond delay="0"/>
                                  </p:stCondLst>
                                  <p:childTnLst>
                                    <p:set>
                                      <p:cBhvr>
                                        <p:cTn id="54" dur="1" fill="hold">
                                          <p:stCondLst>
                                            <p:cond delay="0"/>
                                          </p:stCondLst>
                                        </p:cTn>
                                        <p:tgtEl>
                                          <p:spTgt spid="66"/>
                                        </p:tgtEl>
                                        <p:attrNameLst>
                                          <p:attrName>style.visibility</p:attrName>
                                        </p:attrNameLst>
                                      </p:cBhvr>
                                      <p:to>
                                        <p:strVal val="visible"/>
                                      </p:to>
                                    </p:set>
                                    <p:animEffect transition="in" filter="wipe(left)">
                                      <p:cBhvr>
                                        <p:cTn id="55" dur="500"/>
                                        <p:tgtEl>
                                          <p:spTgt spid="66"/>
                                        </p:tgtEl>
                                      </p:cBhvr>
                                    </p:animEffect>
                                  </p:childTnLst>
                                </p:cTn>
                              </p:par>
                            </p:childTnLst>
                          </p:cTn>
                        </p:par>
                        <p:par>
                          <p:cTn id="56" fill="hold">
                            <p:stCondLst>
                              <p:cond delay="2500"/>
                            </p:stCondLst>
                            <p:childTnLst>
                              <p:par>
                                <p:cTn id="57" presetID="10"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500"/>
                                        <p:tgtEl>
                                          <p:spTgt spid="5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6"/>
                                        </p:tgtEl>
                                        <p:attrNameLst>
                                          <p:attrName>style.visibility</p:attrName>
                                        </p:attrNameLst>
                                      </p:cBhvr>
                                      <p:to>
                                        <p:strVal val="visible"/>
                                      </p:to>
                                    </p:set>
                                    <p:animEffect transition="in" filter="fade">
                                      <p:cBhvr>
                                        <p:cTn id="62" dur="500"/>
                                        <p:tgtEl>
                                          <p:spTgt spid="5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55"/>
                                        </p:tgtEl>
                                        <p:attrNameLst>
                                          <p:attrName>style.visibility</p:attrName>
                                        </p:attrNameLst>
                                      </p:cBhvr>
                                      <p:to>
                                        <p:strVal val="visible"/>
                                      </p:to>
                                    </p:set>
                                    <p:animEffect transition="in" filter="fade">
                                      <p:cBhvr>
                                        <p:cTn id="65" dur="500"/>
                                        <p:tgtEl>
                                          <p:spTgt spid="5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57"/>
                                        </p:tgtEl>
                                        <p:attrNameLst>
                                          <p:attrName>style.visibility</p:attrName>
                                        </p:attrNameLst>
                                      </p:cBhvr>
                                      <p:to>
                                        <p:strVal val="visible"/>
                                      </p:to>
                                    </p:set>
                                    <p:animEffect transition="in" filter="fade">
                                      <p:cBhvr>
                                        <p:cTn id="68" dur="500"/>
                                        <p:tgtEl>
                                          <p:spTgt spid="57"/>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58"/>
                                        </p:tgtEl>
                                        <p:attrNameLst>
                                          <p:attrName>style.visibility</p:attrName>
                                        </p:attrNameLst>
                                      </p:cBhvr>
                                      <p:to>
                                        <p:strVal val="visible"/>
                                      </p:to>
                                    </p:set>
                                    <p:animEffect transition="in" filter="fade">
                                      <p:cBhvr>
                                        <p:cTn id="71" dur="500"/>
                                        <p:tgtEl>
                                          <p:spTgt spid="58"/>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fade">
                                      <p:cBhvr>
                                        <p:cTn id="76" dur="500"/>
                                        <p:tgtEl>
                                          <p:spTgt spid="38"/>
                                        </p:tgtEl>
                                      </p:cBhvr>
                                    </p:animEffect>
                                  </p:childTnLst>
                                </p:cTn>
                              </p:par>
                            </p:childTnLst>
                          </p:cTn>
                        </p:par>
                        <p:par>
                          <p:cTn id="77" fill="hold">
                            <p:stCondLst>
                              <p:cond delay="1000"/>
                            </p:stCondLst>
                            <p:childTnLst>
                              <p:par>
                                <p:cTn id="78" presetID="10" presetClass="entr" presetSubtype="0" fill="hold" grpId="0"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fade">
                                      <p:cBhvr>
                                        <p:cTn id="80" dur="500"/>
                                        <p:tgtEl>
                                          <p:spTgt spid="45"/>
                                        </p:tgtEl>
                                      </p:cBhvr>
                                    </p:animEffect>
                                  </p:childTnLst>
                                </p:cTn>
                              </p:par>
                            </p:childTnLst>
                          </p:cTn>
                        </p:par>
                        <p:par>
                          <p:cTn id="81" fill="hold">
                            <p:stCondLst>
                              <p:cond delay="1500"/>
                            </p:stCondLst>
                            <p:childTnLst>
                              <p:par>
                                <p:cTn id="82" presetID="22" presetClass="entr" presetSubtype="8" fill="hold" grpId="0" nodeType="afterEffect">
                                  <p:stCondLst>
                                    <p:cond delay="0"/>
                                  </p:stCondLst>
                                  <p:childTnLst>
                                    <p:set>
                                      <p:cBhvr>
                                        <p:cTn id="83" dur="1" fill="hold">
                                          <p:stCondLst>
                                            <p:cond delay="0"/>
                                          </p:stCondLst>
                                        </p:cTn>
                                        <p:tgtEl>
                                          <p:spTgt spid="4"/>
                                        </p:tgtEl>
                                        <p:attrNameLst>
                                          <p:attrName>style.visibility</p:attrName>
                                        </p:attrNameLst>
                                      </p:cBhvr>
                                      <p:to>
                                        <p:strVal val="visible"/>
                                      </p:to>
                                    </p:set>
                                    <p:animEffect transition="in" filter="wipe(left)">
                                      <p:cBhvr>
                                        <p:cTn id="84" dur="500"/>
                                        <p:tgtEl>
                                          <p:spTgt spid="4"/>
                                        </p:tgtEl>
                                      </p:cBhvr>
                                    </p:animEffect>
                                  </p:childTnLst>
                                </p:cTn>
                              </p:par>
                              <p:par>
                                <p:cTn id="85" presetID="22" presetClass="entr" presetSubtype="8" fill="hold" nodeType="withEffect">
                                  <p:stCondLst>
                                    <p:cond delay="0"/>
                                  </p:stCondLst>
                                  <p:childTnLst>
                                    <p:set>
                                      <p:cBhvr>
                                        <p:cTn id="86" dur="1" fill="hold">
                                          <p:stCondLst>
                                            <p:cond delay="0"/>
                                          </p:stCondLst>
                                        </p:cTn>
                                        <p:tgtEl>
                                          <p:spTgt spid="60"/>
                                        </p:tgtEl>
                                        <p:attrNameLst>
                                          <p:attrName>style.visibility</p:attrName>
                                        </p:attrNameLst>
                                      </p:cBhvr>
                                      <p:to>
                                        <p:strVal val="visible"/>
                                      </p:to>
                                    </p:set>
                                    <p:animEffect transition="in" filter="wipe(left)">
                                      <p:cBhvr>
                                        <p:cTn id="87" dur="500"/>
                                        <p:tgtEl>
                                          <p:spTgt spid="60"/>
                                        </p:tgtEl>
                                      </p:cBhvr>
                                    </p:animEffect>
                                  </p:childTnLst>
                                </p:cTn>
                              </p:par>
                              <p:par>
                                <p:cTn id="88" presetID="22" presetClass="entr" presetSubtype="8" fill="hold" nodeType="withEffect">
                                  <p:stCondLst>
                                    <p:cond delay="0"/>
                                  </p:stCondLst>
                                  <p:childTnLst>
                                    <p:set>
                                      <p:cBhvr>
                                        <p:cTn id="89" dur="1" fill="hold">
                                          <p:stCondLst>
                                            <p:cond delay="0"/>
                                          </p:stCondLst>
                                        </p:cTn>
                                        <p:tgtEl>
                                          <p:spTgt spid="61"/>
                                        </p:tgtEl>
                                        <p:attrNameLst>
                                          <p:attrName>style.visibility</p:attrName>
                                        </p:attrNameLst>
                                      </p:cBhvr>
                                      <p:to>
                                        <p:strVal val="visible"/>
                                      </p:to>
                                    </p:set>
                                    <p:animEffect transition="in" filter="wipe(left)">
                                      <p:cBhvr>
                                        <p:cTn id="90" dur="500"/>
                                        <p:tgtEl>
                                          <p:spTgt spid="61"/>
                                        </p:tgtEl>
                                      </p:cBhvr>
                                    </p:animEffect>
                                  </p:childTnLst>
                                </p:cTn>
                              </p:par>
                              <p:par>
                                <p:cTn id="91" presetID="22" presetClass="entr" presetSubtype="8" fill="hold"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wipe(left)">
                                      <p:cBhvr>
                                        <p:cTn id="93" dur="500"/>
                                        <p:tgtEl>
                                          <p:spTgt spid="62"/>
                                        </p:tgtEl>
                                      </p:cBhvr>
                                    </p:animEffect>
                                  </p:childTnLst>
                                </p:cTn>
                              </p:par>
                            </p:childTnLst>
                          </p:cTn>
                        </p:par>
                        <p:par>
                          <p:cTn id="94" fill="hold">
                            <p:stCondLst>
                              <p:cond delay="2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2500"/>
                            </p:stCondLst>
                            <p:childTnLst>
                              <p:par>
                                <p:cTn id="99" presetID="10" presetClass="entr" presetSubtype="0"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fade">
                                      <p:cBhvr>
                                        <p:cTn id="101" dur="500"/>
                                        <p:tgtEl>
                                          <p:spTgt spid="51"/>
                                        </p:tgtEl>
                                      </p:cBhvr>
                                    </p:animEffect>
                                  </p:childTnLst>
                                </p:cTn>
                              </p:par>
                            </p:childTnLst>
                          </p:cTn>
                        </p:par>
                        <p:par>
                          <p:cTn id="102" fill="hold">
                            <p:stCondLst>
                              <p:cond delay="3000"/>
                            </p:stCondLst>
                            <p:childTnLst>
                              <p:par>
                                <p:cTn id="103" presetID="10" presetClass="entr" presetSubtype="0" fill="hold" grpId="0" nodeType="afterEffect">
                                  <p:stCondLst>
                                    <p:cond delay="0"/>
                                  </p:stCondLst>
                                  <p:childTnLst>
                                    <p:set>
                                      <p:cBhvr>
                                        <p:cTn id="104" dur="1" fill="hold">
                                          <p:stCondLst>
                                            <p:cond delay="0"/>
                                          </p:stCondLst>
                                        </p:cTn>
                                        <p:tgtEl>
                                          <p:spTgt spid="52"/>
                                        </p:tgtEl>
                                        <p:attrNameLst>
                                          <p:attrName>style.visibility</p:attrName>
                                        </p:attrNameLst>
                                      </p:cBhvr>
                                      <p:to>
                                        <p:strVal val="visible"/>
                                      </p:to>
                                    </p:set>
                                    <p:animEffect transition="in" filter="fade">
                                      <p:cBhvr>
                                        <p:cTn id="105" dur="500"/>
                                        <p:tgtEl>
                                          <p:spTgt spid="52"/>
                                        </p:tgtEl>
                                      </p:cBhvr>
                                    </p:animEffect>
                                  </p:childTnLst>
                                </p:cTn>
                              </p:par>
                            </p:childTnLst>
                          </p:cTn>
                        </p:par>
                        <p:par>
                          <p:cTn id="106" fill="hold">
                            <p:stCondLst>
                              <p:cond delay="3500"/>
                            </p:stCondLst>
                            <p:childTnLst>
                              <p:par>
                                <p:cTn id="107" presetID="10" presetClass="entr" presetSubtype="0"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fade">
                                      <p:cBhvr>
                                        <p:cTn id="10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p:bldP spid="48" grpId="0" animBg="1"/>
      <p:bldP spid="50" grpId="0" animBg="1"/>
      <p:bldP spid="51" grpId="0" animBg="1"/>
      <p:bldP spid="52" grpId="0" animBg="1"/>
      <p:bldP spid="53" grpId="0" animBg="1"/>
      <p:bldP spid="54" grpId="0" animBg="1"/>
      <p:bldP spid="55" grpId="0" animBg="1"/>
      <p:bldP spid="56" grpId="0" animBg="1"/>
      <p:bldP spid="57" grpId="0" animBg="1"/>
      <p:bldP spid="58" grpId="0" animBg="1"/>
      <p:bldP spid="4" grpId="0" animBg="1"/>
      <p:bldP spid="6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8E47CC-2C36-4E78-B987-9C8EC0DAC266}"/>
              </a:ext>
            </a:extLst>
          </p:cNvPr>
          <p:cNvSpPr>
            <a:spLocks noGrp="1"/>
          </p:cNvSpPr>
          <p:nvPr>
            <p:ph type="title"/>
          </p:nvPr>
        </p:nvSpPr>
        <p:spPr/>
        <p:txBody>
          <a:bodyPr/>
          <a:lstStyle/>
          <a:p>
            <a:r>
              <a:rPr lang="en-US" dirty="0"/>
              <a:t>Hospitalized Patients with Cardiogenic Shock </a:t>
            </a:r>
          </a:p>
        </p:txBody>
      </p:sp>
      <p:pic>
        <p:nvPicPr>
          <p:cNvPr id="3" name="Picture 2">
            <a:extLst>
              <a:ext uri="{FF2B5EF4-FFF2-40B4-BE49-F238E27FC236}">
                <a16:creationId xmlns:a16="http://schemas.microsoft.com/office/drawing/2014/main" id="{AD634627-FBB1-473A-81CD-7FEF8A57144D}"/>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4052356"/>
            <a:ext cx="4441372" cy="1660117"/>
          </a:xfrm>
          <a:prstGeom prst="rect">
            <a:avLst/>
          </a:prstGeom>
        </p:spPr>
      </p:pic>
      <p:sp>
        <p:nvSpPr>
          <p:cNvPr id="11" name="TextBox 10">
            <a:extLst>
              <a:ext uri="{FF2B5EF4-FFF2-40B4-BE49-F238E27FC236}">
                <a16:creationId xmlns:a16="http://schemas.microsoft.com/office/drawing/2014/main" id="{086F60D8-23FB-48C0-A17A-77F45C15CF2F}"/>
              </a:ext>
            </a:extLst>
          </p:cNvPr>
          <p:cNvSpPr txBox="1"/>
          <p:nvPr/>
        </p:nvSpPr>
        <p:spPr>
          <a:xfrm>
            <a:off x="300635" y="1204165"/>
            <a:ext cx="3356965" cy="278537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800" b="1" i="0" u="none" strike="noStrike" kern="1200" cap="none" spc="0" normalizeH="0" baseline="0" noProof="0" dirty="0">
                <a:ln>
                  <a:noFill/>
                </a:ln>
                <a:solidFill>
                  <a:srgbClr val="2F5597"/>
                </a:solidFill>
                <a:effectLst/>
                <a:uLnTx/>
                <a:uFillTx/>
                <a:latin typeface="Lub Dub Bold" panose="020B0803030403020204" pitchFamily="34" charset="0"/>
                <a:cs typeface="Arial" panose="020B0604020202020204" pitchFamily="34" charset="0"/>
              </a:rPr>
              <a:t>Shock: </a:t>
            </a:r>
            <a:r>
              <a:rPr lang="en-US" dirty="0">
                <a:solidFill>
                  <a:srgbClr val="2F5597"/>
                </a:solidFill>
                <a:latin typeface="Lub Dub Condensed" panose="020B0506030403020204" pitchFamily="34" charset="0"/>
                <a:cs typeface="Arial" panose="020B0604020202020204" pitchFamily="34" charset="0"/>
              </a:rPr>
              <a:t>Clinical Criteria</a:t>
            </a:r>
          </a:p>
          <a:p>
            <a:pPr marL="400050" marR="0" lvl="0" indent="-231775" algn="l" defTabSz="914400" rtl="0" eaLnBrk="1" fontAlgn="auto" latinLnBrk="0" hangingPunct="1">
              <a:lnSpc>
                <a:spcPct val="100000"/>
              </a:lnSpc>
              <a:spcBef>
                <a:spcPts val="0"/>
              </a:spcBef>
              <a:spcAft>
                <a:spcPts val="600"/>
              </a:spcAft>
              <a:buClrTx/>
              <a:buSzTx/>
              <a:buFont typeface="+mj-lt"/>
              <a:buAutoNum type="romanUcPeriod"/>
              <a:tabLst/>
              <a:defRPr/>
            </a:pPr>
            <a:r>
              <a:rPr kumimoji="0" lang="en-US" sz="1400" b="1"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SBP &lt;90 mm Hg for &gt; 30 minutes</a:t>
            </a:r>
          </a:p>
          <a:p>
            <a:pPr marL="630238" lvl="1" indent="-234950">
              <a:spcAft>
                <a:spcPts val="600"/>
              </a:spcAft>
              <a:buFont typeface="+mj-lt"/>
              <a:buAutoNum type="alphaLcPeriod"/>
              <a:defRPr/>
            </a:pPr>
            <a:r>
              <a:rPr kumimoji="0" lang="en-US" sz="1200" b="0"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Mean BP &lt; 60 mm Hg for &gt;30 minutes</a:t>
            </a:r>
          </a:p>
          <a:p>
            <a:pPr marL="630238" lvl="1" indent="-234950">
              <a:spcAft>
                <a:spcPts val="600"/>
              </a:spcAft>
              <a:buFont typeface="+mj-lt"/>
              <a:buAutoNum type="alphaLcPeriod"/>
              <a:defRPr/>
            </a:pPr>
            <a:r>
              <a:rPr kumimoji="0" lang="en-US" sz="1200" b="0"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Requirement of vasopressors to maintain SBP  ≥ 90 mm Hg or mean BP ≥60 mm Hg</a:t>
            </a:r>
          </a:p>
          <a:p>
            <a:pPr marL="400050" indent="-231775">
              <a:spcAft>
                <a:spcPts val="600"/>
              </a:spcAft>
              <a:buFont typeface="+mj-lt"/>
              <a:buAutoNum type="romanUcPeriod"/>
              <a:defRPr/>
            </a:pPr>
            <a:r>
              <a:rPr lang="en-US" sz="1400" b="1" dirty="0">
                <a:solidFill>
                  <a:prstClr val="black"/>
                </a:solidFill>
                <a:latin typeface="Lub Dub Condensed" panose="020B0506030403020204" pitchFamily="34" charset="0"/>
                <a:cs typeface="Arial" panose="020B0604020202020204" pitchFamily="34" charset="0"/>
              </a:rPr>
              <a:t>Hypoperfusion:</a:t>
            </a:r>
          </a:p>
          <a:p>
            <a:pPr marL="630238" lvl="1" indent="-234950">
              <a:spcAft>
                <a:spcPts val="600"/>
              </a:spcAft>
              <a:buFont typeface="+mj-lt"/>
              <a:buAutoNum type="alphaLcPeriod"/>
              <a:defRPr/>
            </a:pPr>
            <a:r>
              <a:rPr lang="en-US" sz="1200" dirty="0">
                <a:solidFill>
                  <a:prstClr val="black"/>
                </a:solidFill>
                <a:latin typeface="Lub Dub Condensed" panose="020B0506030403020204" pitchFamily="34" charset="0"/>
                <a:cs typeface="Arial" panose="020B0604020202020204" pitchFamily="34" charset="0"/>
              </a:rPr>
              <a:t>Decreased mentation</a:t>
            </a:r>
          </a:p>
          <a:p>
            <a:pPr marL="630238" lvl="1" indent="-234950">
              <a:spcAft>
                <a:spcPts val="600"/>
              </a:spcAft>
              <a:buFont typeface="+mj-lt"/>
              <a:buAutoNum type="alphaLcPeriod"/>
              <a:defRPr/>
            </a:pPr>
            <a:r>
              <a:rPr lang="en-US" sz="1200" dirty="0">
                <a:solidFill>
                  <a:prstClr val="black"/>
                </a:solidFill>
                <a:latin typeface="Lub Dub Condensed" panose="020B0506030403020204" pitchFamily="34" charset="0"/>
                <a:cs typeface="Arial" panose="020B0604020202020204" pitchFamily="34" charset="0"/>
              </a:rPr>
              <a:t>Cold extremities, livedo reticularis</a:t>
            </a:r>
          </a:p>
          <a:p>
            <a:pPr marL="630238" lvl="1" indent="-234950">
              <a:spcAft>
                <a:spcPts val="600"/>
              </a:spcAft>
              <a:buFont typeface="+mj-lt"/>
              <a:buAutoNum type="alphaLcPeriod"/>
              <a:defRPr/>
            </a:pPr>
            <a:r>
              <a:rPr lang="en-US" sz="1200" dirty="0">
                <a:solidFill>
                  <a:prstClr val="black"/>
                </a:solidFill>
                <a:latin typeface="Lub Dub Condensed" panose="020B0506030403020204" pitchFamily="34" charset="0"/>
                <a:cs typeface="Arial" panose="020B0604020202020204" pitchFamily="34" charset="0"/>
              </a:rPr>
              <a:t>Urine output &lt; 30 mL/h</a:t>
            </a:r>
          </a:p>
          <a:p>
            <a:pPr marL="630238" lvl="1" indent="-234950">
              <a:spcAft>
                <a:spcPts val="600"/>
              </a:spcAft>
              <a:buFont typeface="+mj-lt"/>
              <a:buAutoNum type="alphaLcPeriod"/>
              <a:defRPr/>
            </a:pPr>
            <a:r>
              <a:rPr lang="en-US" sz="1200" dirty="0">
                <a:solidFill>
                  <a:prstClr val="black"/>
                </a:solidFill>
                <a:latin typeface="Lub Dub Condensed" panose="020B0506030403020204" pitchFamily="34" charset="0"/>
                <a:cs typeface="Arial" panose="020B0604020202020204" pitchFamily="34" charset="0"/>
              </a:rPr>
              <a:t>Lactate &gt;2 mmol/L</a:t>
            </a:r>
            <a:endParaRPr lang="en-US" sz="1400" dirty="0">
              <a:solidFill>
                <a:prstClr val="black"/>
              </a:solidFill>
              <a:latin typeface="Lub Dub Condensed" panose="020B0506030403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23B0219F-7506-44F1-A0C8-E7CABD8EEAC6}"/>
              </a:ext>
            </a:extLst>
          </p:cNvPr>
          <p:cNvSpPr txBox="1"/>
          <p:nvPr/>
        </p:nvSpPr>
        <p:spPr>
          <a:xfrm>
            <a:off x="3830510" y="1208340"/>
            <a:ext cx="3356965" cy="295465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800" b="1" i="0" u="none" strike="noStrike" kern="1200" cap="none" spc="0" normalizeH="0" baseline="0" noProof="0" dirty="0">
                <a:ln>
                  <a:noFill/>
                </a:ln>
                <a:solidFill>
                  <a:srgbClr val="2F5597"/>
                </a:solidFill>
                <a:effectLst/>
                <a:uLnTx/>
                <a:uFillTx/>
                <a:latin typeface="Lub Dub Bold" panose="020B0803030403020204" pitchFamily="34" charset="0"/>
                <a:cs typeface="Arial" panose="020B0604020202020204" pitchFamily="34" charset="0"/>
              </a:rPr>
              <a:t>Shock: </a:t>
            </a:r>
            <a:r>
              <a:rPr kumimoji="0" lang="en-US" sz="1800" i="0" u="none" strike="noStrike" kern="1200" cap="none" spc="0" normalizeH="0" baseline="0" noProof="0" dirty="0">
                <a:ln>
                  <a:noFill/>
                </a:ln>
                <a:solidFill>
                  <a:srgbClr val="2F5597"/>
                </a:solidFill>
                <a:effectLst/>
                <a:uLnTx/>
                <a:uFillTx/>
                <a:latin typeface="Lub Dub Condensed" panose="020B0506030403020204" pitchFamily="34" charset="0"/>
                <a:cs typeface="Arial" panose="020B0604020202020204" pitchFamily="34" charset="0"/>
              </a:rPr>
              <a:t>Hemodynamic Criteria</a:t>
            </a:r>
          </a:p>
          <a:p>
            <a:pPr marL="400050" marR="0" lvl="0" indent="-231775" fontAlgn="auto">
              <a:lnSpc>
                <a:spcPct val="100000"/>
              </a:lnSpc>
              <a:spcBef>
                <a:spcPts val="0"/>
              </a:spcBef>
              <a:spcAft>
                <a:spcPts val="600"/>
              </a:spcAft>
              <a:buClrTx/>
              <a:buSzTx/>
              <a:buFont typeface="+mj-lt"/>
              <a:buAutoNum type="romanUcPeriod"/>
              <a:tabLst/>
              <a:defRPr/>
            </a:pPr>
            <a:r>
              <a:rPr lang="en-US" sz="1400" b="1" dirty="0">
                <a:solidFill>
                  <a:prstClr val="black"/>
                </a:solidFill>
                <a:latin typeface="Lub Dub Condensed" panose="020B0506030403020204" pitchFamily="34" charset="0"/>
                <a:cs typeface="Arial" panose="020B0604020202020204" pitchFamily="34" charset="0"/>
              </a:rPr>
              <a:t>SBP &lt;90 mmHg or mean BP &lt;60 mmHg</a:t>
            </a:r>
          </a:p>
          <a:p>
            <a:pPr marL="400050" indent="-231775">
              <a:spcAft>
                <a:spcPts val="600"/>
              </a:spcAft>
              <a:buFont typeface="+mj-lt"/>
              <a:buAutoNum type="romanUcPeriod"/>
              <a:defRPr/>
            </a:pPr>
            <a:r>
              <a:rPr lang="en-US" sz="1400" b="1" dirty="0">
                <a:solidFill>
                  <a:prstClr val="black"/>
                </a:solidFill>
                <a:latin typeface="Lub Dub Condensed" panose="020B0506030403020204" pitchFamily="34" charset="0"/>
                <a:cs typeface="Arial" panose="020B0604020202020204" pitchFamily="34" charset="0"/>
              </a:rPr>
              <a:t>Cardiac Index &lt;2.2 L/min/m2</a:t>
            </a:r>
          </a:p>
          <a:p>
            <a:pPr marL="400050" indent="-231775">
              <a:spcAft>
                <a:spcPts val="600"/>
              </a:spcAft>
              <a:buFont typeface="+mj-lt"/>
              <a:buAutoNum type="romanUcPeriod"/>
              <a:defRPr/>
            </a:pPr>
            <a:r>
              <a:rPr lang="en-US" sz="1400" b="1" dirty="0">
                <a:solidFill>
                  <a:prstClr val="black"/>
                </a:solidFill>
                <a:latin typeface="Lub Dub Condensed" panose="020B0506030403020204" pitchFamily="34" charset="0"/>
                <a:cs typeface="Arial" panose="020B0604020202020204" pitchFamily="34" charset="0"/>
              </a:rPr>
              <a:t>PCW &gt;15 mm Hg</a:t>
            </a:r>
          </a:p>
          <a:p>
            <a:pPr marL="400050" indent="-231775">
              <a:spcAft>
                <a:spcPts val="600"/>
              </a:spcAft>
              <a:buFont typeface="+mj-lt"/>
              <a:buAutoNum type="romanUcPeriod"/>
              <a:defRPr/>
            </a:pPr>
            <a:r>
              <a:rPr lang="en-US" sz="1400" b="1" dirty="0">
                <a:solidFill>
                  <a:prstClr val="black"/>
                </a:solidFill>
                <a:latin typeface="Lub Dub Condensed" panose="020B0506030403020204" pitchFamily="34" charset="0"/>
                <a:cs typeface="Arial" panose="020B0604020202020204" pitchFamily="34" charset="0"/>
              </a:rPr>
              <a:t>Other hemodynamic considerations</a:t>
            </a:r>
          </a:p>
          <a:p>
            <a:pPr marL="630238" lvl="1" indent="-234950">
              <a:spcAft>
                <a:spcPts val="600"/>
              </a:spcAft>
              <a:buFont typeface="+mj-lt"/>
              <a:buAutoNum type="alphaLcPeriod"/>
              <a:defRPr/>
            </a:pPr>
            <a:r>
              <a:rPr lang="en-US" sz="1200" dirty="0">
                <a:solidFill>
                  <a:prstClr val="black"/>
                </a:solidFill>
                <a:latin typeface="Lub Dub Condensed" panose="020B0506030403020204" pitchFamily="34" charset="0"/>
                <a:cs typeface="Arial" panose="020B0604020202020204" pitchFamily="34" charset="0"/>
              </a:rPr>
              <a:t>Cardiac power output &lt;0.6 W</a:t>
            </a:r>
          </a:p>
          <a:p>
            <a:pPr marL="630238" lvl="1" indent="-234950">
              <a:spcAft>
                <a:spcPts val="600"/>
              </a:spcAft>
              <a:buFont typeface="+mj-lt"/>
              <a:buAutoNum type="alphaLcPeriod"/>
              <a:defRPr/>
            </a:pPr>
            <a:r>
              <a:rPr lang="en-US" sz="1200" dirty="0">
                <a:solidFill>
                  <a:prstClr val="black"/>
                </a:solidFill>
                <a:latin typeface="Lub Dub Condensed" panose="020B0506030403020204" pitchFamily="34" charset="0"/>
                <a:cs typeface="Arial" panose="020B0604020202020204" pitchFamily="34" charset="0"/>
              </a:rPr>
              <a:t>Shock index &gt;1</a:t>
            </a:r>
          </a:p>
          <a:p>
            <a:pPr marL="630238" lvl="1" indent="-234950">
              <a:buFont typeface="+mj-lt"/>
              <a:buAutoNum type="alphaLcPeriod"/>
              <a:defRPr/>
            </a:pPr>
            <a:r>
              <a:rPr lang="en-US" sz="1200" dirty="0">
                <a:solidFill>
                  <a:prstClr val="black"/>
                </a:solidFill>
                <a:latin typeface="Lub Dub Condensed" panose="020B0506030403020204" pitchFamily="34" charset="0"/>
                <a:cs typeface="Arial" panose="020B0604020202020204" pitchFamily="34" charset="0"/>
              </a:rPr>
              <a:t>RV shock</a:t>
            </a:r>
          </a:p>
          <a:p>
            <a:pPr marL="798513" lvl="1" indent="-115888">
              <a:buFont typeface="Arial" panose="020B0604020202020204" pitchFamily="34" charset="0"/>
              <a:buChar char="•"/>
              <a:defRPr/>
            </a:pPr>
            <a:r>
              <a:rPr lang="en-US" sz="1200" dirty="0">
                <a:solidFill>
                  <a:prstClr val="black"/>
                </a:solidFill>
                <a:latin typeface="Lub Dub Condensed" panose="020B0506030403020204" pitchFamily="34" charset="0"/>
                <a:cs typeface="Arial" panose="020B0604020202020204" pitchFamily="34" charset="0"/>
              </a:rPr>
              <a:t>pulmonary artery pulse index &lt;1</a:t>
            </a:r>
          </a:p>
          <a:p>
            <a:pPr marL="798513" lvl="1" indent="-115888">
              <a:buFont typeface="Arial" panose="020B0604020202020204" pitchFamily="34" charset="0"/>
              <a:buChar char="•"/>
              <a:defRPr/>
            </a:pPr>
            <a:r>
              <a:rPr lang="en-US" sz="1200" dirty="0">
                <a:solidFill>
                  <a:prstClr val="black"/>
                </a:solidFill>
                <a:latin typeface="Lub Dub Condensed" panose="020B0506030403020204" pitchFamily="34" charset="0"/>
                <a:cs typeface="Arial" panose="020B0604020202020204" pitchFamily="34" charset="0"/>
              </a:rPr>
              <a:t>CVP &gt; 15 mm Hg</a:t>
            </a:r>
          </a:p>
          <a:p>
            <a:pPr marL="798513" lvl="1" indent="-115888">
              <a:buFont typeface="Arial" panose="020B0604020202020204" pitchFamily="34" charset="0"/>
              <a:buChar char="•"/>
              <a:defRPr/>
            </a:pPr>
            <a:r>
              <a:rPr lang="en-US" sz="1200" dirty="0">
                <a:solidFill>
                  <a:prstClr val="black"/>
                </a:solidFill>
                <a:latin typeface="Lub Dub Condensed" panose="020B0506030403020204" pitchFamily="34" charset="0"/>
                <a:cs typeface="Arial" panose="020B0604020202020204" pitchFamily="34" charset="0"/>
              </a:rPr>
              <a:t>CVP-PCW &gt;0.6</a:t>
            </a:r>
          </a:p>
        </p:txBody>
      </p:sp>
      <p:graphicFrame>
        <p:nvGraphicFramePr>
          <p:cNvPr id="31" name="Table 30">
            <a:extLst>
              <a:ext uri="{FF2B5EF4-FFF2-40B4-BE49-F238E27FC236}">
                <a16:creationId xmlns:a16="http://schemas.microsoft.com/office/drawing/2014/main" id="{C429D534-1432-46F1-A9BC-96F697DCF74B}"/>
              </a:ext>
            </a:extLst>
          </p:cNvPr>
          <p:cNvGraphicFramePr>
            <a:graphicFrameLocks noGrp="1"/>
          </p:cNvGraphicFramePr>
          <p:nvPr>
            <p:extLst>
              <p:ext uri="{D42A27DB-BD31-4B8C-83A1-F6EECF244321}">
                <p14:modId xmlns:p14="http://schemas.microsoft.com/office/powerpoint/2010/main" val="1408956879"/>
              </p:ext>
            </p:extLst>
          </p:nvPr>
        </p:nvGraphicFramePr>
        <p:xfrm>
          <a:off x="7560228" y="1329221"/>
          <a:ext cx="4274409" cy="4257195"/>
        </p:xfrm>
        <a:graphic>
          <a:graphicData uri="http://schemas.openxmlformats.org/drawingml/2006/table">
            <a:tbl>
              <a:tblPr firstRow="1" bandRow="1">
                <a:tableStyleId>{5C22544A-7EE6-4342-B048-85BDC9FD1C3A}</a:tableStyleId>
              </a:tblPr>
              <a:tblGrid>
                <a:gridCol w="1079377">
                  <a:extLst>
                    <a:ext uri="{9D8B030D-6E8A-4147-A177-3AD203B41FA5}">
                      <a16:colId xmlns:a16="http://schemas.microsoft.com/office/drawing/2014/main" val="1719900550"/>
                    </a:ext>
                  </a:extLst>
                </a:gridCol>
                <a:gridCol w="3195032">
                  <a:extLst>
                    <a:ext uri="{9D8B030D-6E8A-4147-A177-3AD203B41FA5}">
                      <a16:colId xmlns:a16="http://schemas.microsoft.com/office/drawing/2014/main" val="2161597088"/>
                    </a:ext>
                  </a:extLst>
                </a:gridCol>
              </a:tblGrid>
              <a:tr h="37337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257699169"/>
                  </a:ext>
                </a:extLst>
              </a:tr>
              <a:tr h="61826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290513" marR="64769"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400" b="1" kern="1200" dirty="0">
                          <a:solidFill>
                            <a:srgbClr val="231F20"/>
                          </a:solidFill>
                          <a:latin typeface="Lub Dub Condensed" panose="020B0506030403020204" pitchFamily="34" charset="0"/>
                          <a:ea typeface="+mn-ea"/>
                          <a:cs typeface="Calibri"/>
                        </a:rPr>
                        <a:t>Initiate ionotropic support </a:t>
                      </a:r>
                    </a:p>
                    <a:p>
                      <a:pPr marL="512763" marR="64769" lvl="0" indent="-1793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kern="1200" dirty="0">
                          <a:solidFill>
                            <a:srgbClr val="231F20"/>
                          </a:solidFill>
                          <a:latin typeface="Lub Dub Condensed" panose="020B0506030403020204" pitchFamily="34" charset="0"/>
                          <a:ea typeface="+mn-ea"/>
                          <a:cs typeface="Calibri"/>
                        </a:rPr>
                        <a:t>To maintain systemic perfusion</a:t>
                      </a:r>
                    </a:p>
                    <a:p>
                      <a:pPr marL="512763" marR="64769" lvl="0" indent="-1793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kern="1200" dirty="0">
                          <a:solidFill>
                            <a:srgbClr val="231F20"/>
                          </a:solidFill>
                          <a:latin typeface="Lub Dub Condensed" panose="020B0506030403020204" pitchFamily="34" charset="0"/>
                          <a:ea typeface="+mn-ea"/>
                          <a:cs typeface="Calibri"/>
                        </a:rPr>
                        <a:t>To preserve end-organ function</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9189650"/>
                  </a:ext>
                </a:extLst>
              </a:tr>
              <a:tr h="873168">
                <a:tc>
                  <a:txBody>
                    <a:body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284163" marR="64769" lvl="0" indent="-222250" algn="l" defTabSz="914400" rtl="0" eaLnBrk="1" fontAlgn="auto" latinLnBrk="0" hangingPunct="1">
                        <a:lnSpc>
                          <a:spcPct val="100000"/>
                        </a:lnSpc>
                        <a:spcBef>
                          <a:spcPts val="0"/>
                        </a:spcBef>
                        <a:spcAft>
                          <a:spcPts val="600"/>
                        </a:spcAft>
                        <a:buClrTx/>
                        <a:buSzTx/>
                        <a:buFont typeface="+mj-lt"/>
                        <a:buAutoNum type="arabicPeriod" startAt="2"/>
                        <a:tabLst/>
                        <a:defRPr/>
                      </a:pPr>
                      <a:r>
                        <a:rPr lang="en-US" sz="1400" b="0" dirty="0">
                          <a:latin typeface="Lub Dub Condensed" panose="020B0506030403020204" pitchFamily="34" charset="0"/>
                        </a:rPr>
                        <a:t>Temporary MCS is reasonable when end-organ function cannot be maintained by pharmacologic means to support cardiac function</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72306629"/>
                  </a:ext>
                </a:extLst>
              </a:tr>
              <a:tr h="735808">
                <a:tc>
                  <a:txBody>
                    <a:body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284163" marR="64769" lvl="0" indent="-222250" algn="l" defTabSz="914400" rtl="0" eaLnBrk="1" fontAlgn="auto" latinLnBrk="0" hangingPunct="1">
                        <a:lnSpc>
                          <a:spcPct val="100000"/>
                        </a:lnSpc>
                        <a:spcBef>
                          <a:spcPts val="0"/>
                        </a:spcBef>
                        <a:spcAft>
                          <a:spcPts val="600"/>
                        </a:spcAft>
                        <a:buClrTx/>
                        <a:buSzTx/>
                        <a:buFont typeface="+mj-lt"/>
                        <a:buAutoNum type="arabicPeriod" startAt="3"/>
                        <a:tabLst/>
                        <a:defRPr/>
                      </a:pPr>
                      <a:r>
                        <a:rPr lang="en-US" sz="1400" b="0" dirty="0">
                          <a:latin typeface="Lub Dub Condensed" panose="020B0506030403020204" pitchFamily="34" charset="0"/>
                        </a:rPr>
                        <a:t>Management by a multidisciplinary team experienced in shock is reasonable</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09487505"/>
                  </a:ext>
                </a:extLst>
              </a:tr>
              <a:tr h="735808">
                <a:tc>
                  <a:txBody>
                    <a:body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288925" marR="64769" lvl="0" indent="-227013" algn="l" defTabSz="914400" rtl="0" eaLnBrk="1" fontAlgn="auto" latinLnBrk="0" hangingPunct="1">
                        <a:lnSpc>
                          <a:spcPct val="100000"/>
                        </a:lnSpc>
                        <a:spcBef>
                          <a:spcPts val="0"/>
                        </a:spcBef>
                        <a:spcAft>
                          <a:spcPts val="600"/>
                        </a:spcAft>
                        <a:buClr>
                          <a:schemeClr val="tx1"/>
                        </a:buClr>
                        <a:buSzTx/>
                        <a:buFont typeface="+mj-lt"/>
                        <a:buAutoNum type="arabicPeriod" startAt="4"/>
                        <a:tabLst/>
                        <a:defRPr/>
                      </a:pPr>
                      <a:r>
                        <a:rPr lang="en-US" sz="1400" b="1" dirty="0">
                          <a:latin typeface="Lub Dub Condensed" panose="020B0506030403020204" pitchFamily="34" charset="0"/>
                        </a:rPr>
                        <a:t>Consider placement of PA line </a:t>
                      </a:r>
                      <a:r>
                        <a:rPr lang="en-US" sz="1400" b="0" dirty="0">
                          <a:latin typeface="Lub Dub Condensed" panose="020B0506030403020204" pitchFamily="34" charset="0"/>
                        </a:rPr>
                        <a:t>to define hemodynamic subsets and appropriate management strategies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812445391"/>
                  </a:ext>
                </a:extLst>
              </a:tr>
              <a:tr h="735808">
                <a:tc>
                  <a:txBody>
                    <a:body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288925" marR="64769" lvl="0" indent="-227013" algn="l" defTabSz="914400" rtl="0" eaLnBrk="1" fontAlgn="auto" latinLnBrk="0" hangingPunct="1">
                        <a:lnSpc>
                          <a:spcPct val="100000"/>
                        </a:lnSpc>
                        <a:spcBef>
                          <a:spcPts val="0"/>
                        </a:spcBef>
                        <a:spcAft>
                          <a:spcPts val="600"/>
                        </a:spcAft>
                        <a:buClrTx/>
                        <a:buSzTx/>
                        <a:buFont typeface="+mj-lt"/>
                        <a:buAutoNum type="arabicPeriod" startAt="5"/>
                        <a:tabLst/>
                        <a:defRPr/>
                      </a:pPr>
                      <a:r>
                        <a:rPr lang="en-US" sz="1400" b="0" dirty="0">
                          <a:latin typeface="Lub Dub Condensed" panose="020B0506030403020204" pitchFamily="34" charset="0"/>
                        </a:rPr>
                        <a:t>Unable to maintain end-organ function </a:t>
                      </a:r>
                      <a:r>
                        <a:rPr lang="en-US" sz="1400" b="1" dirty="0">
                          <a:latin typeface="Lub Dub Condensed" panose="020B0506030403020204" pitchFamily="34" charset="0"/>
                        </a:rPr>
                        <a:t>triage to centers with MCS capabilities </a:t>
                      </a:r>
                      <a:r>
                        <a:rPr lang="en-US" sz="1400" b="0" dirty="0">
                          <a:latin typeface="Lub Dub Condensed" panose="020B0506030403020204" pitchFamily="34" charset="0"/>
                        </a:rPr>
                        <a:t>should be considered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996086992"/>
                  </a:ext>
                </a:extLst>
              </a:tr>
            </a:tbl>
          </a:graphicData>
        </a:graphic>
      </p:graphicFrame>
      <p:sp>
        <p:nvSpPr>
          <p:cNvPr id="7" name="Text Placeholder 6">
            <a:extLst>
              <a:ext uri="{FF2B5EF4-FFF2-40B4-BE49-F238E27FC236}">
                <a16:creationId xmlns:a16="http://schemas.microsoft.com/office/drawing/2014/main" id="{2A6A5D4C-6318-4501-83E6-339815A1ADBE}"/>
              </a:ext>
            </a:extLst>
          </p:cNvPr>
          <p:cNvSpPr>
            <a:spLocks noGrp="1"/>
          </p:cNvSpPr>
          <p:nvPr>
            <p:ph type="body" sz="quarter" idx="13"/>
          </p:nvPr>
        </p:nvSpPr>
        <p:spPr>
          <a:xfrm>
            <a:off x="2059732" y="5948738"/>
            <a:ext cx="8072535" cy="271939"/>
          </a:xfrm>
        </p:spPr>
        <p:txBody>
          <a:bodyPr/>
          <a:lstStyle/>
          <a:p>
            <a:r>
              <a:rPr lang="en-US" b="1" dirty="0"/>
              <a:t>Abbreviations: </a:t>
            </a:r>
            <a:r>
              <a:rPr lang="en-US" dirty="0"/>
              <a:t>BP indicates blood pressure; CVP, central venous pressure; h, hour; L, liter; m2 ,  square meter;  MCS, mechanical circulatory shock;  min, minute; ml, milliliter; ; mmHg, millimeter of mercury; mmol, a thousandth of a mole; PA, pulmonary artery; PCW, pulmonary capillary wedge, SBP, systolic blood pressure.; and W, watts.</a:t>
            </a:r>
          </a:p>
        </p:txBody>
      </p:sp>
      <p:sp>
        <p:nvSpPr>
          <p:cNvPr id="8" name="Slide Number Placeholder 7">
            <a:extLst>
              <a:ext uri="{FF2B5EF4-FFF2-40B4-BE49-F238E27FC236}">
                <a16:creationId xmlns:a16="http://schemas.microsoft.com/office/drawing/2014/main" id="{70587127-88A3-4087-AE51-E1798CCD6C5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34</a:t>
            </a:fld>
            <a:endParaRPr lang="en-US" sz="900" dirty="0"/>
          </a:p>
        </p:txBody>
      </p:sp>
    </p:spTree>
    <p:extLst>
      <p:ext uri="{BB962C8B-B14F-4D97-AF65-F5344CB8AC3E}">
        <p14:creationId xmlns:p14="http://schemas.microsoft.com/office/powerpoint/2010/main" val="10100490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Container">
            <a:extLst>
              <a:ext uri="{FF2B5EF4-FFF2-40B4-BE49-F238E27FC236}">
                <a16:creationId xmlns:a16="http://schemas.microsoft.com/office/drawing/2014/main" id="{45B6B115-5C40-41ED-8736-FE14C32598C4}"/>
              </a:ext>
              <a:ext uri="{C183D7F6-B498-43B3-948B-1728B52AA6E4}">
                <adec:decorative xmlns:adec="http://schemas.microsoft.com/office/drawing/2017/decorative" val="1"/>
              </a:ext>
            </a:extLst>
          </p:cNvPr>
          <p:cNvSpPr/>
          <p:nvPr/>
        </p:nvSpPr>
        <p:spPr>
          <a:xfrm>
            <a:off x="6303918" y="2581193"/>
            <a:ext cx="4585811" cy="369332"/>
          </a:xfrm>
          <a:prstGeom prst="rect">
            <a:avLst/>
          </a:prstGeom>
          <a:solidFill>
            <a:srgbClr val="F0DB10"/>
          </a:solidFill>
          <a:ln w="25400">
            <a:noFill/>
          </a:ln>
        </p:spPr>
        <p:txBody>
          <a:bodyPr spcFirstLastPara="0" lIns="365760" tIns="0" rIns="0" bIns="0" anchor="ctr"/>
          <a:lstStyle/>
          <a:p>
            <a:pPr hangingPunct="0">
              <a:lnSpc>
                <a:spcPct val="90000"/>
              </a:lnSpc>
            </a:pPr>
            <a:endParaRPr lang="en-US" sz="1350" dirty="0">
              <a:latin typeface="Lub Dub Bold" panose="020B0803030403020204" pitchFamily="34" charset="0"/>
              <a:cs typeface="Lato"/>
            </a:endParaRPr>
          </a:p>
        </p:txBody>
      </p:sp>
      <p:sp>
        <p:nvSpPr>
          <p:cNvPr id="36" name="Rectangle Container">
            <a:extLst>
              <a:ext uri="{FF2B5EF4-FFF2-40B4-BE49-F238E27FC236}">
                <a16:creationId xmlns:a16="http://schemas.microsoft.com/office/drawing/2014/main" id="{94E13018-9370-4BAD-A49F-EF5ACB5604C1}"/>
              </a:ext>
              <a:ext uri="{C183D7F6-B498-43B3-948B-1728B52AA6E4}">
                <adec:decorative xmlns:adec="http://schemas.microsoft.com/office/drawing/2017/decorative" val="1"/>
              </a:ext>
            </a:extLst>
          </p:cNvPr>
          <p:cNvSpPr/>
          <p:nvPr/>
        </p:nvSpPr>
        <p:spPr>
          <a:xfrm>
            <a:off x="6303918" y="3079699"/>
            <a:ext cx="4585811" cy="489904"/>
          </a:xfrm>
          <a:prstGeom prst="rect">
            <a:avLst/>
          </a:prstGeom>
          <a:solidFill>
            <a:srgbClr val="46A547"/>
          </a:solidFill>
          <a:ln w="25400">
            <a:noFill/>
          </a:ln>
        </p:spPr>
        <p:txBody>
          <a:bodyPr spcFirstLastPara="0" lIns="365760" tIns="0" rIns="0" bIns="0" anchor="ctr"/>
          <a:lstStyle/>
          <a:p>
            <a:pPr hangingPunct="0">
              <a:lnSpc>
                <a:spcPct val="90000"/>
              </a:lnSpc>
            </a:pPr>
            <a:endParaRPr lang="en-US" sz="1350" dirty="0">
              <a:latin typeface="Lub Dub Bold" panose="020B0803030403020204" pitchFamily="34" charset="0"/>
              <a:cs typeface="Lato"/>
            </a:endParaRPr>
          </a:p>
        </p:txBody>
      </p:sp>
      <p:sp>
        <p:nvSpPr>
          <p:cNvPr id="37" name="Rectangle Container">
            <a:extLst>
              <a:ext uri="{FF2B5EF4-FFF2-40B4-BE49-F238E27FC236}">
                <a16:creationId xmlns:a16="http://schemas.microsoft.com/office/drawing/2014/main" id="{3D0AA4CC-6BAE-4A55-963F-09B46BCE85CB}"/>
              </a:ext>
              <a:ext uri="{C183D7F6-B498-43B3-948B-1728B52AA6E4}">
                <adec:decorative xmlns:adec="http://schemas.microsoft.com/office/drawing/2017/decorative" val="1"/>
              </a:ext>
            </a:extLst>
          </p:cNvPr>
          <p:cNvSpPr/>
          <p:nvPr/>
        </p:nvSpPr>
        <p:spPr>
          <a:xfrm>
            <a:off x="6284867" y="3706898"/>
            <a:ext cx="4585811" cy="489904"/>
          </a:xfrm>
          <a:prstGeom prst="rect">
            <a:avLst/>
          </a:prstGeom>
          <a:solidFill>
            <a:srgbClr val="F0DB10"/>
          </a:solidFill>
          <a:ln w="25400">
            <a:noFill/>
          </a:ln>
        </p:spPr>
        <p:txBody>
          <a:bodyPr spcFirstLastPara="0" lIns="365760" tIns="0" rIns="0" bIns="0" anchor="ctr"/>
          <a:lstStyle/>
          <a:p>
            <a:pPr hangingPunct="0">
              <a:lnSpc>
                <a:spcPct val="90000"/>
              </a:lnSpc>
            </a:pPr>
            <a:endParaRPr lang="en-US" sz="1350" dirty="0">
              <a:latin typeface="Lub Dub Bold" panose="020B0803030403020204" pitchFamily="34" charset="0"/>
              <a:cs typeface="Lato"/>
            </a:endParaRPr>
          </a:p>
        </p:txBody>
      </p:sp>
      <p:sp>
        <p:nvSpPr>
          <p:cNvPr id="38" name="Rectangle Container">
            <a:extLst>
              <a:ext uri="{FF2B5EF4-FFF2-40B4-BE49-F238E27FC236}">
                <a16:creationId xmlns:a16="http://schemas.microsoft.com/office/drawing/2014/main" id="{EB93C0C2-845E-4E0F-9C8C-B89F5CA91162}"/>
              </a:ext>
              <a:ext uri="{C183D7F6-B498-43B3-948B-1728B52AA6E4}">
                <adec:decorative xmlns:adec="http://schemas.microsoft.com/office/drawing/2017/decorative" val="1"/>
              </a:ext>
            </a:extLst>
          </p:cNvPr>
          <p:cNvSpPr/>
          <p:nvPr/>
        </p:nvSpPr>
        <p:spPr>
          <a:xfrm>
            <a:off x="6284867" y="4354288"/>
            <a:ext cx="4585811" cy="489904"/>
          </a:xfrm>
          <a:prstGeom prst="rect">
            <a:avLst/>
          </a:prstGeom>
          <a:solidFill>
            <a:srgbClr val="E6E6E6"/>
          </a:solidFill>
          <a:ln w="25400">
            <a:noFill/>
          </a:ln>
        </p:spPr>
        <p:txBody>
          <a:bodyPr spcFirstLastPara="0" lIns="365760" tIns="0" rIns="0" bIns="0" anchor="ctr"/>
          <a:lstStyle/>
          <a:p>
            <a:pPr hangingPunct="0">
              <a:lnSpc>
                <a:spcPct val="90000"/>
              </a:lnSpc>
            </a:pPr>
            <a:endParaRPr lang="en-US" sz="1350" dirty="0">
              <a:latin typeface="Lub Dub Bold" panose="020B0803030403020204" pitchFamily="34" charset="0"/>
              <a:cs typeface="Lato"/>
            </a:endParaRPr>
          </a:p>
        </p:txBody>
      </p:sp>
      <p:sp>
        <p:nvSpPr>
          <p:cNvPr id="39" name="Rectangle Container">
            <a:extLst>
              <a:ext uri="{FF2B5EF4-FFF2-40B4-BE49-F238E27FC236}">
                <a16:creationId xmlns:a16="http://schemas.microsoft.com/office/drawing/2014/main" id="{DB25DDB7-0E7F-4061-A7B0-98BBD3035DD8}"/>
              </a:ext>
              <a:ext uri="{C183D7F6-B498-43B3-948B-1728B52AA6E4}">
                <adec:decorative xmlns:adec="http://schemas.microsoft.com/office/drawing/2017/decorative" val="1"/>
              </a:ext>
            </a:extLst>
          </p:cNvPr>
          <p:cNvSpPr/>
          <p:nvPr/>
        </p:nvSpPr>
        <p:spPr>
          <a:xfrm>
            <a:off x="6284867" y="4963833"/>
            <a:ext cx="4585811" cy="369332"/>
          </a:xfrm>
          <a:prstGeom prst="rect">
            <a:avLst/>
          </a:prstGeom>
          <a:solidFill>
            <a:srgbClr val="E6E6E6"/>
          </a:solidFill>
          <a:ln w="25400">
            <a:noFill/>
          </a:ln>
        </p:spPr>
        <p:txBody>
          <a:bodyPr spcFirstLastPara="0" lIns="365760" tIns="0" rIns="0" bIns="0" anchor="ctr"/>
          <a:lstStyle/>
          <a:p>
            <a:pPr hangingPunct="0">
              <a:lnSpc>
                <a:spcPct val="90000"/>
              </a:lnSpc>
            </a:pPr>
            <a:endParaRPr lang="en-US" sz="1350" dirty="0">
              <a:latin typeface="Lub Dub Bold" panose="020B0803030403020204" pitchFamily="34" charset="0"/>
              <a:cs typeface="Lato"/>
            </a:endParaRPr>
          </a:p>
        </p:txBody>
      </p:sp>
      <p:sp>
        <p:nvSpPr>
          <p:cNvPr id="40" name="Rectangle Container">
            <a:extLst>
              <a:ext uri="{FF2B5EF4-FFF2-40B4-BE49-F238E27FC236}">
                <a16:creationId xmlns:a16="http://schemas.microsoft.com/office/drawing/2014/main" id="{01E923C9-E212-42C3-BCD2-7C202036377F}"/>
              </a:ext>
              <a:ext uri="{C183D7F6-B498-43B3-948B-1728B52AA6E4}">
                <adec:decorative xmlns:adec="http://schemas.microsoft.com/office/drawing/2017/decorative" val="1"/>
              </a:ext>
            </a:extLst>
          </p:cNvPr>
          <p:cNvSpPr/>
          <p:nvPr/>
        </p:nvSpPr>
        <p:spPr>
          <a:xfrm>
            <a:off x="6284867" y="5469876"/>
            <a:ext cx="4585811" cy="369332"/>
          </a:xfrm>
          <a:prstGeom prst="rect">
            <a:avLst/>
          </a:prstGeom>
          <a:solidFill>
            <a:srgbClr val="E6E6E6"/>
          </a:solidFill>
          <a:ln w="25400">
            <a:noFill/>
          </a:ln>
        </p:spPr>
        <p:txBody>
          <a:bodyPr spcFirstLastPara="0" lIns="365760" tIns="0" rIns="0" bIns="0" anchor="ctr"/>
          <a:lstStyle/>
          <a:p>
            <a:pPr hangingPunct="0">
              <a:lnSpc>
                <a:spcPct val="90000"/>
              </a:lnSpc>
            </a:pPr>
            <a:endParaRPr lang="en-US" sz="1350" dirty="0">
              <a:latin typeface="Lub Dub Bold" panose="020B0803030403020204" pitchFamily="34" charset="0"/>
              <a:cs typeface="Lato"/>
            </a:endParaRPr>
          </a:p>
        </p:txBody>
      </p:sp>
      <p:sp>
        <p:nvSpPr>
          <p:cNvPr id="5" name="Title 4">
            <a:extLst>
              <a:ext uri="{FF2B5EF4-FFF2-40B4-BE49-F238E27FC236}">
                <a16:creationId xmlns:a16="http://schemas.microsoft.com/office/drawing/2014/main" id="{5C8E47CC-2C36-4E78-B987-9C8EC0DAC266}"/>
              </a:ext>
            </a:extLst>
          </p:cNvPr>
          <p:cNvSpPr>
            <a:spLocks noGrp="1"/>
          </p:cNvSpPr>
          <p:nvPr>
            <p:ph type="title"/>
          </p:nvPr>
        </p:nvSpPr>
        <p:spPr/>
        <p:txBody>
          <a:bodyPr/>
          <a:lstStyle/>
          <a:p>
            <a:r>
              <a:rPr lang="en-US" dirty="0"/>
              <a:t>Transitions of Care</a:t>
            </a:r>
          </a:p>
        </p:txBody>
      </p:sp>
      <p:sp>
        <p:nvSpPr>
          <p:cNvPr id="9" name="TextBox 8">
            <a:extLst>
              <a:ext uri="{FF2B5EF4-FFF2-40B4-BE49-F238E27FC236}">
                <a16:creationId xmlns:a16="http://schemas.microsoft.com/office/drawing/2014/main" id="{B4AA4123-CE10-4D48-8EAD-23AFCB7DB9F9}"/>
              </a:ext>
              <a:ext uri="{C183D7F6-B498-43B3-948B-1728B52AA6E4}">
                <adec:decorative xmlns:adec="http://schemas.microsoft.com/office/drawing/2017/decorative" val="1"/>
              </a:ext>
            </a:extLst>
          </p:cNvPr>
          <p:cNvSpPr txBox="1"/>
          <p:nvPr/>
        </p:nvSpPr>
        <p:spPr>
          <a:xfrm>
            <a:off x="5893043" y="1177491"/>
            <a:ext cx="5079756" cy="791986"/>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350">
                <a:latin typeface="Lub Dub Bold" panose="020B0803030403020204" pitchFamily="34" charset="0"/>
                <a:cs typeface="Lato"/>
              </a:defRPr>
            </a:lvl1pPr>
          </a:lstStyle>
          <a:p>
            <a:endParaRPr lang="en-US" sz="1800" dirty="0"/>
          </a:p>
        </p:txBody>
      </p:sp>
      <p:sp>
        <p:nvSpPr>
          <p:cNvPr id="17" name="TextBox 16">
            <a:extLst>
              <a:ext uri="{FF2B5EF4-FFF2-40B4-BE49-F238E27FC236}">
                <a16:creationId xmlns:a16="http://schemas.microsoft.com/office/drawing/2014/main" id="{6BC4F31E-66FB-4894-BFD4-1B3DB6564D67}"/>
              </a:ext>
            </a:extLst>
          </p:cNvPr>
          <p:cNvSpPr txBox="1"/>
          <p:nvPr/>
        </p:nvSpPr>
        <p:spPr>
          <a:xfrm>
            <a:off x="5893043" y="1171630"/>
            <a:ext cx="4978260" cy="791986"/>
          </a:xfrm>
          <a:prstGeom prst="rect">
            <a:avLst/>
          </a:prstGeom>
          <a:noFill/>
          <a:ln w="25400">
            <a:noFill/>
          </a:ln>
        </p:spPr>
        <p:txBody>
          <a:bodyPr spcFirstLastPara="0" lIns="0" tIns="0" rIns="0" bIns="0" anchor="ctr"/>
          <a:lstStyle>
            <a:defPPr>
              <a:defRPr lang="en-US"/>
            </a:defPPr>
            <a:lvl1pPr algn="ctr" hangingPunct="0">
              <a:lnSpc>
                <a:spcPct val="90000"/>
              </a:lnSpc>
              <a:defRPr sz="1350">
                <a:latin typeface="Lub Dub Bold" panose="020B0803030403020204" pitchFamily="34" charset="0"/>
                <a:cs typeface="Lato"/>
              </a:defRPr>
            </a:lvl1pPr>
          </a:lstStyle>
          <a:p>
            <a:r>
              <a:rPr lang="en-US" sz="1800" dirty="0"/>
              <a:t>A transition of care plan should be communicated prior to discharge (1) </a:t>
            </a:r>
          </a:p>
        </p:txBody>
      </p:sp>
      <p:sp>
        <p:nvSpPr>
          <p:cNvPr id="10" name="TextBox 9">
            <a:extLst>
              <a:ext uri="{FF2B5EF4-FFF2-40B4-BE49-F238E27FC236}">
                <a16:creationId xmlns:a16="http://schemas.microsoft.com/office/drawing/2014/main" id="{E49CA843-FB2A-49E9-A6E2-0B5303EBE3EA}"/>
              </a:ext>
            </a:extLst>
          </p:cNvPr>
          <p:cNvSpPr txBox="1"/>
          <p:nvPr/>
        </p:nvSpPr>
        <p:spPr>
          <a:xfrm>
            <a:off x="5805853" y="2149448"/>
            <a:ext cx="3079321" cy="369332"/>
          </a:xfrm>
          <a:prstGeom prst="rect">
            <a:avLst/>
          </a:prstGeom>
          <a:noFill/>
        </p:spPr>
        <p:txBody>
          <a:bodyPr wrap="square">
            <a:spAutoFit/>
          </a:bodyPr>
          <a:lstStyle/>
          <a:p>
            <a:r>
              <a:rPr kumimoji="0" lang="en-US"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should include…</a:t>
            </a:r>
            <a:endParaRPr lang="en-US" b="1" dirty="0">
              <a:latin typeface="Arial" panose="020B0604020202020204" pitchFamily="34" charset="0"/>
              <a:cs typeface="Arial" panose="020B0604020202020204" pitchFamily="34" charset="0"/>
            </a:endParaRPr>
          </a:p>
        </p:txBody>
      </p:sp>
      <p:sp>
        <p:nvSpPr>
          <p:cNvPr id="2" name="Oval 1">
            <a:extLst>
              <a:ext uri="{FF2B5EF4-FFF2-40B4-BE49-F238E27FC236}">
                <a16:creationId xmlns:a16="http://schemas.microsoft.com/office/drawing/2014/main" id="{3AA0C75F-DF28-4299-A0FB-E1E4C7BA96EA}"/>
              </a:ext>
              <a:ext uri="{C183D7F6-B498-43B3-948B-1728B52AA6E4}">
                <adec:decorative xmlns:adec="http://schemas.microsoft.com/office/drawing/2017/decorative" val="1"/>
              </a:ext>
            </a:extLst>
          </p:cNvPr>
          <p:cNvSpPr/>
          <p:nvPr/>
        </p:nvSpPr>
        <p:spPr>
          <a:xfrm>
            <a:off x="6122042" y="2558507"/>
            <a:ext cx="395654" cy="395654"/>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251BB97-B9F6-425C-B289-E3DBE05E2266}"/>
              </a:ext>
            </a:extLst>
          </p:cNvPr>
          <p:cNvSpPr txBox="1"/>
          <p:nvPr/>
        </p:nvSpPr>
        <p:spPr>
          <a:xfrm>
            <a:off x="6167637" y="2570438"/>
            <a:ext cx="259373" cy="369332"/>
          </a:xfrm>
          <a:prstGeom prst="rect">
            <a:avLst/>
          </a:prstGeom>
          <a:noFill/>
        </p:spPr>
        <p:txBody>
          <a:bodyPr wrap="square">
            <a:spAutoFit/>
          </a:bodyPr>
          <a:lstStyle/>
          <a:p>
            <a:r>
              <a:rPr lang="en-US" sz="1800" dirty="0">
                <a:solidFill>
                  <a:schemeClr val="bg1"/>
                </a:solidFill>
                <a:latin typeface="Lub Dub Bold" panose="020B0803030403020204" pitchFamily="34" charset="0"/>
                <a:cs typeface="Lato"/>
              </a:rPr>
              <a:t>1</a:t>
            </a:r>
            <a:endParaRPr lang="en-US" dirty="0">
              <a:solidFill>
                <a:schemeClr val="bg1"/>
              </a:solidFill>
            </a:endParaRPr>
          </a:p>
        </p:txBody>
      </p:sp>
      <p:sp>
        <p:nvSpPr>
          <p:cNvPr id="16" name="Rectangle Container">
            <a:extLst>
              <a:ext uri="{FF2B5EF4-FFF2-40B4-BE49-F238E27FC236}">
                <a16:creationId xmlns:a16="http://schemas.microsoft.com/office/drawing/2014/main" id="{5FA87E95-2817-4E35-A0AC-10D07C6C87A5}"/>
              </a:ext>
              <a:ext uri="{C183D7F6-B498-43B3-948B-1728B52AA6E4}">
                <adec:decorative xmlns:adec="http://schemas.microsoft.com/office/drawing/2017/decorative" val="0"/>
              </a:ext>
            </a:extLst>
          </p:cNvPr>
          <p:cNvSpPr/>
          <p:nvPr/>
        </p:nvSpPr>
        <p:spPr>
          <a:xfrm>
            <a:off x="6293493" y="2566901"/>
            <a:ext cx="4585811" cy="369332"/>
          </a:xfrm>
          <a:prstGeom prst="rect">
            <a:avLst/>
          </a:prstGeom>
          <a:noFill/>
          <a:ln w="25400">
            <a:noFill/>
          </a:ln>
        </p:spPr>
        <p:txBody>
          <a:bodyPr spcFirstLastPara="0" lIns="365760" tIns="0" rIns="0" bIns="0" anchor="ctr"/>
          <a:lstStyle/>
          <a:p>
            <a:pPr hangingPunct="0">
              <a:lnSpc>
                <a:spcPct val="90000"/>
              </a:lnSpc>
            </a:pPr>
            <a:r>
              <a:rPr lang="en-US" sz="1350" dirty="0">
                <a:latin typeface="Lub Dub Bold" panose="020B0803030403020204" pitchFamily="34" charset="0"/>
                <a:cs typeface="Lato"/>
              </a:rPr>
              <a:t>Early follow-up, ideally within 7 days (Class 2a)</a:t>
            </a:r>
          </a:p>
        </p:txBody>
      </p:sp>
      <p:sp>
        <p:nvSpPr>
          <p:cNvPr id="20" name="Oval 19">
            <a:extLst>
              <a:ext uri="{FF2B5EF4-FFF2-40B4-BE49-F238E27FC236}">
                <a16:creationId xmlns:a16="http://schemas.microsoft.com/office/drawing/2014/main" id="{84E2E078-74CC-410A-9F17-75BCD7BAF660}"/>
              </a:ext>
              <a:ext uri="{C183D7F6-B498-43B3-948B-1728B52AA6E4}">
                <adec:decorative xmlns:adec="http://schemas.microsoft.com/office/drawing/2017/decorative" val="1"/>
              </a:ext>
            </a:extLst>
          </p:cNvPr>
          <p:cNvSpPr/>
          <p:nvPr/>
        </p:nvSpPr>
        <p:spPr>
          <a:xfrm>
            <a:off x="6122042" y="3119598"/>
            <a:ext cx="395654" cy="395654"/>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83DD9FB-3817-41CC-9004-5AAB3B5515F4}"/>
              </a:ext>
            </a:extLst>
          </p:cNvPr>
          <p:cNvSpPr txBox="1"/>
          <p:nvPr/>
        </p:nvSpPr>
        <p:spPr>
          <a:xfrm>
            <a:off x="6167637" y="3131529"/>
            <a:ext cx="259373" cy="369332"/>
          </a:xfrm>
          <a:prstGeom prst="rect">
            <a:avLst/>
          </a:prstGeom>
          <a:noFill/>
        </p:spPr>
        <p:txBody>
          <a:bodyPr wrap="square">
            <a:spAutoFit/>
          </a:bodyPr>
          <a:lstStyle/>
          <a:p>
            <a:r>
              <a:rPr lang="en-US" sz="1800" dirty="0">
                <a:solidFill>
                  <a:schemeClr val="bg1"/>
                </a:solidFill>
                <a:latin typeface="Lub Dub Bold" panose="020B0803030403020204" pitchFamily="34" charset="0"/>
                <a:cs typeface="Lato"/>
              </a:rPr>
              <a:t>2</a:t>
            </a:r>
            <a:endParaRPr lang="en-US" dirty="0">
              <a:solidFill>
                <a:schemeClr val="bg1"/>
              </a:solidFill>
            </a:endParaRPr>
          </a:p>
        </p:txBody>
      </p:sp>
      <p:sp>
        <p:nvSpPr>
          <p:cNvPr id="19" name="Rectangle Container">
            <a:extLst>
              <a:ext uri="{FF2B5EF4-FFF2-40B4-BE49-F238E27FC236}">
                <a16:creationId xmlns:a16="http://schemas.microsoft.com/office/drawing/2014/main" id="{0CC5C039-647C-48BA-B83A-4CB223F8E7BA}"/>
              </a:ext>
              <a:ext uri="{C183D7F6-B498-43B3-948B-1728B52AA6E4}">
                <adec:decorative xmlns:adec="http://schemas.microsoft.com/office/drawing/2017/decorative" val="0"/>
              </a:ext>
            </a:extLst>
          </p:cNvPr>
          <p:cNvSpPr/>
          <p:nvPr/>
        </p:nvSpPr>
        <p:spPr>
          <a:xfrm>
            <a:off x="6293493" y="3065407"/>
            <a:ext cx="4585811" cy="489904"/>
          </a:xfrm>
          <a:prstGeom prst="rect">
            <a:avLst/>
          </a:prstGeom>
          <a:noFill/>
          <a:ln w="25400">
            <a:noFill/>
          </a:ln>
        </p:spPr>
        <p:txBody>
          <a:bodyPr spcFirstLastPara="0" lIns="365760" tIns="0" rIns="0" bIns="0" anchor="ctr"/>
          <a:lstStyle/>
          <a:p>
            <a:pPr hangingPunct="0">
              <a:lnSpc>
                <a:spcPct val="90000"/>
              </a:lnSpc>
            </a:pPr>
            <a:r>
              <a:rPr lang="en-US" sz="1350" dirty="0">
                <a:latin typeface="Lub Dub Bold" panose="020B0803030403020204" pitchFamily="34" charset="0"/>
                <a:cs typeface="Lato"/>
              </a:rPr>
              <a:t>Referrals to multidisciplinary HF management programs (Class 1)</a:t>
            </a:r>
          </a:p>
        </p:txBody>
      </p:sp>
      <p:sp>
        <p:nvSpPr>
          <p:cNvPr id="23" name="Oval 22">
            <a:extLst>
              <a:ext uri="{FF2B5EF4-FFF2-40B4-BE49-F238E27FC236}">
                <a16:creationId xmlns:a16="http://schemas.microsoft.com/office/drawing/2014/main" id="{FEB0B543-43F7-4C09-9205-F8311EF5C9BA}"/>
              </a:ext>
              <a:ext uri="{C183D7F6-B498-43B3-948B-1728B52AA6E4}">
                <adec:decorative xmlns:adec="http://schemas.microsoft.com/office/drawing/2017/decorative" val="1"/>
              </a:ext>
            </a:extLst>
          </p:cNvPr>
          <p:cNvSpPr/>
          <p:nvPr/>
        </p:nvSpPr>
        <p:spPr>
          <a:xfrm>
            <a:off x="6102991" y="3746797"/>
            <a:ext cx="395654" cy="395654"/>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E65BAE59-899C-49E3-B8E0-1E765E6BA662}"/>
              </a:ext>
            </a:extLst>
          </p:cNvPr>
          <p:cNvSpPr txBox="1"/>
          <p:nvPr/>
        </p:nvSpPr>
        <p:spPr>
          <a:xfrm>
            <a:off x="6148586" y="3758728"/>
            <a:ext cx="259373" cy="369332"/>
          </a:xfrm>
          <a:prstGeom prst="rect">
            <a:avLst/>
          </a:prstGeom>
          <a:noFill/>
        </p:spPr>
        <p:txBody>
          <a:bodyPr wrap="square">
            <a:spAutoFit/>
          </a:bodyPr>
          <a:lstStyle/>
          <a:p>
            <a:r>
              <a:rPr lang="en-US" sz="1800" dirty="0">
                <a:solidFill>
                  <a:schemeClr val="bg1"/>
                </a:solidFill>
                <a:latin typeface="Lub Dub Bold" panose="020B0803030403020204" pitchFamily="34" charset="0"/>
                <a:cs typeface="Lato"/>
              </a:rPr>
              <a:t>3</a:t>
            </a:r>
            <a:endParaRPr lang="en-US" dirty="0">
              <a:solidFill>
                <a:schemeClr val="bg1"/>
              </a:solidFill>
            </a:endParaRPr>
          </a:p>
        </p:txBody>
      </p:sp>
      <p:sp>
        <p:nvSpPr>
          <p:cNvPr id="22" name="Rectangle Container">
            <a:extLst>
              <a:ext uri="{FF2B5EF4-FFF2-40B4-BE49-F238E27FC236}">
                <a16:creationId xmlns:a16="http://schemas.microsoft.com/office/drawing/2014/main" id="{C329F4F3-F4D3-4A93-B3D2-E55281D2859D}"/>
              </a:ext>
              <a:ext uri="{C183D7F6-B498-43B3-948B-1728B52AA6E4}">
                <adec:decorative xmlns:adec="http://schemas.microsoft.com/office/drawing/2017/decorative" val="0"/>
              </a:ext>
            </a:extLst>
          </p:cNvPr>
          <p:cNvSpPr/>
          <p:nvPr/>
        </p:nvSpPr>
        <p:spPr>
          <a:xfrm>
            <a:off x="6274442" y="3692606"/>
            <a:ext cx="4585811" cy="489904"/>
          </a:xfrm>
          <a:prstGeom prst="rect">
            <a:avLst/>
          </a:prstGeom>
          <a:noFill/>
          <a:ln w="25400">
            <a:noFill/>
          </a:ln>
        </p:spPr>
        <p:txBody>
          <a:bodyPr spcFirstLastPara="0" lIns="365760" tIns="0" rIns="0" bIns="0" anchor="ctr"/>
          <a:lstStyle/>
          <a:p>
            <a:pPr hangingPunct="0">
              <a:lnSpc>
                <a:spcPct val="90000"/>
              </a:lnSpc>
            </a:pPr>
            <a:r>
              <a:rPr lang="en-US" sz="1350" dirty="0">
                <a:latin typeface="Lub Dub Bold" panose="020B0803030403020204" pitchFamily="34" charset="0"/>
                <a:cs typeface="Lato"/>
              </a:rPr>
              <a:t>Participation in benchmarking programs to improve GDMT and quality of care (Class 2a)</a:t>
            </a:r>
          </a:p>
        </p:txBody>
      </p:sp>
      <p:sp>
        <p:nvSpPr>
          <p:cNvPr id="26" name="Oval 25">
            <a:extLst>
              <a:ext uri="{FF2B5EF4-FFF2-40B4-BE49-F238E27FC236}">
                <a16:creationId xmlns:a16="http://schemas.microsoft.com/office/drawing/2014/main" id="{424DB5CD-EE23-484A-B7DD-02634E852CA8}"/>
              </a:ext>
              <a:ext uri="{C183D7F6-B498-43B3-948B-1728B52AA6E4}">
                <adec:decorative xmlns:adec="http://schemas.microsoft.com/office/drawing/2017/decorative" val="1"/>
              </a:ext>
            </a:extLst>
          </p:cNvPr>
          <p:cNvSpPr/>
          <p:nvPr/>
        </p:nvSpPr>
        <p:spPr>
          <a:xfrm>
            <a:off x="6102991" y="4394187"/>
            <a:ext cx="395654" cy="395654"/>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73D1955-B569-435A-8AF3-63C148D5639F}"/>
              </a:ext>
            </a:extLst>
          </p:cNvPr>
          <p:cNvSpPr txBox="1"/>
          <p:nvPr/>
        </p:nvSpPr>
        <p:spPr>
          <a:xfrm>
            <a:off x="6148586" y="4406118"/>
            <a:ext cx="259373" cy="369332"/>
          </a:xfrm>
          <a:prstGeom prst="rect">
            <a:avLst/>
          </a:prstGeom>
          <a:noFill/>
        </p:spPr>
        <p:txBody>
          <a:bodyPr wrap="square">
            <a:spAutoFit/>
          </a:bodyPr>
          <a:lstStyle/>
          <a:p>
            <a:r>
              <a:rPr lang="en-US" sz="1800" dirty="0">
                <a:solidFill>
                  <a:schemeClr val="bg1"/>
                </a:solidFill>
                <a:latin typeface="Lub Dub Bold" panose="020B0803030403020204" pitchFamily="34" charset="0"/>
                <a:cs typeface="Lato"/>
              </a:rPr>
              <a:t>4</a:t>
            </a:r>
            <a:endParaRPr lang="en-US" dirty="0">
              <a:solidFill>
                <a:schemeClr val="bg1"/>
              </a:solidFill>
            </a:endParaRPr>
          </a:p>
        </p:txBody>
      </p:sp>
      <p:sp>
        <p:nvSpPr>
          <p:cNvPr id="25" name="Rectangle Container">
            <a:extLst>
              <a:ext uri="{FF2B5EF4-FFF2-40B4-BE49-F238E27FC236}">
                <a16:creationId xmlns:a16="http://schemas.microsoft.com/office/drawing/2014/main" id="{95B326B8-C701-4226-BFA3-20699F46F0C0}"/>
              </a:ext>
              <a:ext uri="{C183D7F6-B498-43B3-948B-1728B52AA6E4}">
                <adec:decorative xmlns:adec="http://schemas.microsoft.com/office/drawing/2017/decorative" val="0"/>
              </a:ext>
            </a:extLst>
          </p:cNvPr>
          <p:cNvSpPr/>
          <p:nvPr/>
        </p:nvSpPr>
        <p:spPr>
          <a:xfrm>
            <a:off x="6274442" y="4339996"/>
            <a:ext cx="4585811" cy="489904"/>
          </a:xfrm>
          <a:prstGeom prst="rect">
            <a:avLst/>
          </a:prstGeom>
          <a:noFill/>
          <a:ln w="25400">
            <a:noFill/>
          </a:ln>
        </p:spPr>
        <p:txBody>
          <a:bodyPr spcFirstLastPara="0" lIns="365760" tIns="0" rIns="0" bIns="0" anchor="ctr"/>
          <a:lstStyle/>
          <a:p>
            <a:pPr hangingPunct="0">
              <a:lnSpc>
                <a:spcPct val="90000"/>
              </a:lnSpc>
            </a:pPr>
            <a:r>
              <a:rPr lang="en-US" sz="1350" dirty="0">
                <a:latin typeface="Lub Dub Bold" panose="020B0803030403020204" pitchFamily="34" charset="0"/>
                <a:cs typeface="Lato"/>
              </a:rPr>
              <a:t>Addressing precipitating causes and high-risk factors (e.g. co-morbidities and SDOH)</a:t>
            </a:r>
          </a:p>
        </p:txBody>
      </p:sp>
      <p:sp>
        <p:nvSpPr>
          <p:cNvPr id="29" name="Oval 28">
            <a:extLst>
              <a:ext uri="{FF2B5EF4-FFF2-40B4-BE49-F238E27FC236}">
                <a16:creationId xmlns:a16="http://schemas.microsoft.com/office/drawing/2014/main" id="{B470C47C-2FBD-4EC3-A6E3-970A8FFA0887}"/>
              </a:ext>
              <a:ext uri="{C183D7F6-B498-43B3-948B-1728B52AA6E4}">
                <adec:decorative xmlns:adec="http://schemas.microsoft.com/office/drawing/2017/decorative" val="1"/>
              </a:ext>
            </a:extLst>
          </p:cNvPr>
          <p:cNvSpPr/>
          <p:nvPr/>
        </p:nvSpPr>
        <p:spPr>
          <a:xfrm>
            <a:off x="6102991" y="4941368"/>
            <a:ext cx="395654" cy="395654"/>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48D47D9-20AD-407C-A3C3-B05B9E52AA40}"/>
              </a:ext>
            </a:extLst>
          </p:cNvPr>
          <p:cNvSpPr txBox="1"/>
          <p:nvPr/>
        </p:nvSpPr>
        <p:spPr>
          <a:xfrm>
            <a:off x="6148586" y="4953299"/>
            <a:ext cx="259373" cy="369332"/>
          </a:xfrm>
          <a:prstGeom prst="rect">
            <a:avLst/>
          </a:prstGeom>
          <a:noFill/>
        </p:spPr>
        <p:txBody>
          <a:bodyPr wrap="square">
            <a:spAutoFit/>
          </a:bodyPr>
          <a:lstStyle/>
          <a:p>
            <a:r>
              <a:rPr lang="en-US" sz="1800" dirty="0">
                <a:solidFill>
                  <a:schemeClr val="bg1"/>
                </a:solidFill>
                <a:latin typeface="Lub Dub Bold" panose="020B0803030403020204" pitchFamily="34" charset="0"/>
                <a:cs typeface="Lato"/>
              </a:rPr>
              <a:t>5</a:t>
            </a:r>
            <a:endParaRPr lang="en-US" dirty="0">
              <a:solidFill>
                <a:schemeClr val="bg1"/>
              </a:solidFill>
            </a:endParaRPr>
          </a:p>
        </p:txBody>
      </p:sp>
      <p:sp>
        <p:nvSpPr>
          <p:cNvPr id="28" name="Rectangle Container">
            <a:extLst>
              <a:ext uri="{FF2B5EF4-FFF2-40B4-BE49-F238E27FC236}">
                <a16:creationId xmlns:a16="http://schemas.microsoft.com/office/drawing/2014/main" id="{82CD64A6-3510-4B72-917B-521F2188F01B}"/>
              </a:ext>
              <a:ext uri="{C183D7F6-B498-43B3-948B-1728B52AA6E4}">
                <adec:decorative xmlns:adec="http://schemas.microsoft.com/office/drawing/2017/decorative" val="0"/>
              </a:ext>
            </a:extLst>
          </p:cNvPr>
          <p:cNvSpPr/>
          <p:nvPr/>
        </p:nvSpPr>
        <p:spPr>
          <a:xfrm>
            <a:off x="6274442" y="4949541"/>
            <a:ext cx="4585811" cy="369332"/>
          </a:xfrm>
          <a:prstGeom prst="rect">
            <a:avLst/>
          </a:prstGeom>
          <a:noFill/>
          <a:ln w="25400">
            <a:noFill/>
          </a:ln>
        </p:spPr>
        <p:txBody>
          <a:bodyPr spcFirstLastPara="0" lIns="365760" tIns="0" rIns="0" bIns="0" anchor="ctr"/>
          <a:lstStyle/>
          <a:p>
            <a:pPr hangingPunct="0">
              <a:lnSpc>
                <a:spcPct val="90000"/>
              </a:lnSpc>
            </a:pPr>
            <a:r>
              <a:rPr lang="en-US" sz="1350" dirty="0">
                <a:latin typeface="Lub Dub Bold" panose="020B0803030403020204" pitchFamily="34" charset="0"/>
                <a:cs typeface="Lato"/>
              </a:rPr>
              <a:t>Adjusting diuretics</a:t>
            </a:r>
          </a:p>
        </p:txBody>
      </p:sp>
      <p:sp>
        <p:nvSpPr>
          <p:cNvPr id="32" name="Oval 31">
            <a:extLst>
              <a:ext uri="{FF2B5EF4-FFF2-40B4-BE49-F238E27FC236}">
                <a16:creationId xmlns:a16="http://schemas.microsoft.com/office/drawing/2014/main" id="{EE48A7F9-8ED7-4B47-8AE5-D80E81F994AC}"/>
              </a:ext>
              <a:ext uri="{C183D7F6-B498-43B3-948B-1728B52AA6E4}">
                <adec:decorative xmlns:adec="http://schemas.microsoft.com/office/drawing/2017/decorative" val="1"/>
              </a:ext>
            </a:extLst>
          </p:cNvPr>
          <p:cNvSpPr/>
          <p:nvPr/>
        </p:nvSpPr>
        <p:spPr>
          <a:xfrm>
            <a:off x="6102991" y="5445837"/>
            <a:ext cx="395654" cy="395654"/>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924E7EBD-C745-48E8-9949-E23272E7D30E}"/>
              </a:ext>
            </a:extLst>
          </p:cNvPr>
          <p:cNvSpPr txBox="1"/>
          <p:nvPr/>
        </p:nvSpPr>
        <p:spPr>
          <a:xfrm>
            <a:off x="6148586" y="5457768"/>
            <a:ext cx="259373" cy="369332"/>
          </a:xfrm>
          <a:prstGeom prst="rect">
            <a:avLst/>
          </a:prstGeom>
          <a:noFill/>
        </p:spPr>
        <p:txBody>
          <a:bodyPr wrap="square">
            <a:spAutoFit/>
          </a:bodyPr>
          <a:lstStyle/>
          <a:p>
            <a:r>
              <a:rPr lang="en-US" sz="1800" dirty="0">
                <a:solidFill>
                  <a:schemeClr val="bg1"/>
                </a:solidFill>
                <a:latin typeface="Lub Dub Bold" panose="020B0803030403020204" pitchFamily="34" charset="0"/>
                <a:cs typeface="Lato"/>
              </a:rPr>
              <a:t>6</a:t>
            </a:r>
            <a:endParaRPr lang="en-US" dirty="0">
              <a:solidFill>
                <a:schemeClr val="bg1"/>
              </a:solidFill>
            </a:endParaRPr>
          </a:p>
        </p:txBody>
      </p:sp>
      <p:sp>
        <p:nvSpPr>
          <p:cNvPr id="31" name="Rectangle Container">
            <a:extLst>
              <a:ext uri="{FF2B5EF4-FFF2-40B4-BE49-F238E27FC236}">
                <a16:creationId xmlns:a16="http://schemas.microsoft.com/office/drawing/2014/main" id="{CC56260A-DC69-4A1C-96F9-F016AADB3310}"/>
              </a:ext>
              <a:ext uri="{C183D7F6-B498-43B3-948B-1728B52AA6E4}">
                <adec:decorative xmlns:adec="http://schemas.microsoft.com/office/drawing/2017/decorative" val="0"/>
              </a:ext>
            </a:extLst>
          </p:cNvPr>
          <p:cNvSpPr/>
          <p:nvPr/>
        </p:nvSpPr>
        <p:spPr>
          <a:xfrm>
            <a:off x="6274442" y="5455584"/>
            <a:ext cx="4585811" cy="369332"/>
          </a:xfrm>
          <a:prstGeom prst="rect">
            <a:avLst/>
          </a:prstGeom>
          <a:noFill/>
          <a:ln w="25400">
            <a:noFill/>
          </a:ln>
        </p:spPr>
        <p:txBody>
          <a:bodyPr spcFirstLastPara="0" lIns="365760" tIns="0" rIns="0" bIns="0" anchor="ctr"/>
          <a:lstStyle/>
          <a:p>
            <a:pPr hangingPunct="0">
              <a:lnSpc>
                <a:spcPct val="90000"/>
              </a:lnSpc>
            </a:pPr>
            <a:r>
              <a:rPr lang="en-US" sz="1350" dirty="0">
                <a:latin typeface="Lub Dub Bold" panose="020B0803030403020204" pitchFamily="34" charset="0"/>
                <a:cs typeface="Lato"/>
              </a:rPr>
              <a:t>Coordination of safety laboratory checks</a:t>
            </a:r>
          </a:p>
        </p:txBody>
      </p:sp>
      <p:pic>
        <p:nvPicPr>
          <p:cNvPr id="35" name="Picture 34">
            <a:extLst>
              <a:ext uri="{FF2B5EF4-FFF2-40B4-BE49-F238E27FC236}">
                <a16:creationId xmlns:a16="http://schemas.microsoft.com/office/drawing/2014/main" id="{B2E3DED6-C5E3-494C-B774-564AD46C7067}"/>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138386"/>
            <a:ext cx="5539154" cy="4733660"/>
          </a:xfrm>
          <a:prstGeom prst="rect">
            <a:avLst/>
          </a:prstGeom>
        </p:spPr>
      </p:pic>
      <p:sp>
        <p:nvSpPr>
          <p:cNvPr id="7" name="Text Placeholder 6">
            <a:extLst>
              <a:ext uri="{FF2B5EF4-FFF2-40B4-BE49-F238E27FC236}">
                <a16:creationId xmlns:a16="http://schemas.microsoft.com/office/drawing/2014/main" id="{2A6A5D4C-6318-4501-83E6-339815A1ADBE}"/>
              </a:ext>
            </a:extLst>
          </p:cNvPr>
          <p:cNvSpPr>
            <a:spLocks noGrp="1"/>
          </p:cNvSpPr>
          <p:nvPr>
            <p:ph type="body" sz="quarter" idx="13"/>
          </p:nvPr>
        </p:nvSpPr>
        <p:spPr/>
        <p:txBody>
          <a:bodyPr/>
          <a:lstStyle/>
          <a:p>
            <a:r>
              <a:rPr lang="en-US" b="1" dirty="0"/>
              <a:t>Abbreviations: </a:t>
            </a:r>
            <a:r>
              <a:rPr lang="en-US" dirty="0"/>
              <a:t>GDMT indicates goal-directed medical therapies; HF, heart failure; and SDOH, social determinates of health.</a:t>
            </a:r>
          </a:p>
        </p:txBody>
      </p:sp>
      <p:sp>
        <p:nvSpPr>
          <p:cNvPr id="8" name="Slide Number Placeholder 7">
            <a:extLst>
              <a:ext uri="{FF2B5EF4-FFF2-40B4-BE49-F238E27FC236}">
                <a16:creationId xmlns:a16="http://schemas.microsoft.com/office/drawing/2014/main" id="{70587127-88A3-4087-AE51-E1798CCD6C5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35</a:t>
            </a:fld>
            <a:endParaRPr lang="en-US" sz="900" dirty="0"/>
          </a:p>
        </p:txBody>
      </p:sp>
    </p:spTree>
    <p:extLst>
      <p:ext uri="{BB962C8B-B14F-4D97-AF65-F5344CB8AC3E}">
        <p14:creationId xmlns:p14="http://schemas.microsoft.com/office/powerpoint/2010/main" val="34275873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8E47CC-2C36-4E78-B987-9C8EC0DAC266}"/>
              </a:ext>
            </a:extLst>
          </p:cNvPr>
          <p:cNvSpPr>
            <a:spLocks noGrp="1"/>
          </p:cNvSpPr>
          <p:nvPr>
            <p:ph type="title"/>
          </p:nvPr>
        </p:nvSpPr>
        <p:spPr/>
        <p:txBody>
          <a:bodyPr/>
          <a:lstStyle/>
          <a:p>
            <a:r>
              <a:rPr lang="en-US" dirty="0"/>
              <a:t>Additional Therapies in Patients </a:t>
            </a:r>
            <a:br>
              <a:rPr lang="en-US" dirty="0"/>
            </a:br>
            <a:r>
              <a:rPr lang="en-US" dirty="0"/>
              <a:t>with HF and Comorbidities </a:t>
            </a:r>
            <a:endParaRPr lang="en-US" dirty="0">
              <a:latin typeface="Lub Dub Medium" panose="020B0603030403020204" pitchFamily="34" charset="0"/>
            </a:endParaRPr>
          </a:p>
        </p:txBody>
      </p:sp>
      <p:sp>
        <p:nvSpPr>
          <p:cNvPr id="101" name="TextBox 100">
            <a:extLst>
              <a:ext uri="{FF2B5EF4-FFF2-40B4-BE49-F238E27FC236}">
                <a16:creationId xmlns:a16="http://schemas.microsoft.com/office/drawing/2014/main" id="{19731ECB-8FC9-4C2A-9FD8-25FD8567495A}"/>
              </a:ext>
            </a:extLst>
          </p:cNvPr>
          <p:cNvSpPr txBox="1"/>
          <p:nvPr/>
        </p:nvSpPr>
        <p:spPr>
          <a:xfrm>
            <a:off x="2222740" y="1364064"/>
            <a:ext cx="7746520" cy="341632"/>
          </a:xfrm>
          <a:prstGeom prst="rect">
            <a:avLst/>
          </a:prstGeom>
          <a:noFill/>
        </p:spPr>
        <p:txBody>
          <a:bodyPr wrap="square">
            <a:spAutoFit/>
          </a:bodyPr>
          <a:lstStyle/>
          <a:p>
            <a:pPr algn="ctr" hangingPunct="0">
              <a:lnSpc>
                <a:spcPct val="90000"/>
              </a:lnSpc>
            </a:pPr>
            <a:r>
              <a:rPr lang="en-US" sz="1800" b="1" dirty="0">
                <a:latin typeface="Lub Dub Bold" panose="020B0803030403020204" pitchFamily="34" charset="0"/>
                <a:cs typeface="Lato"/>
              </a:rPr>
              <a:t>In addition to optimized GDMT</a:t>
            </a:r>
          </a:p>
        </p:txBody>
      </p:sp>
      <p:sp>
        <p:nvSpPr>
          <p:cNvPr id="66" name="Rectangle 65">
            <a:extLst>
              <a:ext uri="{FF2B5EF4-FFF2-40B4-BE49-F238E27FC236}">
                <a16:creationId xmlns:a16="http://schemas.microsoft.com/office/drawing/2014/main" id="{4A0C65C0-AF2C-4927-9BAD-D3485AFF7348}"/>
              </a:ext>
            </a:extLst>
          </p:cNvPr>
          <p:cNvSpPr/>
          <p:nvPr/>
        </p:nvSpPr>
        <p:spPr>
          <a:xfrm>
            <a:off x="1005564" y="1848942"/>
            <a:ext cx="1952625" cy="477081"/>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r>
              <a:rPr lang="en-US" sz="1200" b="1" dirty="0">
                <a:solidFill>
                  <a:schemeClr val="bg1"/>
                </a:solidFill>
                <a:latin typeface="Lub Dub Condensed" panose="020B0506030403020204" pitchFamily="34" charset="0"/>
                <a:cs typeface="Lato"/>
              </a:rPr>
              <a:t>Patients with HF and hypertension</a:t>
            </a:r>
          </a:p>
        </p:txBody>
      </p:sp>
      <p:cxnSp>
        <p:nvCxnSpPr>
          <p:cNvPr id="76" name="Straight Arrow Connector 75" descr="should receive">
            <a:extLst>
              <a:ext uri="{FF2B5EF4-FFF2-40B4-BE49-F238E27FC236}">
                <a16:creationId xmlns:a16="http://schemas.microsoft.com/office/drawing/2014/main" id="{744A65A2-4EA0-413B-AA76-376A3F70DC32}"/>
              </a:ext>
            </a:extLst>
          </p:cNvPr>
          <p:cNvCxnSpPr>
            <a:cxnSpLocks/>
          </p:cNvCxnSpPr>
          <p:nvPr/>
        </p:nvCxnSpPr>
        <p:spPr>
          <a:xfrm>
            <a:off x="2958190" y="2087482"/>
            <a:ext cx="640080"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19EEB29E-A14E-48C5-8B9D-8EDC0A88FFE2}"/>
              </a:ext>
            </a:extLst>
          </p:cNvPr>
          <p:cNvSpPr/>
          <p:nvPr/>
        </p:nvSpPr>
        <p:spPr>
          <a:xfrm>
            <a:off x="3625990" y="1848942"/>
            <a:ext cx="1952625" cy="477081"/>
          </a:xfrm>
          <a:prstGeom prst="rect">
            <a:avLst/>
          </a:prstGeom>
          <a:solidFill>
            <a:srgbClr val="46A547"/>
          </a:solidFill>
          <a:ln w="25400">
            <a:noFill/>
          </a:ln>
        </p:spPr>
        <p:txBody>
          <a:bodyPr spcFirstLastPara="0" lIns="0" tIns="0" rIns="0" bIns="0" anchor="ctr"/>
          <a:lstStyle/>
          <a:p>
            <a:pPr algn="ctr" hangingPunct="0">
              <a:lnSpc>
                <a:spcPct val="90000"/>
              </a:lnSpc>
            </a:pPr>
            <a:r>
              <a:rPr lang="en-US" sz="1200" b="1" dirty="0">
                <a:latin typeface="Lub Dub Condensed" panose="020B0506030403020204" pitchFamily="34" charset="0"/>
                <a:cs typeface="Lato"/>
              </a:rPr>
              <a:t>Optimal treatment according to hypertension guidelines (1)</a:t>
            </a:r>
          </a:p>
        </p:txBody>
      </p:sp>
      <p:sp>
        <p:nvSpPr>
          <p:cNvPr id="67" name="Rectangle 66">
            <a:extLst>
              <a:ext uri="{FF2B5EF4-FFF2-40B4-BE49-F238E27FC236}">
                <a16:creationId xmlns:a16="http://schemas.microsoft.com/office/drawing/2014/main" id="{2047E40E-260E-4E47-9E34-CA9979E552A9}"/>
              </a:ext>
            </a:extLst>
          </p:cNvPr>
          <p:cNvSpPr/>
          <p:nvPr/>
        </p:nvSpPr>
        <p:spPr>
          <a:xfrm>
            <a:off x="1005564" y="2497749"/>
            <a:ext cx="1952625" cy="776007"/>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r>
              <a:rPr lang="en-US" sz="1200" b="1" dirty="0">
                <a:solidFill>
                  <a:schemeClr val="bg1"/>
                </a:solidFill>
                <a:latin typeface="Lub Dub Condensed" panose="020B0506030403020204" pitchFamily="34" charset="0"/>
                <a:cs typeface="Lato"/>
              </a:rPr>
              <a:t>Patients with HF and </a:t>
            </a:r>
            <a:br>
              <a:rPr lang="en-US" sz="1200" b="1" dirty="0">
                <a:solidFill>
                  <a:schemeClr val="bg1"/>
                </a:solidFill>
                <a:latin typeface="Lub Dub Condensed" panose="020B0506030403020204" pitchFamily="34" charset="0"/>
                <a:cs typeface="Lato"/>
              </a:rPr>
            </a:br>
            <a:r>
              <a:rPr lang="en-US" sz="1200" b="1" dirty="0">
                <a:solidFill>
                  <a:schemeClr val="bg1"/>
                </a:solidFill>
                <a:latin typeface="Lub Dub Condensed" panose="020B0506030403020204" pitchFamily="34" charset="0"/>
                <a:cs typeface="Lato"/>
              </a:rPr>
              <a:t>type 2 diabetes</a:t>
            </a:r>
          </a:p>
        </p:txBody>
      </p:sp>
      <p:cxnSp>
        <p:nvCxnSpPr>
          <p:cNvPr id="77" name="Straight Arrow Connector 76" descr="should receive">
            <a:extLst>
              <a:ext uri="{FF2B5EF4-FFF2-40B4-BE49-F238E27FC236}">
                <a16:creationId xmlns:a16="http://schemas.microsoft.com/office/drawing/2014/main" id="{90C4F65D-0653-41F9-8B16-72933F3E9BAA}"/>
              </a:ext>
            </a:extLst>
          </p:cNvPr>
          <p:cNvCxnSpPr>
            <a:cxnSpLocks/>
          </p:cNvCxnSpPr>
          <p:nvPr/>
        </p:nvCxnSpPr>
        <p:spPr>
          <a:xfrm flipV="1">
            <a:off x="2958189" y="2885752"/>
            <a:ext cx="640080"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2" name="Rectangle 71">
            <a:extLst>
              <a:ext uri="{FF2B5EF4-FFF2-40B4-BE49-F238E27FC236}">
                <a16:creationId xmlns:a16="http://schemas.microsoft.com/office/drawing/2014/main" id="{55815C28-E64B-4651-99E2-1E833FF5A7CA}"/>
              </a:ext>
            </a:extLst>
          </p:cNvPr>
          <p:cNvSpPr/>
          <p:nvPr/>
        </p:nvSpPr>
        <p:spPr>
          <a:xfrm>
            <a:off x="3625990" y="2497749"/>
            <a:ext cx="1952625" cy="776007"/>
          </a:xfrm>
          <a:prstGeom prst="rect">
            <a:avLst/>
          </a:prstGeom>
          <a:solidFill>
            <a:srgbClr val="46A547"/>
          </a:solidFill>
          <a:ln w="25400">
            <a:noFill/>
          </a:ln>
        </p:spPr>
        <p:txBody>
          <a:bodyPr spcFirstLastPara="0" lIns="0" tIns="0" rIns="0" bIns="0" anchor="ctr"/>
          <a:lstStyle/>
          <a:p>
            <a:pPr algn="ctr" hangingPunct="0">
              <a:lnSpc>
                <a:spcPct val="90000"/>
              </a:lnSpc>
            </a:pPr>
            <a:r>
              <a:rPr lang="en-US" sz="1200" b="1" dirty="0">
                <a:solidFill>
                  <a:schemeClr val="tx1"/>
                </a:solidFill>
                <a:latin typeface="Lub Dub Condensed" panose="020B0506030403020204" pitchFamily="34" charset="0"/>
                <a:cs typeface="Lato"/>
              </a:rPr>
              <a:t>SGLT2i for management of hyperglycemia (1)</a:t>
            </a:r>
          </a:p>
        </p:txBody>
      </p:sp>
      <p:sp>
        <p:nvSpPr>
          <p:cNvPr id="70" name="Rectangle 69">
            <a:extLst>
              <a:ext uri="{FF2B5EF4-FFF2-40B4-BE49-F238E27FC236}">
                <a16:creationId xmlns:a16="http://schemas.microsoft.com/office/drawing/2014/main" id="{54DC7D2E-93C9-4D85-8C6A-AD1BF96CF782}"/>
              </a:ext>
            </a:extLst>
          </p:cNvPr>
          <p:cNvSpPr/>
          <p:nvPr/>
        </p:nvSpPr>
        <p:spPr>
          <a:xfrm>
            <a:off x="1005564" y="3423850"/>
            <a:ext cx="1952625" cy="640080"/>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r>
              <a:rPr lang="en-US" sz="1200" b="1" dirty="0">
                <a:solidFill>
                  <a:schemeClr val="bg1"/>
                </a:solidFill>
                <a:latin typeface="Lub Dub Condensed" panose="020B0506030403020204" pitchFamily="34" charset="0"/>
                <a:cs typeface="Lato"/>
              </a:rPr>
              <a:t>Select patients with HF and LVEF &lt; 35% and suitable coronary anatomy</a:t>
            </a:r>
          </a:p>
        </p:txBody>
      </p:sp>
      <p:cxnSp>
        <p:nvCxnSpPr>
          <p:cNvPr id="78" name="Straight Arrow Connector 77" descr="should receive">
            <a:extLst>
              <a:ext uri="{FF2B5EF4-FFF2-40B4-BE49-F238E27FC236}">
                <a16:creationId xmlns:a16="http://schemas.microsoft.com/office/drawing/2014/main" id="{A4350165-A022-41D1-B23B-F1E322755442}"/>
              </a:ext>
            </a:extLst>
          </p:cNvPr>
          <p:cNvCxnSpPr>
            <a:cxnSpLocks/>
          </p:cNvCxnSpPr>
          <p:nvPr/>
        </p:nvCxnSpPr>
        <p:spPr>
          <a:xfrm flipV="1">
            <a:off x="2958190" y="3743890"/>
            <a:ext cx="640080"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BC177EE4-34B0-47D9-8B5D-9DE513264E79}"/>
              </a:ext>
            </a:extLst>
          </p:cNvPr>
          <p:cNvSpPr/>
          <p:nvPr/>
        </p:nvSpPr>
        <p:spPr>
          <a:xfrm>
            <a:off x="3625990" y="3423850"/>
            <a:ext cx="1952625" cy="640080"/>
          </a:xfrm>
          <a:prstGeom prst="rect">
            <a:avLst/>
          </a:prstGeom>
          <a:solidFill>
            <a:srgbClr val="46A547"/>
          </a:solidFill>
          <a:ln w="25400">
            <a:noFill/>
          </a:ln>
        </p:spPr>
        <p:txBody>
          <a:bodyPr spcFirstLastPara="0" lIns="0" tIns="0" rIns="0" bIns="0" anchor="ctr"/>
          <a:lstStyle/>
          <a:p>
            <a:pPr algn="ctr" hangingPunct="0">
              <a:lnSpc>
                <a:spcPct val="90000"/>
              </a:lnSpc>
            </a:pPr>
            <a:r>
              <a:rPr lang="en-US" sz="1200" b="1" dirty="0">
                <a:solidFill>
                  <a:schemeClr val="tx1"/>
                </a:solidFill>
                <a:latin typeface="Lub Dub Condensed" panose="020B0506030403020204" pitchFamily="34" charset="0"/>
                <a:cs typeface="Lato"/>
              </a:rPr>
              <a:t>Surgical </a:t>
            </a:r>
            <a:br>
              <a:rPr lang="en-US" sz="1200" b="1" dirty="0">
                <a:solidFill>
                  <a:schemeClr val="tx1"/>
                </a:solidFill>
                <a:latin typeface="Lub Dub Condensed" panose="020B0506030403020204" pitchFamily="34" charset="0"/>
                <a:cs typeface="Lato"/>
              </a:rPr>
            </a:br>
            <a:r>
              <a:rPr lang="en-US" sz="1200" b="1" dirty="0">
                <a:solidFill>
                  <a:schemeClr val="tx1"/>
                </a:solidFill>
                <a:latin typeface="Lub Dub Condensed" panose="020B0506030403020204" pitchFamily="34" charset="0"/>
                <a:cs typeface="Lato"/>
              </a:rPr>
              <a:t>revascularization (1)</a:t>
            </a:r>
          </a:p>
        </p:txBody>
      </p:sp>
      <p:sp>
        <p:nvSpPr>
          <p:cNvPr id="68" name="Rectangle 67">
            <a:extLst>
              <a:ext uri="{FF2B5EF4-FFF2-40B4-BE49-F238E27FC236}">
                <a16:creationId xmlns:a16="http://schemas.microsoft.com/office/drawing/2014/main" id="{C52AA1DA-07C7-43D7-AEA6-B6F46CCFCFC3}"/>
              </a:ext>
            </a:extLst>
          </p:cNvPr>
          <p:cNvSpPr/>
          <p:nvPr/>
        </p:nvSpPr>
        <p:spPr>
          <a:xfrm>
            <a:off x="1005563" y="4264886"/>
            <a:ext cx="1952625" cy="525090"/>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r>
              <a:rPr lang="en-US" sz="1200" b="1" dirty="0">
                <a:solidFill>
                  <a:schemeClr val="bg1"/>
                </a:solidFill>
                <a:latin typeface="Lub Dub Condensed" panose="020B0506030403020204" pitchFamily="34" charset="0"/>
                <a:cs typeface="Lato"/>
              </a:rPr>
              <a:t>Patients with HF attributable to VHD or cancer therapy</a:t>
            </a:r>
          </a:p>
        </p:txBody>
      </p:sp>
      <p:cxnSp>
        <p:nvCxnSpPr>
          <p:cNvPr id="79" name="Straight Arrow Connector 78" descr="should receive">
            <a:extLst>
              <a:ext uri="{FF2B5EF4-FFF2-40B4-BE49-F238E27FC236}">
                <a16:creationId xmlns:a16="http://schemas.microsoft.com/office/drawing/2014/main" id="{CB439EC1-529A-4E53-B47C-BEC37D3429C8}"/>
              </a:ext>
            </a:extLst>
          </p:cNvPr>
          <p:cNvCxnSpPr>
            <a:cxnSpLocks/>
          </p:cNvCxnSpPr>
          <p:nvPr/>
        </p:nvCxnSpPr>
        <p:spPr>
          <a:xfrm>
            <a:off x="2958190" y="4527431"/>
            <a:ext cx="640080"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BEE77870-2CD2-42C2-BE81-D88B77E4D942}"/>
              </a:ext>
            </a:extLst>
          </p:cNvPr>
          <p:cNvSpPr/>
          <p:nvPr/>
        </p:nvSpPr>
        <p:spPr>
          <a:xfrm>
            <a:off x="3625989" y="4264886"/>
            <a:ext cx="1952625" cy="525090"/>
          </a:xfrm>
          <a:prstGeom prst="rect">
            <a:avLst/>
          </a:prstGeom>
          <a:solidFill>
            <a:srgbClr val="46A547"/>
          </a:solidFill>
          <a:ln w="25400">
            <a:noFill/>
          </a:ln>
        </p:spPr>
        <p:txBody>
          <a:bodyPr spcFirstLastPara="0" lIns="0" tIns="0" rIns="0" bIns="0" anchor="ctr"/>
          <a:lstStyle/>
          <a:p>
            <a:pPr algn="ctr" hangingPunct="0">
              <a:lnSpc>
                <a:spcPct val="90000"/>
              </a:lnSpc>
            </a:pPr>
            <a:r>
              <a:rPr lang="en-US" sz="1200" b="1" dirty="0">
                <a:solidFill>
                  <a:schemeClr val="tx1"/>
                </a:solidFill>
                <a:latin typeface="Lub Dub Condensed" panose="020B0506030403020204" pitchFamily="34" charset="0"/>
                <a:cs typeface="Lato"/>
              </a:rPr>
              <a:t>Multidisciplinary </a:t>
            </a:r>
            <a:br>
              <a:rPr lang="en-US" sz="1200" b="1" dirty="0">
                <a:solidFill>
                  <a:schemeClr val="tx1"/>
                </a:solidFill>
                <a:latin typeface="Lub Dub Condensed" panose="020B0506030403020204" pitchFamily="34" charset="0"/>
                <a:cs typeface="Lato"/>
              </a:rPr>
            </a:br>
            <a:r>
              <a:rPr lang="en-US" sz="1200" b="1" dirty="0">
                <a:solidFill>
                  <a:schemeClr val="tx1"/>
                </a:solidFill>
                <a:latin typeface="Lub Dub Condensed" panose="020B0506030403020204" pitchFamily="34" charset="0"/>
                <a:cs typeface="Lato"/>
              </a:rPr>
              <a:t>Management (1)</a:t>
            </a:r>
          </a:p>
        </p:txBody>
      </p:sp>
      <p:sp>
        <p:nvSpPr>
          <p:cNvPr id="69" name="Rectangle 68">
            <a:extLst>
              <a:ext uri="{FF2B5EF4-FFF2-40B4-BE49-F238E27FC236}">
                <a16:creationId xmlns:a16="http://schemas.microsoft.com/office/drawing/2014/main" id="{E6668B68-3069-475C-A65C-975D1DB8E867}"/>
              </a:ext>
            </a:extLst>
          </p:cNvPr>
          <p:cNvSpPr/>
          <p:nvPr/>
        </p:nvSpPr>
        <p:spPr>
          <a:xfrm>
            <a:off x="1005565" y="4985253"/>
            <a:ext cx="1952625" cy="600377"/>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r>
              <a:rPr lang="en-US" sz="1200" b="1" dirty="0">
                <a:solidFill>
                  <a:schemeClr val="bg1"/>
                </a:solidFill>
                <a:latin typeface="Lub Dub Condensed" panose="020B0506030403020204" pitchFamily="34" charset="0"/>
                <a:cs typeface="Lato"/>
              </a:rPr>
              <a:t>Select patients with </a:t>
            </a:r>
            <a:br>
              <a:rPr lang="en-US" sz="1200" b="1" dirty="0">
                <a:solidFill>
                  <a:schemeClr val="bg1"/>
                </a:solidFill>
                <a:latin typeface="Lub Dub Condensed" panose="020B0506030403020204" pitchFamily="34" charset="0"/>
                <a:cs typeface="Lato"/>
              </a:rPr>
            </a:br>
            <a:r>
              <a:rPr lang="en-US" sz="1200" b="1" dirty="0">
                <a:solidFill>
                  <a:schemeClr val="bg1"/>
                </a:solidFill>
                <a:latin typeface="Lub Dub Condensed" panose="020B0506030403020204" pitchFamily="34" charset="0"/>
                <a:cs typeface="Lato"/>
              </a:rPr>
              <a:t>HF and AF</a:t>
            </a:r>
          </a:p>
        </p:txBody>
      </p:sp>
      <p:cxnSp>
        <p:nvCxnSpPr>
          <p:cNvPr id="80" name="Straight Arrow Connector 79" descr="should receive">
            <a:extLst>
              <a:ext uri="{FF2B5EF4-FFF2-40B4-BE49-F238E27FC236}">
                <a16:creationId xmlns:a16="http://schemas.microsoft.com/office/drawing/2014/main" id="{3F587C78-89F0-4C3A-ACFB-A3CDC09EF4FB}"/>
              </a:ext>
            </a:extLst>
          </p:cNvPr>
          <p:cNvCxnSpPr>
            <a:cxnSpLocks/>
          </p:cNvCxnSpPr>
          <p:nvPr/>
        </p:nvCxnSpPr>
        <p:spPr>
          <a:xfrm flipV="1">
            <a:off x="2958190" y="5285441"/>
            <a:ext cx="640080"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4" name="Rectangle 73">
            <a:extLst>
              <a:ext uri="{FF2B5EF4-FFF2-40B4-BE49-F238E27FC236}">
                <a16:creationId xmlns:a16="http://schemas.microsoft.com/office/drawing/2014/main" id="{6BB514F1-7381-4BC2-A7D7-2A42F1FDC3C0}"/>
              </a:ext>
            </a:extLst>
          </p:cNvPr>
          <p:cNvSpPr/>
          <p:nvPr/>
        </p:nvSpPr>
        <p:spPr>
          <a:xfrm>
            <a:off x="3625989" y="4985253"/>
            <a:ext cx="1952625" cy="600377"/>
          </a:xfrm>
          <a:prstGeom prst="rect">
            <a:avLst/>
          </a:prstGeom>
          <a:solidFill>
            <a:srgbClr val="46A547"/>
          </a:solidFill>
          <a:ln w="25400">
            <a:noFill/>
          </a:ln>
        </p:spPr>
        <p:txBody>
          <a:bodyPr spcFirstLastPara="0" lIns="0" tIns="0" rIns="0" bIns="0" anchor="ctr"/>
          <a:lstStyle/>
          <a:p>
            <a:pPr algn="ctr" hangingPunct="0">
              <a:lnSpc>
                <a:spcPct val="90000"/>
              </a:lnSpc>
            </a:pPr>
            <a:r>
              <a:rPr lang="en-US" sz="1200" b="1" dirty="0">
                <a:solidFill>
                  <a:schemeClr val="tx1"/>
                </a:solidFill>
                <a:latin typeface="Lub Dub Condensed" panose="020B0506030403020204" pitchFamily="34" charset="0"/>
                <a:cs typeface="Lato"/>
              </a:rPr>
              <a:t>Anticoagulation (1)</a:t>
            </a:r>
          </a:p>
        </p:txBody>
      </p:sp>
      <p:sp>
        <p:nvSpPr>
          <p:cNvPr id="81" name="Rectangle 80">
            <a:extLst>
              <a:ext uri="{FF2B5EF4-FFF2-40B4-BE49-F238E27FC236}">
                <a16:creationId xmlns:a16="http://schemas.microsoft.com/office/drawing/2014/main" id="{306CEB11-A9FD-43A4-AC61-27C0BA3F0739}"/>
              </a:ext>
            </a:extLst>
          </p:cNvPr>
          <p:cNvSpPr/>
          <p:nvPr/>
        </p:nvSpPr>
        <p:spPr>
          <a:xfrm>
            <a:off x="6218693" y="1848942"/>
            <a:ext cx="2493988" cy="477081"/>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r>
              <a:rPr lang="en-US" sz="1200" b="1" dirty="0">
                <a:solidFill>
                  <a:schemeClr val="bg1"/>
                </a:solidFill>
                <a:latin typeface="Lub Dub Condensed" panose="020B0506030403020204" pitchFamily="34" charset="0"/>
                <a:cs typeface="Lato"/>
              </a:rPr>
              <a:t>Patients with </a:t>
            </a:r>
            <a:r>
              <a:rPr lang="en-US" sz="1200" b="1" dirty="0" err="1">
                <a:solidFill>
                  <a:schemeClr val="bg1"/>
                </a:solidFill>
                <a:latin typeface="Lub Dub Condensed" panose="020B0506030403020204" pitchFamily="34" charset="0"/>
                <a:cs typeface="Lato"/>
              </a:rPr>
              <a:t>HFrEF</a:t>
            </a:r>
            <a:r>
              <a:rPr lang="en-US" sz="1200" b="1" dirty="0">
                <a:solidFill>
                  <a:schemeClr val="bg1"/>
                </a:solidFill>
                <a:latin typeface="Lub Dub Condensed" panose="020B0506030403020204" pitchFamily="34" charset="0"/>
                <a:cs typeface="Lato"/>
              </a:rPr>
              <a:t> and</a:t>
            </a:r>
            <a:br>
              <a:rPr lang="en-US" sz="1200" b="1" dirty="0">
                <a:solidFill>
                  <a:schemeClr val="bg1"/>
                </a:solidFill>
                <a:latin typeface="Lub Dub Condensed" panose="020B0506030403020204" pitchFamily="34" charset="0"/>
                <a:cs typeface="Lato"/>
              </a:rPr>
            </a:br>
            <a:r>
              <a:rPr lang="en-US" sz="1200" b="1" dirty="0">
                <a:solidFill>
                  <a:schemeClr val="bg1"/>
                </a:solidFill>
                <a:latin typeface="Lub Dub Condensed" panose="020B0506030403020204" pitchFamily="34" charset="0"/>
                <a:cs typeface="Lato"/>
              </a:rPr>
              <a:t> iron deficiency</a:t>
            </a:r>
          </a:p>
        </p:txBody>
      </p:sp>
      <p:cxnSp>
        <p:nvCxnSpPr>
          <p:cNvPr id="96" name="Straight Arrow Connector 95" descr="should receive">
            <a:extLst>
              <a:ext uri="{FF2B5EF4-FFF2-40B4-BE49-F238E27FC236}">
                <a16:creationId xmlns:a16="http://schemas.microsoft.com/office/drawing/2014/main" id="{DBEDC3C7-E196-4473-99A9-5759EBA6E59C}"/>
              </a:ext>
            </a:extLst>
          </p:cNvPr>
          <p:cNvCxnSpPr>
            <a:cxnSpLocks/>
          </p:cNvCxnSpPr>
          <p:nvPr/>
        </p:nvCxnSpPr>
        <p:spPr>
          <a:xfrm>
            <a:off x="8712682" y="2087482"/>
            <a:ext cx="640080"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6" name="Rectangle 85">
            <a:extLst>
              <a:ext uri="{FF2B5EF4-FFF2-40B4-BE49-F238E27FC236}">
                <a16:creationId xmlns:a16="http://schemas.microsoft.com/office/drawing/2014/main" id="{D9822F15-8F77-4F10-B806-E734279C1830}"/>
              </a:ext>
            </a:extLst>
          </p:cNvPr>
          <p:cNvSpPr/>
          <p:nvPr/>
        </p:nvSpPr>
        <p:spPr>
          <a:xfrm>
            <a:off x="9352759" y="1848942"/>
            <a:ext cx="1732187" cy="477081"/>
          </a:xfrm>
          <a:prstGeom prst="rect">
            <a:avLst/>
          </a:prstGeom>
          <a:solidFill>
            <a:srgbClr val="F0DB10"/>
          </a:solidFill>
          <a:ln w="25400">
            <a:noFill/>
          </a:ln>
        </p:spPr>
        <p:txBody>
          <a:bodyPr spcFirstLastPara="0" lIns="0" tIns="0" rIns="0" bIns="0" anchor="ctr"/>
          <a:lstStyle/>
          <a:p>
            <a:pPr algn="ctr" hangingPunct="0">
              <a:lnSpc>
                <a:spcPct val="90000"/>
              </a:lnSpc>
            </a:pPr>
            <a:r>
              <a:rPr lang="en-US" sz="1200" b="1" dirty="0">
                <a:latin typeface="Lub Dub Condensed" panose="020B0506030403020204" pitchFamily="34" charset="0"/>
                <a:cs typeface="Lato"/>
              </a:rPr>
              <a:t>IV iron replacement (2a)</a:t>
            </a:r>
          </a:p>
        </p:txBody>
      </p:sp>
      <p:sp>
        <p:nvSpPr>
          <p:cNvPr id="82" name="Rectangle 81">
            <a:extLst>
              <a:ext uri="{FF2B5EF4-FFF2-40B4-BE49-F238E27FC236}">
                <a16:creationId xmlns:a16="http://schemas.microsoft.com/office/drawing/2014/main" id="{68E073BB-487D-40CD-BE2C-12C00CA30D45}"/>
              </a:ext>
            </a:extLst>
          </p:cNvPr>
          <p:cNvSpPr/>
          <p:nvPr/>
        </p:nvSpPr>
        <p:spPr>
          <a:xfrm>
            <a:off x="6218693" y="2497749"/>
            <a:ext cx="2493988" cy="776007"/>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r>
              <a:rPr lang="en-US" sz="1200" b="1" dirty="0">
                <a:solidFill>
                  <a:schemeClr val="bg1"/>
                </a:solidFill>
                <a:latin typeface="Lub Dub Condensed" panose="020B0506030403020204" pitchFamily="34" charset="0"/>
                <a:cs typeface="Lato"/>
              </a:rPr>
              <a:t>Patients with AF and LVEF &lt; 50% if rhythm control strategy fails/not desired and ventricular rates remain rapid despite medical therapy </a:t>
            </a:r>
          </a:p>
        </p:txBody>
      </p:sp>
      <p:cxnSp>
        <p:nvCxnSpPr>
          <p:cNvPr id="97" name="Straight Arrow Connector 96" descr="should receive">
            <a:extLst>
              <a:ext uri="{FF2B5EF4-FFF2-40B4-BE49-F238E27FC236}">
                <a16:creationId xmlns:a16="http://schemas.microsoft.com/office/drawing/2014/main" id="{DD6D02E1-70FB-4714-A73D-BBD74A2E6F7D}"/>
              </a:ext>
            </a:extLst>
          </p:cNvPr>
          <p:cNvCxnSpPr>
            <a:cxnSpLocks/>
          </p:cNvCxnSpPr>
          <p:nvPr/>
        </p:nvCxnSpPr>
        <p:spPr>
          <a:xfrm flipV="1">
            <a:off x="8712681" y="2885752"/>
            <a:ext cx="640080"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7" name="Rectangle 86">
            <a:extLst>
              <a:ext uri="{FF2B5EF4-FFF2-40B4-BE49-F238E27FC236}">
                <a16:creationId xmlns:a16="http://schemas.microsoft.com/office/drawing/2014/main" id="{CB2E6CEC-E2DC-4D6A-A60F-2D5C1918FCA3}"/>
              </a:ext>
            </a:extLst>
          </p:cNvPr>
          <p:cNvSpPr/>
          <p:nvPr/>
        </p:nvSpPr>
        <p:spPr>
          <a:xfrm>
            <a:off x="9352759" y="2497749"/>
            <a:ext cx="1732187" cy="776007"/>
          </a:xfrm>
          <a:prstGeom prst="rect">
            <a:avLst/>
          </a:prstGeom>
          <a:solidFill>
            <a:srgbClr val="F0DB10"/>
          </a:solidFill>
          <a:ln w="25400">
            <a:noFill/>
          </a:ln>
        </p:spPr>
        <p:txBody>
          <a:bodyPr spcFirstLastPara="0" lIns="0" tIns="0" rIns="0" bIns="0" anchor="ctr"/>
          <a:lstStyle/>
          <a:p>
            <a:pPr algn="ctr" hangingPunct="0">
              <a:lnSpc>
                <a:spcPct val="90000"/>
              </a:lnSpc>
            </a:pPr>
            <a:r>
              <a:rPr lang="en-US" sz="1200" b="1" dirty="0">
                <a:solidFill>
                  <a:schemeClr val="tx1"/>
                </a:solidFill>
                <a:latin typeface="Lub Dub Condensed" panose="020B0506030403020204" pitchFamily="34" charset="0"/>
                <a:cs typeface="Lato"/>
              </a:rPr>
              <a:t>AV nodal ablation and </a:t>
            </a:r>
            <a:br>
              <a:rPr lang="en-US" sz="1200" b="1" dirty="0">
                <a:solidFill>
                  <a:schemeClr val="tx1"/>
                </a:solidFill>
                <a:latin typeface="Lub Dub Condensed" panose="020B0506030403020204" pitchFamily="34" charset="0"/>
                <a:cs typeface="Lato"/>
              </a:rPr>
            </a:br>
            <a:r>
              <a:rPr lang="en-US" sz="1200" b="1" dirty="0">
                <a:solidFill>
                  <a:schemeClr val="tx1"/>
                </a:solidFill>
                <a:latin typeface="Lub Dub Condensed" panose="020B0506030403020204" pitchFamily="34" charset="0"/>
                <a:cs typeface="Lato"/>
              </a:rPr>
              <a:t>CRT implantation (2a)</a:t>
            </a:r>
          </a:p>
        </p:txBody>
      </p:sp>
      <p:sp>
        <p:nvSpPr>
          <p:cNvPr id="85" name="Rectangle 84">
            <a:extLst>
              <a:ext uri="{FF2B5EF4-FFF2-40B4-BE49-F238E27FC236}">
                <a16:creationId xmlns:a16="http://schemas.microsoft.com/office/drawing/2014/main" id="{180814C7-0D83-4429-A4A8-2EEA8CEB69A8}"/>
              </a:ext>
            </a:extLst>
          </p:cNvPr>
          <p:cNvSpPr/>
          <p:nvPr/>
        </p:nvSpPr>
        <p:spPr>
          <a:xfrm>
            <a:off x="6218693" y="3423850"/>
            <a:ext cx="2493988" cy="640080"/>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r>
              <a:rPr lang="en-US" sz="1200" b="1" dirty="0">
                <a:solidFill>
                  <a:schemeClr val="bg1"/>
                </a:solidFill>
                <a:latin typeface="Lub Dub Condensed" panose="020B0506030403020204" pitchFamily="34" charset="0"/>
                <a:cs typeface="Lato"/>
              </a:rPr>
              <a:t>Patients with HF and symptoms attributable to AF</a:t>
            </a:r>
          </a:p>
        </p:txBody>
      </p:sp>
      <p:cxnSp>
        <p:nvCxnSpPr>
          <p:cNvPr id="98" name="Straight Arrow Connector 97" descr="should receive">
            <a:extLst>
              <a:ext uri="{FF2B5EF4-FFF2-40B4-BE49-F238E27FC236}">
                <a16:creationId xmlns:a16="http://schemas.microsoft.com/office/drawing/2014/main" id="{A5FB0E10-B046-493B-8EA5-1E690200B653}"/>
              </a:ext>
            </a:extLst>
          </p:cNvPr>
          <p:cNvCxnSpPr>
            <a:cxnSpLocks/>
          </p:cNvCxnSpPr>
          <p:nvPr/>
        </p:nvCxnSpPr>
        <p:spPr>
          <a:xfrm flipV="1">
            <a:off x="8712682" y="3743890"/>
            <a:ext cx="640080"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0" name="Rectangle 89">
            <a:extLst>
              <a:ext uri="{FF2B5EF4-FFF2-40B4-BE49-F238E27FC236}">
                <a16:creationId xmlns:a16="http://schemas.microsoft.com/office/drawing/2014/main" id="{B193A4FA-80E2-4A8B-BA2B-CFDD20BEBCF8}"/>
              </a:ext>
            </a:extLst>
          </p:cNvPr>
          <p:cNvSpPr/>
          <p:nvPr/>
        </p:nvSpPr>
        <p:spPr>
          <a:xfrm>
            <a:off x="9352759" y="3423850"/>
            <a:ext cx="1732187" cy="640080"/>
          </a:xfrm>
          <a:prstGeom prst="rect">
            <a:avLst/>
          </a:prstGeom>
          <a:solidFill>
            <a:srgbClr val="F0DB10"/>
          </a:solidFill>
          <a:ln w="25400">
            <a:noFill/>
          </a:ln>
        </p:spPr>
        <p:txBody>
          <a:bodyPr spcFirstLastPara="0" lIns="0" tIns="0" rIns="0" bIns="0" anchor="ctr"/>
          <a:lstStyle/>
          <a:p>
            <a:pPr algn="ctr" hangingPunct="0">
              <a:lnSpc>
                <a:spcPct val="90000"/>
              </a:lnSpc>
            </a:pPr>
            <a:r>
              <a:rPr lang="en-US" sz="1200" b="1" dirty="0">
                <a:solidFill>
                  <a:schemeClr val="tx1"/>
                </a:solidFill>
                <a:latin typeface="Lub Dub Condensed" panose="020B0506030403020204" pitchFamily="34" charset="0"/>
                <a:cs typeface="Lato"/>
              </a:rPr>
              <a:t>Atrial Fibrillation </a:t>
            </a:r>
            <a:br>
              <a:rPr lang="en-US" sz="1200" b="1" dirty="0">
                <a:solidFill>
                  <a:schemeClr val="tx1"/>
                </a:solidFill>
                <a:latin typeface="Lub Dub Condensed" panose="020B0506030403020204" pitchFamily="34" charset="0"/>
                <a:cs typeface="Lato"/>
              </a:rPr>
            </a:br>
            <a:r>
              <a:rPr lang="en-US" sz="1200" b="1" dirty="0">
                <a:solidFill>
                  <a:schemeClr val="tx1"/>
                </a:solidFill>
                <a:latin typeface="Lub Dub Condensed" panose="020B0506030403020204" pitchFamily="34" charset="0"/>
                <a:cs typeface="Lato"/>
              </a:rPr>
              <a:t>ablation (2a)</a:t>
            </a:r>
          </a:p>
        </p:txBody>
      </p:sp>
      <p:sp>
        <p:nvSpPr>
          <p:cNvPr id="83" name="Rectangle 82">
            <a:extLst>
              <a:ext uri="{FF2B5EF4-FFF2-40B4-BE49-F238E27FC236}">
                <a16:creationId xmlns:a16="http://schemas.microsoft.com/office/drawing/2014/main" id="{B00A73FD-47AD-4CD9-9D11-543E593D5626}"/>
              </a:ext>
            </a:extLst>
          </p:cNvPr>
          <p:cNvSpPr/>
          <p:nvPr/>
        </p:nvSpPr>
        <p:spPr>
          <a:xfrm>
            <a:off x="6218692" y="4264886"/>
            <a:ext cx="2493988" cy="525090"/>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r>
              <a:rPr lang="en-US" sz="1200" b="1" dirty="0">
                <a:solidFill>
                  <a:schemeClr val="bg1"/>
                </a:solidFill>
                <a:latin typeface="Lub Dub Condensed" panose="020B0506030403020204" pitchFamily="34" charset="0"/>
                <a:cs typeface="Lato"/>
              </a:rPr>
              <a:t>Patients with HF with </a:t>
            </a:r>
            <a:br>
              <a:rPr lang="en-US" sz="1200" b="1" dirty="0">
                <a:solidFill>
                  <a:schemeClr val="bg1"/>
                </a:solidFill>
                <a:latin typeface="Lub Dub Condensed" panose="020B0506030403020204" pitchFamily="34" charset="0"/>
                <a:cs typeface="Lato"/>
              </a:rPr>
            </a:br>
            <a:r>
              <a:rPr lang="en-US" sz="1200" b="1" dirty="0">
                <a:solidFill>
                  <a:schemeClr val="bg1"/>
                </a:solidFill>
                <a:latin typeface="Lub Dub Condensed" panose="020B0506030403020204" pitchFamily="34" charset="0"/>
                <a:cs typeface="Lato"/>
              </a:rPr>
              <a:t>obstructive sleep apnea</a:t>
            </a:r>
          </a:p>
        </p:txBody>
      </p:sp>
      <p:cxnSp>
        <p:nvCxnSpPr>
          <p:cNvPr id="99" name="Straight Arrow Connector 98" descr="should receive">
            <a:extLst>
              <a:ext uri="{FF2B5EF4-FFF2-40B4-BE49-F238E27FC236}">
                <a16:creationId xmlns:a16="http://schemas.microsoft.com/office/drawing/2014/main" id="{9A222904-9119-4B31-99D8-BE222C0C6484}"/>
              </a:ext>
            </a:extLst>
          </p:cNvPr>
          <p:cNvCxnSpPr>
            <a:cxnSpLocks/>
          </p:cNvCxnSpPr>
          <p:nvPr/>
        </p:nvCxnSpPr>
        <p:spPr>
          <a:xfrm>
            <a:off x="8712682" y="4527431"/>
            <a:ext cx="640080"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8" name="Rectangle 87">
            <a:extLst>
              <a:ext uri="{FF2B5EF4-FFF2-40B4-BE49-F238E27FC236}">
                <a16:creationId xmlns:a16="http://schemas.microsoft.com/office/drawing/2014/main" id="{B13EF829-71E6-46EC-B961-0FBF1B77324E}"/>
              </a:ext>
            </a:extLst>
          </p:cNvPr>
          <p:cNvSpPr/>
          <p:nvPr/>
        </p:nvSpPr>
        <p:spPr>
          <a:xfrm>
            <a:off x="9352757" y="4264886"/>
            <a:ext cx="1732187" cy="525090"/>
          </a:xfrm>
          <a:prstGeom prst="rect">
            <a:avLst/>
          </a:prstGeom>
          <a:solidFill>
            <a:srgbClr val="F0DB10"/>
          </a:solidFill>
          <a:ln w="25400">
            <a:noFill/>
          </a:ln>
        </p:spPr>
        <p:txBody>
          <a:bodyPr spcFirstLastPara="0" lIns="0" tIns="0" rIns="0" bIns="0" anchor="ctr"/>
          <a:lstStyle/>
          <a:p>
            <a:pPr algn="ctr" hangingPunct="0">
              <a:lnSpc>
                <a:spcPct val="90000"/>
              </a:lnSpc>
            </a:pPr>
            <a:r>
              <a:rPr lang="en-US" sz="1200" b="1" dirty="0">
                <a:solidFill>
                  <a:schemeClr val="tx1"/>
                </a:solidFill>
                <a:latin typeface="Lub Dub Condensed" panose="020B0506030403020204" pitchFamily="34" charset="0"/>
                <a:cs typeface="Lato"/>
              </a:rPr>
              <a:t>CPAP (2a)</a:t>
            </a:r>
          </a:p>
        </p:txBody>
      </p:sp>
      <p:sp>
        <p:nvSpPr>
          <p:cNvPr id="84" name="Rectangle 83">
            <a:extLst>
              <a:ext uri="{FF2B5EF4-FFF2-40B4-BE49-F238E27FC236}">
                <a16:creationId xmlns:a16="http://schemas.microsoft.com/office/drawing/2014/main" id="{9B3A726E-9D30-4611-AC49-F7B267BDA4B1}"/>
              </a:ext>
            </a:extLst>
          </p:cNvPr>
          <p:cNvSpPr/>
          <p:nvPr/>
        </p:nvSpPr>
        <p:spPr>
          <a:xfrm>
            <a:off x="6218694" y="4985253"/>
            <a:ext cx="2493988" cy="600376"/>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r>
              <a:rPr lang="en-US" sz="1200" b="1" dirty="0">
                <a:solidFill>
                  <a:schemeClr val="bg1"/>
                </a:solidFill>
                <a:latin typeface="Lub Dub Condensed" panose="020B0506030403020204" pitchFamily="34" charset="0"/>
                <a:cs typeface="Lato"/>
              </a:rPr>
              <a:t>In asymptomatic patients with </a:t>
            </a:r>
            <a:br>
              <a:rPr lang="en-US" sz="1200" b="1" dirty="0">
                <a:solidFill>
                  <a:schemeClr val="bg1"/>
                </a:solidFill>
                <a:latin typeface="Lub Dub Condensed" panose="020B0506030403020204" pitchFamily="34" charset="0"/>
                <a:cs typeface="Lato"/>
              </a:rPr>
            </a:br>
            <a:r>
              <a:rPr lang="en-US" sz="1200" b="1" dirty="0">
                <a:solidFill>
                  <a:schemeClr val="bg1"/>
                </a:solidFill>
                <a:latin typeface="Lub Dub Condensed" panose="020B0506030403020204" pitchFamily="34" charset="0"/>
                <a:cs typeface="Lato"/>
              </a:rPr>
              <a:t>cancer therapy-related cardiomyopathy (EF &lt; 50%)</a:t>
            </a:r>
          </a:p>
        </p:txBody>
      </p:sp>
      <p:cxnSp>
        <p:nvCxnSpPr>
          <p:cNvPr id="100" name="Straight Arrow Connector 99" descr="should receive">
            <a:extLst>
              <a:ext uri="{FF2B5EF4-FFF2-40B4-BE49-F238E27FC236}">
                <a16:creationId xmlns:a16="http://schemas.microsoft.com/office/drawing/2014/main" id="{AEC56A5A-7BEF-4186-B0FF-CBFD398BBE80}"/>
              </a:ext>
            </a:extLst>
          </p:cNvPr>
          <p:cNvCxnSpPr>
            <a:cxnSpLocks/>
          </p:cNvCxnSpPr>
          <p:nvPr/>
        </p:nvCxnSpPr>
        <p:spPr>
          <a:xfrm flipV="1">
            <a:off x="8712682" y="5285441"/>
            <a:ext cx="640080"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9" name="Rectangle 88">
            <a:extLst>
              <a:ext uri="{FF2B5EF4-FFF2-40B4-BE49-F238E27FC236}">
                <a16:creationId xmlns:a16="http://schemas.microsoft.com/office/drawing/2014/main" id="{8DC3AC54-0473-4BAB-9DA9-809E3AC8D3F5}"/>
              </a:ext>
            </a:extLst>
          </p:cNvPr>
          <p:cNvSpPr/>
          <p:nvPr/>
        </p:nvSpPr>
        <p:spPr>
          <a:xfrm>
            <a:off x="9352760" y="4958870"/>
            <a:ext cx="1732187" cy="653143"/>
          </a:xfrm>
          <a:prstGeom prst="rect">
            <a:avLst/>
          </a:prstGeom>
          <a:solidFill>
            <a:srgbClr val="F0DB10"/>
          </a:solidFill>
          <a:ln w="25400">
            <a:noFill/>
          </a:ln>
        </p:spPr>
        <p:txBody>
          <a:bodyPr spcFirstLastPara="0" lIns="0" tIns="0" rIns="0" bIns="0" anchor="ctr"/>
          <a:lstStyle/>
          <a:p>
            <a:pPr algn="ctr" hangingPunct="0">
              <a:lnSpc>
                <a:spcPct val="90000"/>
              </a:lnSpc>
            </a:pPr>
            <a:r>
              <a:rPr lang="en-US" sz="1200" b="1" dirty="0">
                <a:solidFill>
                  <a:schemeClr val="tx1"/>
                </a:solidFill>
                <a:latin typeface="Lub Dub Condensed" panose="020B0506030403020204" pitchFamily="34" charset="0"/>
                <a:cs typeface="Lato"/>
              </a:rPr>
              <a:t>ARB, </a:t>
            </a:r>
            <a:r>
              <a:rPr lang="en-US" sz="1200" b="1" dirty="0" err="1">
                <a:solidFill>
                  <a:schemeClr val="tx1"/>
                </a:solidFill>
                <a:latin typeface="Lub Dub Condensed" panose="020B0506030403020204" pitchFamily="34" charset="0"/>
                <a:cs typeface="Lato"/>
              </a:rPr>
              <a:t>ACEi</a:t>
            </a:r>
            <a:r>
              <a:rPr lang="en-US" sz="1200" b="1" dirty="0">
                <a:solidFill>
                  <a:schemeClr val="tx1"/>
                </a:solidFill>
                <a:latin typeface="Lub Dub Condensed" panose="020B0506030403020204" pitchFamily="34" charset="0"/>
                <a:cs typeface="Lato"/>
              </a:rPr>
              <a:t>, and </a:t>
            </a:r>
            <a:br>
              <a:rPr lang="en-US" sz="1200" b="1" dirty="0">
                <a:solidFill>
                  <a:schemeClr val="tx1"/>
                </a:solidFill>
                <a:latin typeface="Lub Dub Condensed" panose="020B0506030403020204" pitchFamily="34" charset="0"/>
                <a:cs typeface="Lato"/>
              </a:rPr>
            </a:br>
            <a:r>
              <a:rPr lang="en-US" sz="1200" b="1" dirty="0">
                <a:solidFill>
                  <a:schemeClr val="tx1"/>
                </a:solidFill>
                <a:latin typeface="Lub Dub Condensed" panose="020B0506030403020204" pitchFamily="34" charset="0"/>
                <a:cs typeface="Lato"/>
              </a:rPr>
              <a:t>beta blockers (2a)</a:t>
            </a:r>
          </a:p>
        </p:txBody>
      </p:sp>
      <p:sp>
        <p:nvSpPr>
          <p:cNvPr id="7" name="Text Placeholder 6">
            <a:extLst>
              <a:ext uri="{FF2B5EF4-FFF2-40B4-BE49-F238E27FC236}">
                <a16:creationId xmlns:a16="http://schemas.microsoft.com/office/drawing/2014/main" id="{2A6A5D4C-6318-4501-83E6-339815A1ADBE}"/>
              </a:ext>
            </a:extLst>
          </p:cNvPr>
          <p:cNvSpPr>
            <a:spLocks noGrp="1"/>
          </p:cNvSpPr>
          <p:nvPr>
            <p:ph type="body" sz="quarter" idx="13"/>
          </p:nvPr>
        </p:nvSpPr>
        <p:spPr>
          <a:xfrm>
            <a:off x="1725150" y="5694390"/>
            <a:ext cx="8741699" cy="526287"/>
          </a:xfrm>
        </p:spPr>
        <p:txBody>
          <a:bodyPr/>
          <a:lstStyle/>
          <a:p>
            <a:r>
              <a:rPr lang="en-US" b="1" dirty="0"/>
              <a:t>Abbreviations: </a:t>
            </a:r>
            <a:r>
              <a:rPr lang="en-US" dirty="0" err="1"/>
              <a:t>ACEi</a:t>
            </a:r>
            <a:r>
              <a:rPr lang="en-US" dirty="0"/>
              <a:t> indicates angiotensin-converting enzyme inhibitor; AF, atrial fibrillation; ARB, angiotensin receptor blocker; AV, atrioventricular; CHA2DS2-VASc, congestive heart failure, hypertension, age ≥75 years, diabetes mellitus, stroke or transient ischemic attack [TIA], vascular disease, age 65 to 74 years, sex category; CPAP, continuous positive airway pressure; CRT, cardiac resynchronization therapy; EF, ejection fraction; GDMT, guideline-directed medical therapy; HF, heart failure; </a:t>
            </a:r>
            <a:r>
              <a:rPr lang="en-US" dirty="0" err="1"/>
              <a:t>HFrEF</a:t>
            </a:r>
            <a:r>
              <a:rPr lang="en-US" dirty="0"/>
              <a:t>, heart failure with reduced ejection fraction; IV, intravenous; LVEF, left ventricular ejection fraction; NYHA, New York Heart Association; SGLT2i, sodium-glucose cotransporter-2 inhibitor; and VHD, valvular heart disease.</a:t>
            </a:r>
          </a:p>
        </p:txBody>
      </p:sp>
      <p:sp>
        <p:nvSpPr>
          <p:cNvPr id="8" name="Slide Number Placeholder 7">
            <a:extLst>
              <a:ext uri="{FF2B5EF4-FFF2-40B4-BE49-F238E27FC236}">
                <a16:creationId xmlns:a16="http://schemas.microsoft.com/office/drawing/2014/main" id="{70587127-88A3-4087-AE51-E1798CCD6C5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36</a:t>
            </a:fld>
            <a:endParaRPr lang="en-US" sz="900" dirty="0"/>
          </a:p>
        </p:txBody>
      </p:sp>
    </p:spTree>
    <p:extLst>
      <p:ext uri="{BB962C8B-B14F-4D97-AF65-F5344CB8AC3E}">
        <p14:creationId xmlns:p14="http://schemas.microsoft.com/office/powerpoint/2010/main" val="26545743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8E47CC-2C36-4E78-B987-9C8EC0DAC266}"/>
              </a:ext>
            </a:extLst>
          </p:cNvPr>
          <p:cNvSpPr>
            <a:spLocks noGrp="1"/>
          </p:cNvSpPr>
          <p:nvPr>
            <p:ph type="title"/>
          </p:nvPr>
        </p:nvSpPr>
        <p:spPr/>
        <p:txBody>
          <a:bodyPr/>
          <a:lstStyle/>
          <a:p>
            <a:r>
              <a:rPr lang="en-US" dirty="0"/>
              <a:t>Recommendations for Managing Comorbidities </a:t>
            </a:r>
            <a:br>
              <a:rPr lang="en-US" dirty="0"/>
            </a:br>
            <a:r>
              <a:rPr lang="en-US" dirty="0"/>
              <a:t>in Patients With HF</a:t>
            </a:r>
            <a:endParaRPr lang="en-US" dirty="0">
              <a:latin typeface="Lub Dub Medium" panose="020B0603030403020204" pitchFamily="34" charset="0"/>
            </a:endParaRPr>
          </a:p>
        </p:txBody>
      </p:sp>
      <p:sp>
        <p:nvSpPr>
          <p:cNvPr id="40" name="TextBox 39">
            <a:extLst>
              <a:ext uri="{FF2B5EF4-FFF2-40B4-BE49-F238E27FC236}">
                <a16:creationId xmlns:a16="http://schemas.microsoft.com/office/drawing/2014/main" id="{C5ACDF4D-65EB-490B-8A73-70256A5428CF}"/>
              </a:ext>
            </a:extLst>
          </p:cNvPr>
          <p:cNvSpPr txBox="1"/>
          <p:nvPr/>
        </p:nvSpPr>
        <p:spPr>
          <a:xfrm>
            <a:off x="1148481" y="1290159"/>
            <a:ext cx="308997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effectLst/>
                <a:uLnTx/>
                <a:uFillTx/>
                <a:latin typeface="Lub Dub Heavy" panose="020B0903030403020204" pitchFamily="34" charset="0"/>
                <a:cs typeface="Arial" panose="020B0604020202020204" pitchFamily="34" charset="0"/>
              </a:rPr>
              <a:t>Management of anemia or iron deficiency</a:t>
            </a:r>
          </a:p>
        </p:txBody>
      </p:sp>
      <p:graphicFrame>
        <p:nvGraphicFramePr>
          <p:cNvPr id="41" name="Table 40">
            <a:extLst>
              <a:ext uri="{FF2B5EF4-FFF2-40B4-BE49-F238E27FC236}">
                <a16:creationId xmlns:a16="http://schemas.microsoft.com/office/drawing/2014/main" id="{E126A2DB-9700-47B8-9F1C-8A8FF57C21E6}"/>
              </a:ext>
            </a:extLst>
          </p:cNvPr>
          <p:cNvGraphicFramePr>
            <a:graphicFrameLocks noGrp="1"/>
          </p:cNvGraphicFramePr>
          <p:nvPr>
            <p:extLst>
              <p:ext uri="{D42A27DB-BD31-4B8C-83A1-F6EECF244321}">
                <p14:modId xmlns:p14="http://schemas.microsoft.com/office/powerpoint/2010/main" val="754940525"/>
              </p:ext>
            </p:extLst>
          </p:nvPr>
        </p:nvGraphicFramePr>
        <p:xfrm>
          <a:off x="460716" y="1869246"/>
          <a:ext cx="4061463" cy="1534722"/>
        </p:xfrm>
        <a:graphic>
          <a:graphicData uri="http://schemas.openxmlformats.org/drawingml/2006/table">
            <a:tbl>
              <a:tblPr firstRow="1" bandRow="1">
                <a:tableStyleId>{5C22544A-7EE6-4342-B048-85BDC9FD1C3A}</a:tableStyleId>
              </a:tblPr>
              <a:tblGrid>
                <a:gridCol w="735040">
                  <a:extLst>
                    <a:ext uri="{9D8B030D-6E8A-4147-A177-3AD203B41FA5}">
                      <a16:colId xmlns:a16="http://schemas.microsoft.com/office/drawing/2014/main" val="2602575349"/>
                    </a:ext>
                  </a:extLst>
                </a:gridCol>
                <a:gridCol w="3326423">
                  <a:extLst>
                    <a:ext uri="{9D8B030D-6E8A-4147-A177-3AD203B41FA5}">
                      <a16:colId xmlns:a16="http://schemas.microsoft.com/office/drawing/2014/main" val="2982587535"/>
                    </a:ext>
                  </a:extLst>
                </a:gridCol>
              </a:tblGrid>
              <a:tr h="19763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100" b="1" spc="50" dirty="0">
                          <a:solidFill>
                            <a:schemeClr val="bg1"/>
                          </a:solidFill>
                          <a:latin typeface="Lub Dub Bold" panose="020B0803030403020204" pitchFamily="34" charset="0"/>
                          <a:cs typeface="Calibri"/>
                        </a:rPr>
                        <a:t>COR</a:t>
                      </a:r>
                      <a:endParaRPr lang="en-US" sz="11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100" b="1" spc="40" dirty="0">
                          <a:solidFill>
                            <a:schemeClr val="bg1"/>
                          </a:solidFill>
                          <a:latin typeface="Lub Dub Bold" panose="020B0803030403020204" pitchFamily="34" charset="0"/>
                          <a:cs typeface="Calibri"/>
                        </a:rPr>
                        <a:t>RECOMMENDATIONS</a:t>
                      </a:r>
                      <a:endParaRPr lang="en-US" sz="11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736609431"/>
                  </a:ext>
                </a:extLst>
              </a:tr>
              <a:tr h="63556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100" kern="1200" dirty="0">
                          <a:solidFill>
                            <a:srgbClr val="231F20"/>
                          </a:solidFill>
                          <a:latin typeface="Lub Dub Condensed" panose="020B0506030403020204" pitchFamily="34" charset="0"/>
                          <a:ea typeface="+mn-ea"/>
                          <a:cs typeface="Calibri"/>
                        </a:rPr>
                        <a:t>In patients with </a:t>
                      </a:r>
                      <a:r>
                        <a:rPr lang="en-US" sz="1100" kern="1200" dirty="0" err="1">
                          <a:solidFill>
                            <a:srgbClr val="231F20"/>
                          </a:solidFill>
                          <a:latin typeface="Lub Dub Condensed" panose="020B0506030403020204" pitchFamily="34" charset="0"/>
                          <a:ea typeface="+mn-ea"/>
                          <a:cs typeface="Calibri"/>
                        </a:rPr>
                        <a:t>HFrEF</a:t>
                      </a:r>
                      <a:r>
                        <a:rPr lang="en-US" sz="1100" kern="1200" dirty="0">
                          <a:solidFill>
                            <a:srgbClr val="231F20"/>
                          </a:solidFill>
                          <a:latin typeface="Lub Dub Condensed" panose="020B0506030403020204" pitchFamily="34" charset="0"/>
                          <a:ea typeface="+mn-ea"/>
                          <a:cs typeface="Calibri"/>
                        </a:rPr>
                        <a:t> and iron deficiency with or without anemia, intravenous iron replacement is reasonable to improve functional status and QOL</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17216786"/>
                  </a:ext>
                </a:extLst>
              </a:tr>
              <a:tr h="635562">
                <a:tc>
                  <a:txBody>
                    <a:body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3: Harm</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2429"/>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100" kern="1200" dirty="0">
                          <a:solidFill>
                            <a:srgbClr val="231F20"/>
                          </a:solidFill>
                          <a:latin typeface="Lub Dub Condensed" panose="020B0506030403020204" pitchFamily="34" charset="0"/>
                          <a:ea typeface="+mn-ea"/>
                          <a:cs typeface="Calibri"/>
                        </a:rPr>
                        <a:t>In patients with HF and anemia, erythropoietin-stimulating agents should not be used to improve morbidity and mortality</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79812694"/>
                  </a:ext>
                </a:extLst>
              </a:tr>
            </a:tbl>
          </a:graphicData>
        </a:graphic>
      </p:graphicFrame>
      <p:sp>
        <p:nvSpPr>
          <p:cNvPr id="42" name="Oval 41">
            <a:extLst>
              <a:ext uri="{FF2B5EF4-FFF2-40B4-BE49-F238E27FC236}">
                <a16:creationId xmlns:a16="http://schemas.microsoft.com/office/drawing/2014/main" id="{2014C432-665C-4FDA-A017-1CE2DC082D7C}"/>
              </a:ext>
              <a:ext uri="{C183D7F6-B498-43B3-948B-1728B52AA6E4}">
                <adec:decorative xmlns:adec="http://schemas.microsoft.com/office/drawing/2017/decorative" val="1"/>
              </a:ext>
            </a:extLst>
          </p:cNvPr>
          <p:cNvSpPr/>
          <p:nvPr/>
        </p:nvSpPr>
        <p:spPr>
          <a:xfrm>
            <a:off x="461276" y="1241377"/>
            <a:ext cx="682341" cy="68234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Graphic 46">
            <a:extLst>
              <a:ext uri="{FF2B5EF4-FFF2-40B4-BE49-F238E27FC236}">
                <a16:creationId xmlns:a16="http://schemas.microsoft.com/office/drawing/2014/main" id="{5599A61D-2856-4D79-98DF-D436190D35B9}"/>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75283" y="1357348"/>
            <a:ext cx="454325" cy="468703"/>
          </a:xfrm>
          <a:prstGeom prst="rect">
            <a:avLst/>
          </a:prstGeom>
        </p:spPr>
      </p:pic>
      <p:sp>
        <p:nvSpPr>
          <p:cNvPr id="48" name="TextBox 47">
            <a:extLst>
              <a:ext uri="{FF2B5EF4-FFF2-40B4-BE49-F238E27FC236}">
                <a16:creationId xmlns:a16="http://schemas.microsoft.com/office/drawing/2014/main" id="{8609C924-390B-44D5-B44D-181AB6F2F34E}"/>
              </a:ext>
            </a:extLst>
          </p:cNvPr>
          <p:cNvSpPr txBox="1"/>
          <p:nvPr/>
        </p:nvSpPr>
        <p:spPr>
          <a:xfrm>
            <a:off x="1149041" y="4202793"/>
            <a:ext cx="308997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effectLst/>
                <a:uLnTx/>
                <a:uFillTx/>
                <a:latin typeface="Lub Dub Heavy" panose="020B0903030403020204" pitchFamily="34" charset="0"/>
                <a:cs typeface="Arial" panose="020B0604020202020204" pitchFamily="34" charset="0"/>
              </a:rPr>
              <a:t>Management of hypertension </a:t>
            </a:r>
          </a:p>
        </p:txBody>
      </p:sp>
      <p:graphicFrame>
        <p:nvGraphicFramePr>
          <p:cNvPr id="49" name="Table 48">
            <a:extLst>
              <a:ext uri="{FF2B5EF4-FFF2-40B4-BE49-F238E27FC236}">
                <a16:creationId xmlns:a16="http://schemas.microsoft.com/office/drawing/2014/main" id="{1A5ADC3D-7811-427E-B834-C6D30E433D06}"/>
              </a:ext>
            </a:extLst>
          </p:cNvPr>
          <p:cNvGraphicFramePr>
            <a:graphicFrameLocks noGrp="1"/>
          </p:cNvGraphicFramePr>
          <p:nvPr>
            <p:extLst>
              <p:ext uri="{D42A27DB-BD31-4B8C-83A1-F6EECF244321}">
                <p14:modId xmlns:p14="http://schemas.microsoft.com/office/powerpoint/2010/main" val="751074647"/>
              </p:ext>
            </p:extLst>
          </p:nvPr>
        </p:nvGraphicFramePr>
        <p:xfrm>
          <a:off x="461276" y="4781880"/>
          <a:ext cx="4061463" cy="894642"/>
        </p:xfrm>
        <a:graphic>
          <a:graphicData uri="http://schemas.openxmlformats.org/drawingml/2006/table">
            <a:tbl>
              <a:tblPr firstRow="1" bandRow="1">
                <a:tableStyleId>{5C22544A-7EE6-4342-B048-85BDC9FD1C3A}</a:tableStyleId>
              </a:tblPr>
              <a:tblGrid>
                <a:gridCol w="735040">
                  <a:extLst>
                    <a:ext uri="{9D8B030D-6E8A-4147-A177-3AD203B41FA5}">
                      <a16:colId xmlns:a16="http://schemas.microsoft.com/office/drawing/2014/main" val="2602575349"/>
                    </a:ext>
                  </a:extLst>
                </a:gridCol>
                <a:gridCol w="3326423">
                  <a:extLst>
                    <a:ext uri="{9D8B030D-6E8A-4147-A177-3AD203B41FA5}">
                      <a16:colId xmlns:a16="http://schemas.microsoft.com/office/drawing/2014/main" val="2982587535"/>
                    </a:ext>
                  </a:extLst>
                </a:gridCol>
              </a:tblGrid>
              <a:tr h="19763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100" b="1" spc="50" dirty="0">
                          <a:solidFill>
                            <a:schemeClr val="bg1"/>
                          </a:solidFill>
                          <a:latin typeface="Lub Dub Bold" panose="020B0803030403020204" pitchFamily="34" charset="0"/>
                          <a:cs typeface="Calibri"/>
                        </a:rPr>
                        <a:t>COR</a:t>
                      </a:r>
                      <a:endParaRPr lang="en-US" sz="11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100" b="1" spc="40" dirty="0">
                          <a:solidFill>
                            <a:schemeClr val="bg1"/>
                          </a:solidFill>
                          <a:latin typeface="Lub Dub Bold" panose="020B0803030403020204" pitchFamily="34" charset="0"/>
                          <a:cs typeface="Calibri"/>
                        </a:rPr>
                        <a:t>RECOMMENDATIONS</a:t>
                      </a:r>
                      <a:endParaRPr lang="en-US" sz="11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736609431"/>
                  </a:ext>
                </a:extLst>
              </a:tr>
              <a:tr h="63556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100" kern="1200" dirty="0">
                          <a:solidFill>
                            <a:srgbClr val="231F20"/>
                          </a:solidFill>
                          <a:latin typeface="Lub Dub Condensed" panose="020B0506030403020204" pitchFamily="34" charset="0"/>
                          <a:ea typeface="+mn-ea"/>
                          <a:cs typeface="Calibri"/>
                        </a:rPr>
                        <a:t>In patients with </a:t>
                      </a:r>
                      <a:r>
                        <a:rPr lang="en-US" sz="1100" kern="1200" dirty="0" err="1">
                          <a:solidFill>
                            <a:srgbClr val="231F20"/>
                          </a:solidFill>
                          <a:latin typeface="Lub Dub Condensed" panose="020B0506030403020204" pitchFamily="34" charset="0"/>
                          <a:ea typeface="+mn-ea"/>
                          <a:cs typeface="Calibri"/>
                        </a:rPr>
                        <a:t>HFrEF</a:t>
                      </a:r>
                      <a:r>
                        <a:rPr lang="en-US" sz="1100" kern="1200" dirty="0">
                          <a:solidFill>
                            <a:srgbClr val="231F20"/>
                          </a:solidFill>
                          <a:latin typeface="Lub Dub Condensed" panose="020B0506030403020204" pitchFamily="34" charset="0"/>
                          <a:ea typeface="+mn-ea"/>
                          <a:cs typeface="Calibri"/>
                        </a:rPr>
                        <a:t> and hypertension, </a:t>
                      </a:r>
                      <a:r>
                        <a:rPr lang="en-US" sz="1100" kern="1200" dirty="0" err="1">
                          <a:solidFill>
                            <a:srgbClr val="231F20"/>
                          </a:solidFill>
                          <a:latin typeface="Lub Dub Condensed" panose="020B0506030403020204" pitchFamily="34" charset="0"/>
                          <a:ea typeface="+mn-ea"/>
                          <a:cs typeface="Calibri"/>
                        </a:rPr>
                        <a:t>uptitration</a:t>
                      </a:r>
                      <a:r>
                        <a:rPr lang="en-US" sz="1100" kern="1200" dirty="0">
                          <a:solidFill>
                            <a:srgbClr val="231F20"/>
                          </a:solidFill>
                          <a:latin typeface="Lub Dub Condensed" panose="020B0506030403020204" pitchFamily="34" charset="0"/>
                          <a:ea typeface="+mn-ea"/>
                          <a:cs typeface="Calibri"/>
                        </a:rPr>
                        <a:t> of GDMT to the maximally tolerated target dose is recommended.</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17216786"/>
                  </a:ext>
                </a:extLst>
              </a:tr>
            </a:tbl>
          </a:graphicData>
        </a:graphic>
      </p:graphicFrame>
      <p:sp>
        <p:nvSpPr>
          <p:cNvPr id="50" name="Oval 49">
            <a:extLst>
              <a:ext uri="{FF2B5EF4-FFF2-40B4-BE49-F238E27FC236}">
                <a16:creationId xmlns:a16="http://schemas.microsoft.com/office/drawing/2014/main" id="{37EB8F19-782E-4C29-B508-D3460DAB56A5}"/>
              </a:ext>
              <a:ext uri="{C183D7F6-B498-43B3-948B-1728B52AA6E4}">
                <adec:decorative xmlns:adec="http://schemas.microsoft.com/office/drawing/2017/decorative" val="1"/>
              </a:ext>
            </a:extLst>
          </p:cNvPr>
          <p:cNvSpPr/>
          <p:nvPr/>
        </p:nvSpPr>
        <p:spPr>
          <a:xfrm>
            <a:off x="461836" y="4154011"/>
            <a:ext cx="682341" cy="68234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7">
            <a:extLst>
              <a:ext uri="{FF2B5EF4-FFF2-40B4-BE49-F238E27FC236}">
                <a16:creationId xmlns:a16="http://schemas.microsoft.com/office/drawing/2014/main" id="{601CC5F0-D4D8-4E43-9102-5ED9DC667D70}"/>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31076" y="4212339"/>
            <a:ext cx="542921" cy="560663"/>
          </a:xfrm>
          <a:prstGeom prst="rect">
            <a:avLst/>
          </a:prstGeom>
        </p:spPr>
      </p:pic>
      <p:sp>
        <p:nvSpPr>
          <p:cNvPr id="54" name="TextBox 53">
            <a:extLst>
              <a:ext uri="{FF2B5EF4-FFF2-40B4-BE49-F238E27FC236}">
                <a16:creationId xmlns:a16="http://schemas.microsoft.com/office/drawing/2014/main" id="{C663A448-4D30-4AF3-90AC-CAA697CCD629}"/>
              </a:ext>
            </a:extLst>
          </p:cNvPr>
          <p:cNvSpPr txBox="1"/>
          <p:nvPr/>
        </p:nvSpPr>
        <p:spPr>
          <a:xfrm>
            <a:off x="6258405" y="1362575"/>
            <a:ext cx="5274084"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effectLst/>
                <a:uLnTx/>
                <a:uFillTx/>
                <a:latin typeface="Lub Dub Heavy" panose="020B0903030403020204" pitchFamily="34" charset="0"/>
                <a:cs typeface="Arial" panose="020B0604020202020204" pitchFamily="34" charset="0"/>
              </a:rPr>
              <a:t>Management of sleep disorders</a:t>
            </a:r>
          </a:p>
        </p:txBody>
      </p:sp>
      <p:graphicFrame>
        <p:nvGraphicFramePr>
          <p:cNvPr id="55" name="Table 54">
            <a:extLst>
              <a:ext uri="{FF2B5EF4-FFF2-40B4-BE49-F238E27FC236}">
                <a16:creationId xmlns:a16="http://schemas.microsoft.com/office/drawing/2014/main" id="{577249DD-0BE7-4A93-8452-024C2E34A967}"/>
              </a:ext>
            </a:extLst>
          </p:cNvPr>
          <p:cNvGraphicFramePr>
            <a:graphicFrameLocks noGrp="1"/>
          </p:cNvGraphicFramePr>
          <p:nvPr>
            <p:extLst>
              <p:ext uri="{D42A27DB-BD31-4B8C-83A1-F6EECF244321}">
                <p14:modId xmlns:p14="http://schemas.microsoft.com/office/powerpoint/2010/main" val="3486456395"/>
              </p:ext>
            </p:extLst>
          </p:nvPr>
        </p:nvGraphicFramePr>
        <p:xfrm>
          <a:off x="5570640" y="1869246"/>
          <a:ext cx="5624102" cy="1942959"/>
        </p:xfrm>
        <a:graphic>
          <a:graphicData uri="http://schemas.openxmlformats.org/drawingml/2006/table">
            <a:tbl>
              <a:tblPr firstRow="1" bandRow="1">
                <a:tableStyleId>{5C22544A-7EE6-4342-B048-85BDC9FD1C3A}</a:tableStyleId>
              </a:tblPr>
              <a:tblGrid>
                <a:gridCol w="732506">
                  <a:extLst>
                    <a:ext uri="{9D8B030D-6E8A-4147-A177-3AD203B41FA5}">
                      <a16:colId xmlns:a16="http://schemas.microsoft.com/office/drawing/2014/main" val="2602575349"/>
                    </a:ext>
                  </a:extLst>
                </a:gridCol>
                <a:gridCol w="4891596">
                  <a:extLst>
                    <a:ext uri="{9D8B030D-6E8A-4147-A177-3AD203B41FA5}">
                      <a16:colId xmlns:a16="http://schemas.microsoft.com/office/drawing/2014/main" val="2982587535"/>
                    </a:ext>
                  </a:extLst>
                </a:gridCol>
              </a:tblGrid>
              <a:tr h="183209">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100" b="1" spc="50" dirty="0">
                          <a:solidFill>
                            <a:schemeClr val="bg1"/>
                          </a:solidFill>
                          <a:latin typeface="Lub Dub Bold" panose="020B0803030403020204" pitchFamily="34" charset="0"/>
                          <a:cs typeface="Calibri"/>
                        </a:rPr>
                        <a:t>COR</a:t>
                      </a:r>
                      <a:endParaRPr lang="en-US" sz="11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100" b="1" spc="40" dirty="0">
                          <a:solidFill>
                            <a:schemeClr val="bg1"/>
                          </a:solidFill>
                          <a:latin typeface="Lub Dub Bold" panose="020B0803030403020204" pitchFamily="34" charset="0"/>
                          <a:cs typeface="Calibri"/>
                        </a:rPr>
                        <a:t>RECOMMENDATIONS</a:t>
                      </a:r>
                      <a:endParaRPr lang="en-US" sz="11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736609431"/>
                  </a:ext>
                </a:extLst>
              </a:tr>
              <a:tr h="449439">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100" kern="1200" dirty="0">
                          <a:solidFill>
                            <a:srgbClr val="231F20"/>
                          </a:solidFill>
                          <a:latin typeface="Lub Dub Condensed" panose="020B0506030403020204" pitchFamily="34" charset="0"/>
                          <a:ea typeface="+mn-ea"/>
                          <a:cs typeface="Calibri"/>
                        </a:rPr>
                        <a:t>In patients with HF and suspicion of sleep-disordered breathing, a formal sleep assessment is reasonable to confirm the diagnosis and differentiate between obstructive and central sleep apnea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17216786"/>
                  </a:ext>
                </a:extLst>
              </a:tr>
              <a:tr h="449439">
                <a:tc>
                  <a:txBody>
                    <a:bodyPr/>
                    <a:lstStyle/>
                    <a:p>
                      <a:pPr marL="0" marR="0" indent="0" algn="ctr" defTabSz="914400" rtl="0" eaLnBrk="1" latinLnBrk="0" hangingPunct="1">
                        <a:lnSpc>
                          <a:spcPct val="100000"/>
                        </a:lnSpc>
                        <a:spcBef>
                          <a:spcPts val="295"/>
                        </a:spcBef>
                        <a:spcAft>
                          <a:spcPts val="0"/>
                        </a:spcAft>
                        <a:buClr>
                          <a:srgbClr val="000000"/>
                        </a:buClr>
                        <a:buFont typeface="Arial"/>
                      </a:pPr>
                      <a:r>
                        <a:rPr lang="en-US" sz="1800" b="0" i="0" u="none" strike="noStrike" kern="1200" cap="none" dirty="0">
                          <a:ln>
                            <a:noFill/>
                          </a:ln>
                          <a:solidFill>
                            <a:schemeClr val="tx1"/>
                          </a:solidFill>
                          <a:latin typeface="Lub Dub Bold" panose="020B0803030403020204" pitchFamily="34" charset="0"/>
                          <a:ea typeface="+mn-ea"/>
                          <a:cs typeface="Calibri"/>
                          <a:sym typeface="Arial"/>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100" kern="1200" dirty="0">
                          <a:solidFill>
                            <a:srgbClr val="231F20"/>
                          </a:solidFill>
                          <a:latin typeface="Lub Dub Condensed" panose="020B0506030403020204" pitchFamily="34" charset="0"/>
                          <a:ea typeface="+mn-ea"/>
                          <a:cs typeface="Calibri"/>
                        </a:rPr>
                        <a:t>In patients with HF and obstructive sleep apnea, continuous positive airway pressure may be reasonable to improve sleep quality and decrease daytime sleepiness</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79812694"/>
                  </a:ext>
                </a:extLst>
              </a:tr>
              <a:tr h="452634">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b="0" i="0" u="none" strike="noStrike" kern="1200" cap="none" dirty="0">
                          <a:ln>
                            <a:noFill/>
                          </a:ln>
                          <a:solidFill>
                            <a:schemeClr val="tx1"/>
                          </a:solidFill>
                          <a:latin typeface="Lub Dub Bold" panose="020B0803030403020204" pitchFamily="34" charset="0"/>
                          <a:ea typeface="+mn-ea"/>
                          <a:cs typeface="Calibri"/>
                          <a:sym typeface="Arial"/>
                        </a:rPr>
                        <a:t>3: Harm</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2429"/>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100" kern="1200" dirty="0">
                          <a:solidFill>
                            <a:srgbClr val="231F20"/>
                          </a:solidFill>
                          <a:latin typeface="Lub Dub Condensed" panose="020B0506030403020204" pitchFamily="34" charset="0"/>
                          <a:ea typeface="+mn-ea"/>
                          <a:cs typeface="Calibri"/>
                        </a:rPr>
                        <a:t>In patients with NYHA class II to IV </a:t>
                      </a:r>
                      <a:r>
                        <a:rPr lang="en-US" sz="1100" kern="1200" dirty="0" err="1">
                          <a:solidFill>
                            <a:srgbClr val="231F20"/>
                          </a:solidFill>
                          <a:latin typeface="Lub Dub Condensed" panose="020B0506030403020204" pitchFamily="34" charset="0"/>
                          <a:ea typeface="+mn-ea"/>
                          <a:cs typeface="Calibri"/>
                        </a:rPr>
                        <a:t>HFrEF</a:t>
                      </a:r>
                      <a:r>
                        <a:rPr lang="en-US" sz="1100" kern="1200" dirty="0">
                          <a:solidFill>
                            <a:srgbClr val="231F20"/>
                          </a:solidFill>
                          <a:latin typeface="Lub Dub Condensed" panose="020B0506030403020204" pitchFamily="34" charset="0"/>
                          <a:ea typeface="+mn-ea"/>
                          <a:cs typeface="Calibri"/>
                        </a:rPr>
                        <a:t> and central sleep apnea, adaptive servo-ventilation causes harm</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673691461"/>
                  </a:ext>
                </a:extLst>
              </a:tr>
            </a:tbl>
          </a:graphicData>
        </a:graphic>
      </p:graphicFrame>
      <p:sp>
        <p:nvSpPr>
          <p:cNvPr id="56" name="Oval 55">
            <a:extLst>
              <a:ext uri="{FF2B5EF4-FFF2-40B4-BE49-F238E27FC236}">
                <a16:creationId xmlns:a16="http://schemas.microsoft.com/office/drawing/2014/main" id="{C32BA071-A3F0-4190-B910-9643E4A8BB33}"/>
              </a:ext>
              <a:ext uri="{C183D7F6-B498-43B3-948B-1728B52AA6E4}">
                <adec:decorative xmlns:adec="http://schemas.microsoft.com/office/drawing/2017/decorative" val="1"/>
              </a:ext>
            </a:extLst>
          </p:cNvPr>
          <p:cNvSpPr/>
          <p:nvPr/>
        </p:nvSpPr>
        <p:spPr>
          <a:xfrm>
            <a:off x="5571200" y="1241377"/>
            <a:ext cx="682341" cy="68234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Graphic 49">
            <a:extLst>
              <a:ext uri="{FF2B5EF4-FFF2-40B4-BE49-F238E27FC236}">
                <a16:creationId xmlns:a16="http://schemas.microsoft.com/office/drawing/2014/main" id="{2F7C5A7B-8A08-4E63-B16D-7E34D8695F6F}"/>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656492" y="1300906"/>
            <a:ext cx="554967" cy="569344"/>
          </a:xfrm>
          <a:prstGeom prst="rect">
            <a:avLst/>
          </a:prstGeom>
        </p:spPr>
      </p:pic>
      <p:sp>
        <p:nvSpPr>
          <p:cNvPr id="59" name="TextBox 58">
            <a:extLst>
              <a:ext uri="{FF2B5EF4-FFF2-40B4-BE49-F238E27FC236}">
                <a16:creationId xmlns:a16="http://schemas.microsoft.com/office/drawing/2014/main" id="{738FD355-4A29-4E10-AD77-127BFBA543C0}"/>
              </a:ext>
            </a:extLst>
          </p:cNvPr>
          <p:cNvSpPr txBox="1"/>
          <p:nvPr/>
        </p:nvSpPr>
        <p:spPr>
          <a:xfrm>
            <a:off x="6228906" y="4301046"/>
            <a:ext cx="3089970"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effectLst/>
                <a:uLnTx/>
                <a:uFillTx/>
                <a:latin typeface="Lub Dub Heavy" panose="020B0903030403020204" pitchFamily="34" charset="0"/>
                <a:cs typeface="Arial" panose="020B0604020202020204" pitchFamily="34" charset="0"/>
              </a:rPr>
              <a:t>Management of diabetes </a:t>
            </a:r>
          </a:p>
        </p:txBody>
      </p:sp>
      <p:graphicFrame>
        <p:nvGraphicFramePr>
          <p:cNvPr id="60" name="Table 59">
            <a:extLst>
              <a:ext uri="{FF2B5EF4-FFF2-40B4-BE49-F238E27FC236}">
                <a16:creationId xmlns:a16="http://schemas.microsoft.com/office/drawing/2014/main" id="{0C34C2FD-9AEC-4D1D-A291-1CA220463B28}"/>
              </a:ext>
            </a:extLst>
          </p:cNvPr>
          <p:cNvGraphicFramePr>
            <a:graphicFrameLocks noGrp="1"/>
          </p:cNvGraphicFramePr>
          <p:nvPr>
            <p:extLst>
              <p:ext uri="{D42A27DB-BD31-4B8C-83A1-F6EECF244321}">
                <p14:modId xmlns:p14="http://schemas.microsoft.com/office/powerpoint/2010/main" val="839993345"/>
              </p:ext>
            </p:extLst>
          </p:nvPr>
        </p:nvGraphicFramePr>
        <p:xfrm>
          <a:off x="5541141" y="4781880"/>
          <a:ext cx="5626968" cy="894642"/>
        </p:xfrm>
        <a:graphic>
          <a:graphicData uri="http://schemas.openxmlformats.org/drawingml/2006/table">
            <a:tbl>
              <a:tblPr firstRow="1" bandRow="1">
                <a:tableStyleId>{5C22544A-7EE6-4342-B048-85BDC9FD1C3A}</a:tableStyleId>
              </a:tblPr>
              <a:tblGrid>
                <a:gridCol w="735040">
                  <a:extLst>
                    <a:ext uri="{9D8B030D-6E8A-4147-A177-3AD203B41FA5}">
                      <a16:colId xmlns:a16="http://schemas.microsoft.com/office/drawing/2014/main" val="2602575349"/>
                    </a:ext>
                  </a:extLst>
                </a:gridCol>
                <a:gridCol w="4891928">
                  <a:extLst>
                    <a:ext uri="{9D8B030D-6E8A-4147-A177-3AD203B41FA5}">
                      <a16:colId xmlns:a16="http://schemas.microsoft.com/office/drawing/2014/main" val="2982587535"/>
                    </a:ext>
                  </a:extLst>
                </a:gridCol>
              </a:tblGrid>
              <a:tr h="19763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100" b="1" spc="50" dirty="0">
                          <a:solidFill>
                            <a:schemeClr val="bg1"/>
                          </a:solidFill>
                          <a:latin typeface="Lub Dub Bold" panose="020B0803030403020204" pitchFamily="34" charset="0"/>
                          <a:cs typeface="Calibri"/>
                        </a:rPr>
                        <a:t>COR</a:t>
                      </a:r>
                      <a:endParaRPr lang="en-US" sz="11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100" b="1" spc="40" dirty="0">
                          <a:solidFill>
                            <a:schemeClr val="bg1"/>
                          </a:solidFill>
                          <a:latin typeface="Lub Dub Bold" panose="020B0803030403020204" pitchFamily="34" charset="0"/>
                          <a:cs typeface="Calibri"/>
                        </a:rPr>
                        <a:t>RECOMMENDATIONS</a:t>
                      </a:r>
                      <a:endParaRPr lang="en-US" sz="11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736609431"/>
                  </a:ext>
                </a:extLst>
              </a:tr>
              <a:tr h="63556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100" kern="1200" dirty="0">
                          <a:solidFill>
                            <a:srgbClr val="231F20"/>
                          </a:solidFill>
                          <a:latin typeface="Lub Dub Condensed" panose="020B0506030403020204" pitchFamily="34" charset="0"/>
                          <a:ea typeface="+mn-ea"/>
                          <a:cs typeface="Calibri"/>
                        </a:rPr>
                        <a:t>In patients with HF and type 2 diabetes, the use of SGLT2i is recommended for the management of hyperglycemia and to reduce HF-related morbidity and mortality</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17216786"/>
                  </a:ext>
                </a:extLst>
              </a:tr>
            </a:tbl>
          </a:graphicData>
        </a:graphic>
      </p:graphicFrame>
      <p:sp>
        <p:nvSpPr>
          <p:cNvPr id="61" name="Oval 60">
            <a:extLst>
              <a:ext uri="{FF2B5EF4-FFF2-40B4-BE49-F238E27FC236}">
                <a16:creationId xmlns:a16="http://schemas.microsoft.com/office/drawing/2014/main" id="{DB7E1C4C-1EBA-4038-A70E-BF82902957FA}"/>
              </a:ext>
              <a:ext uri="{C183D7F6-B498-43B3-948B-1728B52AA6E4}">
                <adec:decorative xmlns:adec="http://schemas.microsoft.com/office/drawing/2017/decorative" val="1"/>
              </a:ext>
            </a:extLst>
          </p:cNvPr>
          <p:cNvSpPr/>
          <p:nvPr/>
        </p:nvSpPr>
        <p:spPr>
          <a:xfrm>
            <a:off x="5541701" y="4154011"/>
            <a:ext cx="682341" cy="68234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0442A0E6-F6CB-46D3-BB42-3DDFEA13D3B4}"/>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638736" y="4261982"/>
            <a:ext cx="438162" cy="503886"/>
          </a:xfrm>
          <a:prstGeom prst="rect">
            <a:avLst/>
          </a:prstGeom>
        </p:spPr>
      </p:pic>
      <p:sp>
        <p:nvSpPr>
          <p:cNvPr id="7" name="Text Placeholder 6">
            <a:extLst>
              <a:ext uri="{FF2B5EF4-FFF2-40B4-BE49-F238E27FC236}">
                <a16:creationId xmlns:a16="http://schemas.microsoft.com/office/drawing/2014/main" id="{2A6A5D4C-6318-4501-83E6-339815A1ADBE}"/>
              </a:ext>
            </a:extLst>
          </p:cNvPr>
          <p:cNvSpPr>
            <a:spLocks noGrp="1"/>
          </p:cNvSpPr>
          <p:nvPr>
            <p:ph type="body" sz="quarter" idx="13"/>
          </p:nvPr>
        </p:nvSpPr>
        <p:spPr>
          <a:xfrm>
            <a:off x="2937399" y="5928413"/>
            <a:ext cx="6317202" cy="271939"/>
          </a:xfrm>
        </p:spPr>
        <p:txBody>
          <a:bodyPr/>
          <a:lstStyle/>
          <a:p>
            <a:pPr marL="0" indent="0">
              <a:lnSpc>
                <a:spcPct val="100000"/>
              </a:lnSpc>
              <a:spcBef>
                <a:spcPts val="0"/>
              </a:spcBef>
            </a:pPr>
            <a:r>
              <a:rPr lang="en-US" b="1" dirty="0">
                <a:cs typeface="Arial"/>
              </a:rPr>
              <a:t>Abbreviations: </a:t>
            </a:r>
            <a:r>
              <a:rPr lang="en-US" dirty="0">
                <a:cs typeface="Arial"/>
              </a:rPr>
              <a:t>GDMT indicates guideline directed medical therapy; HF, heart failure; </a:t>
            </a:r>
            <a:r>
              <a:rPr lang="en-US" dirty="0" err="1">
                <a:cs typeface="Arial"/>
              </a:rPr>
              <a:t>HFrEF</a:t>
            </a:r>
            <a:r>
              <a:rPr lang="en-US" dirty="0">
                <a:cs typeface="Arial"/>
              </a:rPr>
              <a:t>, heart failure with reduced ejection fraction; NYHA, New York Heart Association; QOL, quality of life; and SGLT2i, sodium-glucose cotransporter-2 inhibitor.</a:t>
            </a:r>
          </a:p>
        </p:txBody>
      </p:sp>
      <p:sp>
        <p:nvSpPr>
          <p:cNvPr id="8" name="Slide Number Placeholder 7">
            <a:extLst>
              <a:ext uri="{FF2B5EF4-FFF2-40B4-BE49-F238E27FC236}">
                <a16:creationId xmlns:a16="http://schemas.microsoft.com/office/drawing/2014/main" id="{70587127-88A3-4087-AE51-E1798CCD6C5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37</a:t>
            </a:fld>
            <a:endParaRPr lang="en-US" sz="900" dirty="0"/>
          </a:p>
        </p:txBody>
      </p:sp>
    </p:spTree>
    <p:extLst>
      <p:ext uri="{BB962C8B-B14F-4D97-AF65-F5344CB8AC3E}">
        <p14:creationId xmlns:p14="http://schemas.microsoft.com/office/powerpoint/2010/main" val="9425807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350C0A-76BA-4553-8703-D7E94A519C1B}"/>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0245" y="918099"/>
            <a:ext cx="6502893" cy="5135732"/>
          </a:xfrm>
          <a:prstGeom prst="rect">
            <a:avLst/>
          </a:prstGeom>
        </p:spPr>
      </p:pic>
      <p:sp>
        <p:nvSpPr>
          <p:cNvPr id="5" name="Title 4">
            <a:extLst>
              <a:ext uri="{FF2B5EF4-FFF2-40B4-BE49-F238E27FC236}">
                <a16:creationId xmlns:a16="http://schemas.microsoft.com/office/drawing/2014/main" id="{5C8E47CC-2C36-4E78-B987-9C8EC0DAC266}"/>
              </a:ext>
            </a:extLst>
          </p:cNvPr>
          <p:cNvSpPr>
            <a:spLocks noGrp="1"/>
          </p:cNvSpPr>
          <p:nvPr>
            <p:ph type="title"/>
          </p:nvPr>
        </p:nvSpPr>
        <p:spPr/>
        <p:txBody>
          <a:bodyPr/>
          <a:lstStyle/>
          <a:p>
            <a:r>
              <a:rPr lang="en-US" dirty="0"/>
              <a:t>Recommendations for Management of AF in HF</a:t>
            </a:r>
            <a:endParaRPr lang="en-US" dirty="0">
              <a:latin typeface="Lub Dub Medium" panose="020B0603030403020204" pitchFamily="34" charset="0"/>
            </a:endParaRPr>
          </a:p>
        </p:txBody>
      </p:sp>
      <p:graphicFrame>
        <p:nvGraphicFramePr>
          <p:cNvPr id="31" name="Table 30">
            <a:extLst>
              <a:ext uri="{FF2B5EF4-FFF2-40B4-BE49-F238E27FC236}">
                <a16:creationId xmlns:a16="http://schemas.microsoft.com/office/drawing/2014/main" id="{E9082CF1-01BA-4598-ABFB-B993491B2F52}"/>
              </a:ext>
            </a:extLst>
          </p:cNvPr>
          <p:cNvGraphicFramePr>
            <a:graphicFrameLocks noGrp="1"/>
          </p:cNvGraphicFramePr>
          <p:nvPr>
            <p:extLst>
              <p:ext uri="{D42A27DB-BD31-4B8C-83A1-F6EECF244321}">
                <p14:modId xmlns:p14="http://schemas.microsoft.com/office/powerpoint/2010/main" val="2223331418"/>
              </p:ext>
            </p:extLst>
          </p:nvPr>
        </p:nvGraphicFramePr>
        <p:xfrm>
          <a:off x="2489446" y="2417088"/>
          <a:ext cx="4061463" cy="1656642"/>
        </p:xfrm>
        <a:graphic>
          <a:graphicData uri="http://schemas.openxmlformats.org/drawingml/2006/table">
            <a:tbl>
              <a:tblPr firstRow="1" bandRow="1">
                <a:tableStyleId>{5C22544A-7EE6-4342-B048-85BDC9FD1C3A}</a:tableStyleId>
              </a:tblPr>
              <a:tblGrid>
                <a:gridCol w="735040">
                  <a:extLst>
                    <a:ext uri="{9D8B030D-6E8A-4147-A177-3AD203B41FA5}">
                      <a16:colId xmlns:a16="http://schemas.microsoft.com/office/drawing/2014/main" val="2602575349"/>
                    </a:ext>
                  </a:extLst>
                </a:gridCol>
                <a:gridCol w="3326423">
                  <a:extLst>
                    <a:ext uri="{9D8B030D-6E8A-4147-A177-3AD203B41FA5}">
                      <a16:colId xmlns:a16="http://schemas.microsoft.com/office/drawing/2014/main" val="2982587535"/>
                    </a:ext>
                  </a:extLst>
                </a:gridCol>
              </a:tblGrid>
              <a:tr h="19763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100" b="1" spc="50" dirty="0">
                          <a:solidFill>
                            <a:schemeClr val="bg1"/>
                          </a:solidFill>
                          <a:latin typeface="Lub Dub Bold" panose="020B0803030403020204" pitchFamily="34" charset="0"/>
                          <a:cs typeface="Calibri"/>
                        </a:rPr>
                        <a:t>COR</a:t>
                      </a:r>
                      <a:endParaRPr lang="en-US" sz="11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100" b="1" spc="40" dirty="0">
                          <a:solidFill>
                            <a:schemeClr val="bg1"/>
                          </a:solidFill>
                          <a:latin typeface="Lub Dub Bold" panose="020B0803030403020204" pitchFamily="34" charset="0"/>
                          <a:cs typeface="Calibri"/>
                        </a:rPr>
                        <a:t>RECOMMENDATIONS</a:t>
                      </a:r>
                      <a:endParaRPr lang="en-US" sz="11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736609431"/>
                  </a:ext>
                </a:extLst>
              </a:tr>
              <a:tr h="63556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100" kern="1200" dirty="0">
                          <a:solidFill>
                            <a:srgbClr val="231F20"/>
                          </a:solidFill>
                          <a:latin typeface="Lub Dub Condensed" panose="020B0506030403020204" pitchFamily="34" charset="0"/>
                          <a:ea typeface="+mn-ea"/>
                          <a:cs typeface="Calibri"/>
                        </a:rPr>
                        <a:t>Patients with chronic HF with permanent-persistent-paroxysmal AF and a CHA2DS2-VASc score of ≥2 (for men) and ≥3 (for women) should receive chronic anticoagulant therapy.</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17216786"/>
                  </a:ext>
                </a:extLst>
              </a:tr>
              <a:tr h="635562">
                <a:tc>
                  <a:txBody>
                    <a:body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100" kern="1200" dirty="0">
                          <a:solidFill>
                            <a:srgbClr val="231F20"/>
                          </a:solidFill>
                          <a:latin typeface="Lub Dub Condensed" panose="020B0506030403020204" pitchFamily="34" charset="0"/>
                          <a:ea typeface="+mn-ea"/>
                          <a:cs typeface="Calibri"/>
                        </a:rPr>
                        <a:t>For patients with chronic HF with permanent-persistent-paroxysmal AF, DOAC is recommended over warfarin in eligible patients.</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79812694"/>
                  </a:ext>
                </a:extLst>
              </a:tr>
            </a:tbl>
          </a:graphicData>
        </a:graphic>
      </p:graphicFrame>
      <p:graphicFrame>
        <p:nvGraphicFramePr>
          <p:cNvPr id="39" name="Table 38">
            <a:extLst>
              <a:ext uri="{FF2B5EF4-FFF2-40B4-BE49-F238E27FC236}">
                <a16:creationId xmlns:a16="http://schemas.microsoft.com/office/drawing/2014/main" id="{EC0DB6A3-CA22-4C1B-8072-B115E73D8DC4}"/>
              </a:ext>
            </a:extLst>
          </p:cNvPr>
          <p:cNvGraphicFramePr>
            <a:graphicFrameLocks noGrp="1"/>
          </p:cNvGraphicFramePr>
          <p:nvPr>
            <p:extLst>
              <p:ext uri="{D42A27DB-BD31-4B8C-83A1-F6EECF244321}">
                <p14:modId xmlns:p14="http://schemas.microsoft.com/office/powerpoint/2010/main" val="4207115243"/>
              </p:ext>
            </p:extLst>
          </p:nvPr>
        </p:nvGraphicFramePr>
        <p:xfrm>
          <a:off x="6741517" y="2422167"/>
          <a:ext cx="4311181" cy="2229653"/>
        </p:xfrm>
        <a:graphic>
          <a:graphicData uri="http://schemas.openxmlformats.org/drawingml/2006/table">
            <a:tbl>
              <a:tblPr firstRow="1" bandRow="1">
                <a:tableStyleId>{5C22544A-7EE6-4342-B048-85BDC9FD1C3A}</a:tableStyleId>
              </a:tblPr>
              <a:tblGrid>
                <a:gridCol w="735040">
                  <a:extLst>
                    <a:ext uri="{9D8B030D-6E8A-4147-A177-3AD203B41FA5}">
                      <a16:colId xmlns:a16="http://schemas.microsoft.com/office/drawing/2014/main" val="2602575349"/>
                    </a:ext>
                  </a:extLst>
                </a:gridCol>
                <a:gridCol w="3576141">
                  <a:extLst>
                    <a:ext uri="{9D8B030D-6E8A-4147-A177-3AD203B41FA5}">
                      <a16:colId xmlns:a16="http://schemas.microsoft.com/office/drawing/2014/main" val="2982587535"/>
                    </a:ext>
                  </a:extLst>
                </a:gridCol>
              </a:tblGrid>
              <a:tr h="19763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100" b="1" spc="50" dirty="0">
                          <a:solidFill>
                            <a:schemeClr val="bg1"/>
                          </a:solidFill>
                          <a:latin typeface="Lub Dub Bold" panose="020B0803030403020204" pitchFamily="34" charset="0"/>
                          <a:cs typeface="Calibri"/>
                        </a:rPr>
                        <a:t>COR</a:t>
                      </a:r>
                      <a:endParaRPr lang="en-US" sz="11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100" b="1" spc="40" dirty="0">
                          <a:solidFill>
                            <a:schemeClr val="bg1"/>
                          </a:solidFill>
                          <a:latin typeface="Lub Dub Bold" panose="020B0803030403020204" pitchFamily="34" charset="0"/>
                          <a:cs typeface="Calibri"/>
                        </a:rPr>
                        <a:t>RECOMMENDATIONS</a:t>
                      </a:r>
                      <a:endParaRPr lang="en-US" sz="11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736609431"/>
                  </a:ext>
                </a:extLst>
              </a:tr>
              <a:tr h="44657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100" kern="1200" noProof="0" dirty="0">
                          <a:solidFill>
                            <a:srgbClr val="231F20"/>
                          </a:solidFill>
                          <a:latin typeface="Lub Dub Condensed" panose="020B0506030403020204" pitchFamily="34" charset="0"/>
                          <a:ea typeface="+mn-ea"/>
                          <a:cs typeface="Calibri"/>
                        </a:rPr>
                        <a:t>For patients with HF and symptoms caused by AF, AF ablation is reasonable to improve symptoms and QOL.</a:t>
                      </a:r>
                      <a:endParaRPr lang="en-US" sz="1100" kern="1200" dirty="0">
                        <a:solidFill>
                          <a:srgbClr val="231F20"/>
                        </a:solidFill>
                        <a:latin typeface="Lub Dub Condensed" panose="020B0506030403020204" pitchFamily="34" charset="0"/>
                        <a:ea typeface="+mn-ea"/>
                        <a:cs typeface="Calibri"/>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17216786"/>
                  </a:ext>
                </a:extLst>
              </a:tr>
              <a:tr h="635562">
                <a:tc>
                  <a:txBody>
                    <a:body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100" kern="1200" noProof="0" dirty="0">
                          <a:solidFill>
                            <a:srgbClr val="231F20"/>
                          </a:solidFill>
                          <a:latin typeface="Lub Dub Condensed" panose="020B0506030403020204" pitchFamily="34" charset="0"/>
                          <a:ea typeface="+mn-ea"/>
                          <a:cs typeface="Calibri"/>
                        </a:rPr>
                        <a:t>For patients with AF and LVEF ≤50%, if a rhythm control strategy fails or is not desired, and ventricular rates remain rapid despite medical therapy, AV nodal ablation with implantation of a CRT device is reasonable.</a:t>
                      </a:r>
                      <a:endParaRPr lang="en-US" sz="1100" kern="1200" dirty="0">
                        <a:solidFill>
                          <a:srgbClr val="231F20"/>
                        </a:solidFill>
                        <a:latin typeface="Lub Dub Condensed" panose="020B0506030403020204" pitchFamily="34" charset="0"/>
                        <a:ea typeface="+mn-ea"/>
                        <a:cs typeface="Calibri"/>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79812694"/>
                  </a:ext>
                </a:extLst>
              </a:tr>
              <a:tr h="635562">
                <a:tc>
                  <a:txBody>
                    <a:body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100" kern="1200" noProof="0" dirty="0">
                          <a:solidFill>
                            <a:srgbClr val="231F20"/>
                          </a:solidFill>
                          <a:latin typeface="Lub Dub Condensed" panose="020B0506030403020204" pitchFamily="34" charset="0"/>
                          <a:ea typeface="+mn-ea"/>
                          <a:cs typeface="Calibri"/>
                        </a:rPr>
                        <a:t>For patients with chronic HF and permanent-persistent-paroxysmal AF, chronic anticoagulant therapy is reasonable for men and women without additional risk factors.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177386174"/>
                  </a:ext>
                </a:extLst>
              </a:tr>
            </a:tbl>
          </a:graphicData>
        </a:graphic>
      </p:graphicFrame>
      <p:sp>
        <p:nvSpPr>
          <p:cNvPr id="7" name="Text Placeholder 6">
            <a:extLst>
              <a:ext uri="{FF2B5EF4-FFF2-40B4-BE49-F238E27FC236}">
                <a16:creationId xmlns:a16="http://schemas.microsoft.com/office/drawing/2014/main" id="{2A6A5D4C-6318-4501-83E6-339815A1ADBE}"/>
              </a:ext>
            </a:extLst>
          </p:cNvPr>
          <p:cNvSpPr>
            <a:spLocks noGrp="1"/>
          </p:cNvSpPr>
          <p:nvPr>
            <p:ph type="body" sz="quarter" idx="13"/>
          </p:nvPr>
        </p:nvSpPr>
        <p:spPr>
          <a:xfrm>
            <a:off x="1525849" y="5939876"/>
            <a:ext cx="9140301" cy="271939"/>
          </a:xfrm>
        </p:spPr>
        <p:txBody>
          <a:bodyPr/>
          <a:lstStyle/>
          <a:p>
            <a:r>
              <a:rPr lang="en-US" b="1" dirty="0"/>
              <a:t>Abbreviations: </a:t>
            </a:r>
            <a:r>
              <a:rPr lang="en-US" dirty="0"/>
              <a:t>AF indicates atrial fibrillation; AV, atrioventricular; CHA2DS2-VASc, congestive heart failure, hypertension, age ≥75 years, diabetes mellitus, stroke or transient ischemic attack [TIA], vascular disease, age 65 to 74 years, sex category; CRT, cardiac resynchronization therapy; DOAC, direct oral anticoagulant; LVEF, left ventricular ejection fraction;  and QOL, quality of life.</a:t>
            </a:r>
          </a:p>
        </p:txBody>
      </p:sp>
      <p:sp>
        <p:nvSpPr>
          <p:cNvPr id="8" name="Slide Number Placeholder 7">
            <a:extLst>
              <a:ext uri="{FF2B5EF4-FFF2-40B4-BE49-F238E27FC236}">
                <a16:creationId xmlns:a16="http://schemas.microsoft.com/office/drawing/2014/main" id="{70587127-88A3-4087-AE51-E1798CCD6C5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38</a:t>
            </a:fld>
            <a:endParaRPr lang="en-US" sz="900" dirty="0"/>
          </a:p>
        </p:txBody>
      </p:sp>
    </p:spTree>
    <p:extLst>
      <p:ext uri="{BB962C8B-B14F-4D97-AF65-F5344CB8AC3E}">
        <p14:creationId xmlns:p14="http://schemas.microsoft.com/office/powerpoint/2010/main" val="41352863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0">
            <a:extLst>
              <a:ext uri="{FF2B5EF4-FFF2-40B4-BE49-F238E27FC236}">
                <a16:creationId xmlns:a16="http://schemas.microsoft.com/office/drawing/2014/main" id="{323E5002-2412-484E-9E78-2E911D5D4D33}"/>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500252" y="1514790"/>
            <a:ext cx="4482860" cy="2759832"/>
          </a:xfrm>
          <a:prstGeom prst="rect">
            <a:avLst/>
          </a:prstGeom>
        </p:spPr>
      </p:pic>
      <p:sp>
        <p:nvSpPr>
          <p:cNvPr id="5" name="Title 4">
            <a:extLst>
              <a:ext uri="{FF2B5EF4-FFF2-40B4-BE49-F238E27FC236}">
                <a16:creationId xmlns:a16="http://schemas.microsoft.com/office/drawing/2014/main" id="{5C8E47CC-2C36-4E78-B987-9C8EC0DAC266}"/>
              </a:ext>
            </a:extLst>
          </p:cNvPr>
          <p:cNvSpPr>
            <a:spLocks noGrp="1"/>
          </p:cNvSpPr>
          <p:nvPr>
            <p:ph type="title"/>
          </p:nvPr>
        </p:nvSpPr>
        <p:spPr/>
        <p:txBody>
          <a:bodyPr/>
          <a:lstStyle/>
          <a:p>
            <a:r>
              <a:rPr lang="en-US" dirty="0"/>
              <a:t>Recommendations for Disparities and </a:t>
            </a:r>
            <a:br>
              <a:rPr lang="en-US" dirty="0"/>
            </a:br>
            <a:r>
              <a:rPr lang="en-US" dirty="0"/>
              <a:t>Vulnerable Populations</a:t>
            </a:r>
            <a:endParaRPr lang="en-US" dirty="0">
              <a:latin typeface="Lub Dub Medium" panose="020B0603030403020204" pitchFamily="34" charset="0"/>
            </a:endParaRPr>
          </a:p>
        </p:txBody>
      </p:sp>
      <p:graphicFrame>
        <p:nvGraphicFramePr>
          <p:cNvPr id="31" name="Table 30">
            <a:extLst>
              <a:ext uri="{FF2B5EF4-FFF2-40B4-BE49-F238E27FC236}">
                <a16:creationId xmlns:a16="http://schemas.microsoft.com/office/drawing/2014/main" id="{E9082CF1-01BA-4598-ABFB-B993491B2F52}"/>
              </a:ext>
            </a:extLst>
          </p:cNvPr>
          <p:cNvGraphicFramePr>
            <a:graphicFrameLocks noGrp="1"/>
          </p:cNvGraphicFramePr>
          <p:nvPr>
            <p:extLst>
              <p:ext uri="{D42A27DB-BD31-4B8C-83A1-F6EECF244321}">
                <p14:modId xmlns:p14="http://schemas.microsoft.com/office/powerpoint/2010/main" val="3197659255"/>
              </p:ext>
            </p:extLst>
          </p:nvPr>
        </p:nvGraphicFramePr>
        <p:xfrm>
          <a:off x="1100521" y="4345189"/>
          <a:ext cx="4505156" cy="1188720"/>
        </p:xfrm>
        <a:graphic>
          <a:graphicData uri="http://schemas.openxmlformats.org/drawingml/2006/table">
            <a:tbl>
              <a:tblPr firstRow="1" bandRow="1">
                <a:tableStyleId>{5C22544A-7EE6-4342-B048-85BDC9FD1C3A}</a:tableStyleId>
              </a:tblPr>
              <a:tblGrid>
                <a:gridCol w="742188">
                  <a:extLst>
                    <a:ext uri="{9D8B030D-6E8A-4147-A177-3AD203B41FA5}">
                      <a16:colId xmlns:a16="http://schemas.microsoft.com/office/drawing/2014/main" val="2602575349"/>
                    </a:ext>
                  </a:extLst>
                </a:gridCol>
                <a:gridCol w="3762968">
                  <a:extLst>
                    <a:ext uri="{9D8B030D-6E8A-4147-A177-3AD203B41FA5}">
                      <a16:colId xmlns:a16="http://schemas.microsoft.com/office/drawing/2014/main" val="2982587535"/>
                    </a:ext>
                  </a:extLst>
                </a:gridCol>
              </a:tblGrid>
              <a:tr h="19763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100" b="1" spc="50" dirty="0">
                          <a:solidFill>
                            <a:schemeClr val="bg1"/>
                          </a:solidFill>
                          <a:latin typeface="Lub Dub Bold" panose="020B0803030403020204" pitchFamily="34" charset="0"/>
                          <a:cs typeface="Calibri"/>
                        </a:rPr>
                        <a:t>COR</a:t>
                      </a:r>
                      <a:endParaRPr lang="en-US" sz="11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100" b="1" spc="40" dirty="0">
                          <a:solidFill>
                            <a:schemeClr val="bg1"/>
                          </a:solidFill>
                          <a:latin typeface="Lub Dub Bold" panose="020B0803030403020204" pitchFamily="34" charset="0"/>
                          <a:cs typeface="Calibri"/>
                        </a:rPr>
                        <a:t>RECOMMENDATIONS</a:t>
                      </a:r>
                      <a:endParaRPr lang="en-US" sz="11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736609431"/>
                  </a:ext>
                </a:extLst>
              </a:tr>
              <a:tr h="63556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100" kern="1200" dirty="0">
                          <a:solidFill>
                            <a:srgbClr val="231F20"/>
                          </a:solidFill>
                          <a:latin typeface="Lub Dub Condensed" panose="020B0506030403020204" pitchFamily="34" charset="0"/>
                          <a:ea typeface="+mn-ea"/>
                          <a:cs typeface="Calibri"/>
                        </a:rPr>
                        <a:t>In vulnerable patient populations at risk for health disparities, HF risk assessments and multidisciplinary management strategies should target both known risks for CVD and social determinants of health, as a means toward elimination of disparate HF outcomes.</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17216786"/>
                  </a:ext>
                </a:extLst>
              </a:tr>
            </a:tbl>
          </a:graphicData>
        </a:graphic>
      </p:graphicFrame>
      <p:graphicFrame>
        <p:nvGraphicFramePr>
          <p:cNvPr id="13" name="Table 12">
            <a:extLst>
              <a:ext uri="{FF2B5EF4-FFF2-40B4-BE49-F238E27FC236}">
                <a16:creationId xmlns:a16="http://schemas.microsoft.com/office/drawing/2014/main" id="{97711BD9-7F84-4909-A905-96174AD97F70}"/>
              </a:ext>
            </a:extLst>
          </p:cNvPr>
          <p:cNvGraphicFramePr>
            <a:graphicFrameLocks noGrp="1"/>
          </p:cNvGraphicFramePr>
          <p:nvPr>
            <p:extLst>
              <p:ext uri="{D42A27DB-BD31-4B8C-83A1-F6EECF244321}">
                <p14:modId xmlns:p14="http://schemas.microsoft.com/office/powerpoint/2010/main" val="225752423"/>
              </p:ext>
            </p:extLst>
          </p:nvPr>
        </p:nvGraphicFramePr>
        <p:xfrm>
          <a:off x="6491374" y="4345189"/>
          <a:ext cx="4505156" cy="894642"/>
        </p:xfrm>
        <a:graphic>
          <a:graphicData uri="http://schemas.openxmlformats.org/drawingml/2006/table">
            <a:tbl>
              <a:tblPr firstRow="1" bandRow="1">
                <a:tableStyleId>{5C22544A-7EE6-4342-B048-85BDC9FD1C3A}</a:tableStyleId>
              </a:tblPr>
              <a:tblGrid>
                <a:gridCol w="742188">
                  <a:extLst>
                    <a:ext uri="{9D8B030D-6E8A-4147-A177-3AD203B41FA5}">
                      <a16:colId xmlns:a16="http://schemas.microsoft.com/office/drawing/2014/main" val="2602575349"/>
                    </a:ext>
                  </a:extLst>
                </a:gridCol>
                <a:gridCol w="3762968">
                  <a:extLst>
                    <a:ext uri="{9D8B030D-6E8A-4147-A177-3AD203B41FA5}">
                      <a16:colId xmlns:a16="http://schemas.microsoft.com/office/drawing/2014/main" val="2982587535"/>
                    </a:ext>
                  </a:extLst>
                </a:gridCol>
              </a:tblGrid>
              <a:tr h="19763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100" b="1" spc="50" dirty="0">
                          <a:solidFill>
                            <a:schemeClr val="bg1"/>
                          </a:solidFill>
                          <a:latin typeface="Lub Dub Bold" panose="020B0803030403020204" pitchFamily="34" charset="0"/>
                          <a:cs typeface="Calibri"/>
                        </a:rPr>
                        <a:t>COR</a:t>
                      </a:r>
                      <a:endParaRPr lang="en-US" sz="11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100" b="1" spc="40" dirty="0">
                          <a:solidFill>
                            <a:schemeClr val="bg1"/>
                          </a:solidFill>
                          <a:latin typeface="Lub Dub Bold" panose="020B0803030403020204" pitchFamily="34" charset="0"/>
                          <a:cs typeface="Calibri"/>
                        </a:rPr>
                        <a:t>RECOMMENDATIONS</a:t>
                      </a:r>
                      <a:endParaRPr lang="en-US" sz="11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736609431"/>
                  </a:ext>
                </a:extLst>
              </a:tr>
              <a:tr h="63556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100" kern="1200" dirty="0">
                          <a:solidFill>
                            <a:srgbClr val="231F20"/>
                          </a:solidFill>
                          <a:latin typeface="Lub Dub Condensed" panose="020B0506030403020204" pitchFamily="34" charset="0"/>
                          <a:ea typeface="+mn-ea"/>
                          <a:cs typeface="Calibri"/>
                        </a:rPr>
                        <a:t>Evidence of health disparities should be monitored and addressed at the clinical practice and the health care system levels.</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17216786"/>
                  </a:ext>
                </a:extLst>
              </a:tr>
            </a:tbl>
          </a:graphicData>
        </a:graphic>
      </p:graphicFrame>
      <p:sp>
        <p:nvSpPr>
          <p:cNvPr id="7" name="Text Placeholder 6">
            <a:extLst>
              <a:ext uri="{FF2B5EF4-FFF2-40B4-BE49-F238E27FC236}">
                <a16:creationId xmlns:a16="http://schemas.microsoft.com/office/drawing/2014/main" id="{2A6A5D4C-6318-4501-83E6-339815A1ADBE}"/>
              </a:ext>
            </a:extLst>
          </p:cNvPr>
          <p:cNvSpPr>
            <a:spLocks noGrp="1"/>
          </p:cNvSpPr>
          <p:nvPr>
            <p:ph type="body" sz="quarter" idx="13"/>
          </p:nvPr>
        </p:nvSpPr>
        <p:spPr>
          <a:xfrm>
            <a:off x="1525849" y="5939876"/>
            <a:ext cx="9140301" cy="271939"/>
          </a:xfrm>
        </p:spPr>
        <p:txBody>
          <a:bodyPr/>
          <a:lstStyle/>
          <a:p>
            <a:r>
              <a:rPr lang="en-US" b="1" dirty="0"/>
              <a:t>Abbreviations: </a:t>
            </a:r>
            <a:r>
              <a:rPr lang="en-US" dirty="0">
                <a:latin typeface="Lub Dub Condensed"/>
              </a:rPr>
              <a:t>CVD indicates cardiovascular disease; and HF, heart failure.</a:t>
            </a:r>
            <a:endParaRPr lang="en-US" dirty="0"/>
          </a:p>
        </p:txBody>
      </p:sp>
      <p:sp>
        <p:nvSpPr>
          <p:cNvPr id="8" name="Slide Number Placeholder 7">
            <a:extLst>
              <a:ext uri="{FF2B5EF4-FFF2-40B4-BE49-F238E27FC236}">
                <a16:creationId xmlns:a16="http://schemas.microsoft.com/office/drawing/2014/main" id="{70587127-88A3-4087-AE51-E1798CCD6C5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39</a:t>
            </a:fld>
            <a:endParaRPr lang="en-US" sz="900" dirty="0"/>
          </a:p>
        </p:txBody>
      </p:sp>
      <p:pic>
        <p:nvPicPr>
          <p:cNvPr id="9" name="Picture 6">
            <a:extLst>
              <a:ext uri="{FF2B5EF4-FFF2-40B4-BE49-F238E27FC236}">
                <a16:creationId xmlns:a16="http://schemas.microsoft.com/office/drawing/2014/main" id="{1808573C-866D-43DE-B37D-769D437CAC0C}"/>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09399" y="1514790"/>
            <a:ext cx="4482860" cy="2759832"/>
          </a:xfrm>
          <a:prstGeom prst="rect">
            <a:avLst/>
          </a:prstGeom>
        </p:spPr>
      </p:pic>
    </p:spTree>
    <p:extLst>
      <p:ext uri="{BB962C8B-B14F-4D97-AF65-F5344CB8AC3E}">
        <p14:creationId xmlns:p14="http://schemas.microsoft.com/office/powerpoint/2010/main" val="668933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8E47CC-2C36-4E78-B987-9C8EC0DAC266}"/>
              </a:ext>
            </a:extLst>
          </p:cNvPr>
          <p:cNvSpPr>
            <a:spLocks noGrp="1"/>
          </p:cNvSpPr>
          <p:nvPr>
            <p:ph type="title"/>
          </p:nvPr>
        </p:nvSpPr>
        <p:spPr/>
        <p:txBody>
          <a:bodyPr/>
          <a:lstStyle/>
          <a:p>
            <a:pPr>
              <a:lnSpc>
                <a:spcPct val="90000"/>
              </a:lnSpc>
              <a:spcBef>
                <a:spcPct val="0"/>
              </a:spcBef>
            </a:pPr>
            <a:r>
              <a:rPr lang="en-US" sz="3200" dirty="0">
                <a:latin typeface="Lub Dub Bold" panose="020B0803030403020204" pitchFamily="34" charset="0"/>
                <a:ea typeface="+mj-ea"/>
                <a:cs typeface="+mj-cs"/>
              </a:rPr>
              <a:t>Stages of Heart Failure</a:t>
            </a:r>
          </a:p>
        </p:txBody>
      </p:sp>
      <p:sp>
        <p:nvSpPr>
          <p:cNvPr id="64" name="Rectangle 63" descr="The stages of HF emphasize the development and progression of disease and advanced stages and progression are associated with reduced survival. Therapeutic interventions in each stage aim to modify risk factors (stage A), treat risk and structural heart disease to prevent HF (stage B), and reduce symptoms, morbidity, and mortality (stages C and D). The trajectory of Stage C HF is further categorized based on the NYHA classification (class I – IV) for assessment of symptom and functional capacity.  ">
            <a:extLst>
              <a:ext uri="{FF2B5EF4-FFF2-40B4-BE49-F238E27FC236}">
                <a16:creationId xmlns:a16="http://schemas.microsoft.com/office/drawing/2014/main" id="{9A2C18FC-8D4F-4C8B-98F6-902EA16CE492}"/>
              </a:ext>
            </a:extLst>
          </p:cNvPr>
          <p:cNvSpPr/>
          <p:nvPr/>
        </p:nvSpPr>
        <p:spPr>
          <a:xfrm>
            <a:off x="180911" y="852256"/>
            <a:ext cx="11372295" cy="5096482"/>
          </a:xfrm>
          <a:prstGeom prst="rect">
            <a:avLst/>
          </a:prstGeom>
          <a:noFill/>
          <a:ln w="57150">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800" dirty="0">
              <a:solidFill>
                <a:schemeClr val="tx1"/>
              </a:solidFill>
            </a:endParaRPr>
          </a:p>
        </p:txBody>
      </p:sp>
      <p:sp>
        <p:nvSpPr>
          <p:cNvPr id="7" name="Text Placeholder 6">
            <a:extLst>
              <a:ext uri="{FF2B5EF4-FFF2-40B4-BE49-F238E27FC236}">
                <a16:creationId xmlns:a16="http://schemas.microsoft.com/office/drawing/2014/main" id="{2A6A5D4C-6318-4501-83E6-339815A1ADBE}"/>
              </a:ext>
            </a:extLst>
          </p:cNvPr>
          <p:cNvSpPr>
            <a:spLocks noGrp="1"/>
          </p:cNvSpPr>
          <p:nvPr>
            <p:ph type="body" sz="quarter" idx="13"/>
          </p:nvPr>
        </p:nvSpPr>
        <p:spPr/>
        <p:txBody>
          <a:bodyPr/>
          <a:lstStyle/>
          <a:p>
            <a:pPr marL="228600" indent="-228600" algn="ctr">
              <a:lnSpc>
                <a:spcPct val="90000"/>
              </a:lnSpc>
              <a:spcBef>
                <a:spcPts val="1000"/>
              </a:spcBef>
            </a:pPr>
            <a:r>
              <a:rPr lang="en-US" b="1" dirty="0">
                <a:latin typeface="Lub Dub Condensed" panose="020B0506030403020204" pitchFamily="34" charset="0"/>
              </a:rPr>
              <a:t>Abbreviations: </a:t>
            </a:r>
            <a:r>
              <a:rPr lang="en-US" dirty="0">
                <a:latin typeface="Lub Dub Condensed" panose="020B0506030403020204" pitchFamily="34" charset="0"/>
              </a:rPr>
              <a:t>CVD indicates cardiovascular disease; GDMT, guideline-directed medical therapy; HF, heart failure; HTN, hypertension; and NYHA, New York Heart Association.</a:t>
            </a:r>
          </a:p>
        </p:txBody>
      </p:sp>
      <p:sp>
        <p:nvSpPr>
          <p:cNvPr id="8" name="Slide Number Placeholder 7">
            <a:extLst>
              <a:ext uri="{FF2B5EF4-FFF2-40B4-BE49-F238E27FC236}">
                <a16:creationId xmlns:a16="http://schemas.microsoft.com/office/drawing/2014/main" id="{70587127-88A3-4087-AE51-E1798CCD6C5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a:t>
            </a:fld>
            <a:endParaRPr lang="en-US" sz="900" dirty="0"/>
          </a:p>
        </p:txBody>
      </p:sp>
      <p:sp>
        <p:nvSpPr>
          <p:cNvPr id="9" name="Rectangle 8">
            <a:extLst>
              <a:ext uri="{FF2B5EF4-FFF2-40B4-BE49-F238E27FC236}">
                <a16:creationId xmlns:a16="http://schemas.microsoft.com/office/drawing/2014/main" id="{5E06AB1E-4CCC-4849-A0DA-AC77C0FF0630}"/>
              </a:ext>
              <a:ext uri="{C183D7F6-B498-43B3-948B-1728B52AA6E4}">
                <adec:decorative xmlns:adec="http://schemas.microsoft.com/office/drawing/2017/decorative" val="1"/>
              </a:ext>
            </a:extLst>
          </p:cNvPr>
          <p:cNvSpPr/>
          <p:nvPr/>
        </p:nvSpPr>
        <p:spPr>
          <a:xfrm>
            <a:off x="502124" y="1025236"/>
            <a:ext cx="2408177" cy="624105"/>
          </a:xfrm>
          <a:prstGeom prst="rect">
            <a:avLst/>
          </a:prstGeom>
          <a:solidFill>
            <a:srgbClr val="66FFFF"/>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a:solidFill>
                  <a:schemeClr val="tx1"/>
                </a:solidFill>
                <a:latin typeface="Lub Dub Bold" panose="020B0803030403020204" pitchFamily="34" charset="0"/>
                <a:cs typeface="Arial" panose="020B0604020202020204" pitchFamily="34" charset="0"/>
              </a:rPr>
              <a:t>STAGE A:</a:t>
            </a:r>
          </a:p>
          <a:p>
            <a:pPr algn="ctr"/>
            <a:r>
              <a:rPr lang="en-US" sz="1400" dirty="0">
                <a:solidFill>
                  <a:schemeClr val="tx1"/>
                </a:solidFill>
                <a:latin typeface="Lub Dub Medium" panose="020B0603030403020204" pitchFamily="34" charset="0"/>
                <a:cs typeface="Arial" panose="020B0604020202020204" pitchFamily="34" charset="0"/>
              </a:rPr>
              <a:t>At-Risk for Heart Failure</a:t>
            </a:r>
          </a:p>
        </p:txBody>
      </p:sp>
      <p:sp>
        <p:nvSpPr>
          <p:cNvPr id="13" name="TextBox 12">
            <a:extLst>
              <a:ext uri="{FF2B5EF4-FFF2-40B4-BE49-F238E27FC236}">
                <a16:creationId xmlns:a16="http://schemas.microsoft.com/office/drawing/2014/main" id="{EDB179BE-319C-4A47-A932-EC3E089EED86}"/>
              </a:ext>
              <a:ext uri="{C183D7F6-B498-43B3-948B-1728B52AA6E4}">
                <adec:decorative xmlns:adec="http://schemas.microsoft.com/office/drawing/2017/decorative" val="1"/>
              </a:ext>
            </a:extLst>
          </p:cNvPr>
          <p:cNvSpPr txBox="1"/>
          <p:nvPr/>
        </p:nvSpPr>
        <p:spPr>
          <a:xfrm>
            <a:off x="502125" y="1652146"/>
            <a:ext cx="2408176" cy="2123658"/>
          </a:xfrm>
          <a:prstGeom prst="rect">
            <a:avLst/>
          </a:prstGeom>
          <a:solidFill>
            <a:schemeClr val="bg1">
              <a:lumMod val="85000"/>
            </a:schemeClr>
          </a:solidFill>
          <a:ln>
            <a:noFill/>
          </a:ln>
        </p:spPr>
        <p:txBody>
          <a:bodyPr wrap="square" rtlCol="0">
            <a:spAutoFit/>
          </a:bodyPr>
          <a:lstStyle/>
          <a:p>
            <a:pPr algn="ctr"/>
            <a:r>
              <a:rPr lang="en-US" sz="1200" dirty="0">
                <a:latin typeface="Lub Dub Condensed" panose="020B0506030403020204" pitchFamily="34" charset="0"/>
                <a:cs typeface="Arial" panose="020B0604020202020204" pitchFamily="34" charset="0"/>
              </a:rPr>
              <a:t>Patients at risk for HF but without current or previous symptoms/signs of HF and without structural/functional heart disease or abnormal biomarkers.</a:t>
            </a:r>
          </a:p>
          <a:p>
            <a:pPr algn="ctr"/>
            <a:endParaRPr lang="en-US" sz="1200" dirty="0">
              <a:latin typeface="Lub Dub Condensed" panose="020B0506030403020204" pitchFamily="34" charset="0"/>
              <a:cs typeface="Arial" panose="020B0604020202020204" pitchFamily="34" charset="0"/>
            </a:endParaRPr>
          </a:p>
          <a:p>
            <a:pPr algn="ctr"/>
            <a:r>
              <a:rPr lang="en-US" sz="1200" dirty="0">
                <a:latin typeface="Lub Dub Condensed" panose="020B0506030403020204" pitchFamily="34" charset="0"/>
                <a:cs typeface="Arial" panose="020B0604020202020204" pitchFamily="34" charset="0"/>
              </a:rPr>
              <a:t>Patients with HTN, CVD, diabetes, obesity, exposure to cardiotoxic agents, genetic variant for cardiomyopathy, or family history of cardiomyopathy.</a:t>
            </a:r>
          </a:p>
        </p:txBody>
      </p:sp>
      <p:sp>
        <p:nvSpPr>
          <p:cNvPr id="10" name="Rectangle 9">
            <a:extLst>
              <a:ext uri="{FF2B5EF4-FFF2-40B4-BE49-F238E27FC236}">
                <a16:creationId xmlns:a16="http://schemas.microsoft.com/office/drawing/2014/main" id="{8F8D177B-4E56-47DD-B372-02807A31D804}"/>
              </a:ext>
              <a:ext uri="{C183D7F6-B498-43B3-948B-1728B52AA6E4}">
                <adec:decorative xmlns:adec="http://schemas.microsoft.com/office/drawing/2017/decorative" val="1"/>
              </a:ext>
            </a:extLst>
          </p:cNvPr>
          <p:cNvSpPr/>
          <p:nvPr/>
        </p:nvSpPr>
        <p:spPr>
          <a:xfrm>
            <a:off x="3175870" y="1025236"/>
            <a:ext cx="2425147" cy="624105"/>
          </a:xfrm>
          <a:prstGeom prst="rect">
            <a:avLst/>
          </a:prstGeom>
          <a:solidFill>
            <a:srgbClr val="33CCCC"/>
          </a:solidFill>
          <a:ln>
            <a:solidFill>
              <a:schemeClr val="accent5">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a:solidFill>
                  <a:schemeClr val="tx1"/>
                </a:solidFill>
                <a:latin typeface="Lub Dub Bold" panose="020B0803030403020204" pitchFamily="34" charset="0"/>
                <a:cs typeface="Arial" panose="020B0604020202020204" pitchFamily="34" charset="0"/>
              </a:rPr>
              <a:t>STAGE B:</a:t>
            </a:r>
          </a:p>
          <a:p>
            <a:pPr algn="ctr"/>
            <a:r>
              <a:rPr lang="en-US" sz="1400" dirty="0">
                <a:solidFill>
                  <a:schemeClr val="tx1"/>
                </a:solidFill>
                <a:latin typeface="Lub Dub Medium" panose="020B0603030403020204" pitchFamily="34" charset="0"/>
                <a:cs typeface="Arial" panose="020B0604020202020204" pitchFamily="34" charset="0"/>
              </a:rPr>
              <a:t>Pre-Heart Failure</a:t>
            </a:r>
          </a:p>
        </p:txBody>
      </p:sp>
      <p:sp>
        <p:nvSpPr>
          <p:cNvPr id="11" name="Rectangle 10">
            <a:extLst>
              <a:ext uri="{FF2B5EF4-FFF2-40B4-BE49-F238E27FC236}">
                <a16:creationId xmlns:a16="http://schemas.microsoft.com/office/drawing/2014/main" id="{BD3DD78A-EF89-4756-8F6D-7FF7A81E53D4}"/>
              </a:ext>
              <a:ext uri="{C183D7F6-B498-43B3-948B-1728B52AA6E4}">
                <adec:decorative xmlns:adec="http://schemas.microsoft.com/office/drawing/2017/decorative" val="1"/>
              </a:ext>
            </a:extLst>
          </p:cNvPr>
          <p:cNvSpPr/>
          <p:nvPr/>
        </p:nvSpPr>
        <p:spPr>
          <a:xfrm>
            <a:off x="5849616" y="1025236"/>
            <a:ext cx="2425147" cy="624105"/>
          </a:xfrm>
          <a:prstGeom prst="rect">
            <a:avLst/>
          </a:prstGeom>
          <a:solidFill>
            <a:srgbClr val="009999"/>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a:solidFill>
                  <a:schemeClr val="bg1"/>
                </a:solidFill>
                <a:latin typeface="Lub Dub Bold" panose="020B0803030403020204" pitchFamily="34" charset="0"/>
                <a:cs typeface="Arial" panose="020B0604020202020204" pitchFamily="34" charset="0"/>
              </a:rPr>
              <a:t>STAGE C:</a:t>
            </a:r>
          </a:p>
          <a:p>
            <a:pPr algn="ctr"/>
            <a:r>
              <a:rPr lang="en-US" sz="1400" dirty="0">
                <a:solidFill>
                  <a:schemeClr val="bg1"/>
                </a:solidFill>
                <a:latin typeface="Lub Dub Medium" panose="020B0603030403020204" pitchFamily="34" charset="0"/>
                <a:cs typeface="Arial" panose="020B0604020202020204" pitchFamily="34" charset="0"/>
              </a:rPr>
              <a:t>Symptomatic Heart Failure</a:t>
            </a:r>
          </a:p>
        </p:txBody>
      </p:sp>
      <p:sp>
        <p:nvSpPr>
          <p:cNvPr id="12" name="Rectangle 11">
            <a:extLst>
              <a:ext uri="{FF2B5EF4-FFF2-40B4-BE49-F238E27FC236}">
                <a16:creationId xmlns:a16="http://schemas.microsoft.com/office/drawing/2014/main" id="{F148E5FA-42EC-4918-ABB6-436565AC97A3}"/>
              </a:ext>
              <a:ext uri="{C183D7F6-B498-43B3-948B-1728B52AA6E4}">
                <adec:decorative xmlns:adec="http://schemas.microsoft.com/office/drawing/2017/decorative" val="1"/>
              </a:ext>
            </a:extLst>
          </p:cNvPr>
          <p:cNvSpPr/>
          <p:nvPr/>
        </p:nvSpPr>
        <p:spPr>
          <a:xfrm>
            <a:off x="8523362" y="1025235"/>
            <a:ext cx="2425147" cy="624105"/>
          </a:xfrm>
          <a:prstGeom prst="rect">
            <a:avLst/>
          </a:prstGeom>
          <a:solidFill>
            <a:srgbClr val="00666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a:solidFill>
                  <a:schemeClr val="bg1"/>
                </a:solidFill>
                <a:latin typeface="Lub Dub Bold" panose="020B0803030403020204" pitchFamily="34" charset="0"/>
                <a:cs typeface="Arial" panose="020B0604020202020204" pitchFamily="34" charset="0"/>
              </a:rPr>
              <a:t>STAGE D:</a:t>
            </a:r>
          </a:p>
          <a:p>
            <a:pPr algn="ctr"/>
            <a:r>
              <a:rPr lang="en-US" sz="1400" dirty="0">
                <a:solidFill>
                  <a:schemeClr val="bg1"/>
                </a:solidFill>
                <a:latin typeface="Lub Dub Medium" panose="020B0603030403020204" pitchFamily="34" charset="0"/>
                <a:cs typeface="Arial" panose="020B0604020202020204" pitchFamily="34" charset="0"/>
              </a:rPr>
              <a:t>Advanced Heart Failure</a:t>
            </a:r>
          </a:p>
        </p:txBody>
      </p:sp>
      <p:sp>
        <p:nvSpPr>
          <p:cNvPr id="14" name="TextBox 13">
            <a:extLst>
              <a:ext uri="{FF2B5EF4-FFF2-40B4-BE49-F238E27FC236}">
                <a16:creationId xmlns:a16="http://schemas.microsoft.com/office/drawing/2014/main" id="{6ACE0639-5CB8-4640-A39B-DFCE8B3BA51A}"/>
              </a:ext>
              <a:ext uri="{C183D7F6-B498-43B3-948B-1728B52AA6E4}">
                <adec:decorative xmlns:adec="http://schemas.microsoft.com/office/drawing/2017/decorative" val="1"/>
              </a:ext>
            </a:extLst>
          </p:cNvPr>
          <p:cNvSpPr txBox="1"/>
          <p:nvPr/>
        </p:nvSpPr>
        <p:spPr>
          <a:xfrm>
            <a:off x="3175870" y="1661023"/>
            <a:ext cx="2425147" cy="2121408"/>
          </a:xfrm>
          <a:prstGeom prst="rect">
            <a:avLst/>
          </a:prstGeom>
          <a:solidFill>
            <a:schemeClr val="bg1">
              <a:lumMod val="85000"/>
            </a:schemeClr>
          </a:solidFill>
        </p:spPr>
        <p:txBody>
          <a:bodyPr wrap="square" rtlCol="0">
            <a:spAutoFit/>
          </a:bodyPr>
          <a:lstStyle/>
          <a:p>
            <a:pPr algn="ctr"/>
            <a:endParaRPr lang="en-US" sz="1200" dirty="0">
              <a:latin typeface="Lub Dub Condensed" panose="020B0506030403020204" pitchFamily="34" charset="0"/>
              <a:cs typeface="Arial" panose="020B0604020202020204" pitchFamily="34" charset="0"/>
            </a:endParaRPr>
          </a:p>
          <a:p>
            <a:pPr algn="ctr"/>
            <a:r>
              <a:rPr lang="en-US" sz="1200" dirty="0">
                <a:latin typeface="Lub Dub Condensed" panose="020B0506030403020204" pitchFamily="34" charset="0"/>
                <a:cs typeface="Arial" panose="020B0604020202020204" pitchFamily="34" charset="0"/>
              </a:rPr>
              <a:t>Patients without current or previous symptoms/signs of HF but evidence of 1 of the following: structural heart disease, increased filling pressures, or risk factors and increased natriuretic peptide levels or cardiac troponin (in the absence of competing diagnosis)</a:t>
            </a:r>
          </a:p>
          <a:p>
            <a:pPr algn="ctr"/>
            <a:endParaRPr lang="en-US" sz="1200" dirty="0">
              <a:latin typeface="Lub Dub Condensed" panose="020B0506030403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AA6EF4D9-6C62-4D75-8AB0-574CD6D3E5B2}"/>
              </a:ext>
              <a:ext uri="{C183D7F6-B498-43B3-948B-1728B52AA6E4}">
                <adec:decorative xmlns:adec="http://schemas.microsoft.com/office/drawing/2017/decorative" val="1"/>
              </a:ext>
            </a:extLst>
          </p:cNvPr>
          <p:cNvSpPr txBox="1"/>
          <p:nvPr/>
        </p:nvSpPr>
        <p:spPr>
          <a:xfrm>
            <a:off x="5849616" y="1661023"/>
            <a:ext cx="2425147" cy="2123658"/>
          </a:xfrm>
          <a:prstGeom prst="rect">
            <a:avLst/>
          </a:prstGeom>
          <a:solidFill>
            <a:schemeClr val="bg1">
              <a:lumMod val="85000"/>
            </a:schemeClr>
          </a:solidFill>
        </p:spPr>
        <p:txBody>
          <a:bodyPr wrap="square" rtlCol="0">
            <a:spAutoFit/>
          </a:bodyPr>
          <a:lstStyle/>
          <a:p>
            <a:pPr algn="ctr"/>
            <a:endParaRPr lang="en-US" sz="1200" dirty="0">
              <a:latin typeface="Lub Dub Condensed" panose="020B0506030403020204" pitchFamily="34" charset="0"/>
              <a:cs typeface="Arial" panose="020B0604020202020204" pitchFamily="34" charset="0"/>
            </a:endParaRPr>
          </a:p>
          <a:p>
            <a:pPr algn="ctr"/>
            <a:endParaRPr lang="en-US" sz="1200" dirty="0">
              <a:latin typeface="Lub Dub Condensed" panose="020B0506030403020204" pitchFamily="34" charset="0"/>
              <a:cs typeface="Arial" panose="020B0604020202020204" pitchFamily="34" charset="0"/>
            </a:endParaRPr>
          </a:p>
          <a:p>
            <a:pPr algn="ctr"/>
            <a:endParaRPr lang="en-US" sz="1200" dirty="0">
              <a:latin typeface="Lub Dub Condensed" panose="020B0506030403020204" pitchFamily="34" charset="0"/>
              <a:cs typeface="Arial" panose="020B0604020202020204" pitchFamily="34" charset="0"/>
            </a:endParaRPr>
          </a:p>
          <a:p>
            <a:pPr algn="ctr"/>
            <a:endParaRPr lang="en-US" sz="1200" dirty="0">
              <a:latin typeface="Lub Dub Condensed" panose="020B0506030403020204" pitchFamily="34" charset="0"/>
              <a:cs typeface="Arial" panose="020B0604020202020204" pitchFamily="34" charset="0"/>
            </a:endParaRPr>
          </a:p>
          <a:p>
            <a:pPr algn="ctr"/>
            <a:r>
              <a:rPr lang="en-US" sz="1200" dirty="0">
                <a:latin typeface="Lub Dub Condensed" panose="020B0506030403020204" pitchFamily="34" charset="0"/>
                <a:cs typeface="Arial" panose="020B0604020202020204" pitchFamily="34" charset="0"/>
              </a:rPr>
              <a:t>Patients with current or previous symptoms/signs of HF</a:t>
            </a:r>
          </a:p>
          <a:p>
            <a:pPr algn="ctr"/>
            <a:endParaRPr lang="en-US" sz="1200" dirty="0">
              <a:latin typeface="Lub Dub Condensed" panose="020B0506030403020204" pitchFamily="34" charset="0"/>
              <a:cs typeface="Arial" panose="020B0604020202020204" pitchFamily="34" charset="0"/>
            </a:endParaRPr>
          </a:p>
          <a:p>
            <a:pPr algn="ctr"/>
            <a:endParaRPr lang="en-US" sz="1200" dirty="0">
              <a:latin typeface="Lub Dub Condensed" panose="020B0506030403020204" pitchFamily="34" charset="0"/>
              <a:cs typeface="Arial" panose="020B0604020202020204" pitchFamily="34" charset="0"/>
            </a:endParaRPr>
          </a:p>
          <a:p>
            <a:pPr algn="ctr"/>
            <a:endParaRPr lang="en-US" sz="1200" dirty="0">
              <a:latin typeface="Lub Dub Condensed" panose="020B0506030403020204" pitchFamily="34" charset="0"/>
              <a:cs typeface="Arial" panose="020B0604020202020204" pitchFamily="34" charset="0"/>
            </a:endParaRPr>
          </a:p>
          <a:p>
            <a:pPr algn="ctr"/>
            <a:endParaRPr lang="en-US" sz="1200" dirty="0">
              <a:latin typeface="Lub Dub Condensed" panose="020B0506030403020204" pitchFamily="34" charset="0"/>
              <a:cs typeface="Arial" panose="020B0604020202020204" pitchFamily="34" charset="0"/>
            </a:endParaRPr>
          </a:p>
          <a:p>
            <a:pPr algn="ctr"/>
            <a:endParaRPr lang="en-US" sz="1200" dirty="0">
              <a:latin typeface="Lub Dub Condensed" panose="020B0506030403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4BD008FB-AEFA-4E36-944B-DB983759D6F2}"/>
              </a:ext>
              <a:ext uri="{C183D7F6-B498-43B3-948B-1728B52AA6E4}">
                <adec:decorative xmlns:adec="http://schemas.microsoft.com/office/drawing/2017/decorative" val="1"/>
              </a:ext>
            </a:extLst>
          </p:cNvPr>
          <p:cNvSpPr txBox="1"/>
          <p:nvPr/>
        </p:nvSpPr>
        <p:spPr>
          <a:xfrm>
            <a:off x="8521225" y="1661023"/>
            <a:ext cx="2425147" cy="2123658"/>
          </a:xfrm>
          <a:prstGeom prst="rect">
            <a:avLst/>
          </a:prstGeom>
          <a:solidFill>
            <a:schemeClr val="bg1">
              <a:lumMod val="85000"/>
            </a:schemeClr>
          </a:solidFill>
        </p:spPr>
        <p:txBody>
          <a:bodyPr wrap="square" rtlCol="0">
            <a:spAutoFit/>
          </a:bodyPr>
          <a:lstStyle/>
          <a:p>
            <a:pPr algn="ctr"/>
            <a:endParaRPr lang="en-US" sz="1200" dirty="0">
              <a:latin typeface="Lub Dub Condensed" panose="020B0506030403020204" pitchFamily="34" charset="0"/>
              <a:cs typeface="Arial" panose="020B0604020202020204" pitchFamily="34" charset="0"/>
            </a:endParaRPr>
          </a:p>
          <a:p>
            <a:pPr algn="ctr"/>
            <a:endParaRPr lang="en-US" sz="1200" dirty="0">
              <a:latin typeface="Lub Dub Condensed" panose="020B0506030403020204" pitchFamily="34" charset="0"/>
              <a:cs typeface="Arial" panose="020B0604020202020204" pitchFamily="34" charset="0"/>
            </a:endParaRPr>
          </a:p>
          <a:p>
            <a:pPr algn="ctr"/>
            <a:endParaRPr lang="en-US" sz="1200" dirty="0">
              <a:latin typeface="Lub Dub Condensed" panose="020B0506030403020204" pitchFamily="34" charset="0"/>
              <a:cs typeface="Arial" panose="020B0604020202020204" pitchFamily="34" charset="0"/>
            </a:endParaRPr>
          </a:p>
          <a:p>
            <a:pPr algn="ctr"/>
            <a:r>
              <a:rPr lang="en-US" sz="1200" dirty="0">
                <a:latin typeface="Lub Dub Condensed" panose="020B0506030403020204" pitchFamily="34" charset="0"/>
                <a:cs typeface="Arial" panose="020B0604020202020204" pitchFamily="34" charset="0"/>
              </a:rPr>
              <a:t>Marked HF symptoms that interfere with daily life and with recurrent hospitalizations despite attempts to optimize GDMT</a:t>
            </a:r>
          </a:p>
          <a:p>
            <a:pPr algn="ctr"/>
            <a:endParaRPr lang="en-US" sz="1200" dirty="0">
              <a:latin typeface="Lub Dub Condensed" panose="020B0506030403020204" pitchFamily="34" charset="0"/>
              <a:cs typeface="Arial" panose="020B0604020202020204" pitchFamily="34" charset="0"/>
            </a:endParaRPr>
          </a:p>
          <a:p>
            <a:pPr algn="ctr"/>
            <a:endParaRPr lang="en-US" sz="1200" dirty="0">
              <a:latin typeface="Lub Dub Condensed" panose="020B0506030403020204" pitchFamily="34" charset="0"/>
              <a:cs typeface="Arial" panose="020B0604020202020204" pitchFamily="34" charset="0"/>
            </a:endParaRPr>
          </a:p>
          <a:p>
            <a:pPr algn="ctr"/>
            <a:endParaRPr lang="en-US" sz="1200" dirty="0">
              <a:latin typeface="Lub Dub Condensed" panose="020B0506030403020204" pitchFamily="34" charset="0"/>
              <a:cs typeface="Arial" panose="020B0604020202020204" pitchFamily="34" charset="0"/>
            </a:endParaRPr>
          </a:p>
          <a:p>
            <a:pPr algn="ctr"/>
            <a:endParaRPr lang="en-US" sz="1200" dirty="0">
              <a:latin typeface="Lub Dub Condensed" panose="020B0506030403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4435F263-1815-46A7-9968-FD78BAB5D2CF}"/>
              </a:ext>
              <a:ext uri="{C183D7F6-B498-43B3-948B-1728B52AA6E4}">
                <adec:decorative xmlns:adec="http://schemas.microsoft.com/office/drawing/2017/decorative" val="1"/>
              </a:ext>
            </a:extLst>
          </p:cNvPr>
          <p:cNvSpPr/>
          <p:nvPr/>
        </p:nvSpPr>
        <p:spPr>
          <a:xfrm>
            <a:off x="5765180" y="948002"/>
            <a:ext cx="2642840" cy="2963753"/>
          </a:xfrm>
          <a:prstGeom prst="rect">
            <a:avLst/>
          </a:prstGeom>
          <a:noFill/>
          <a:ln w="38100">
            <a:solidFill>
              <a:srgbClr val="0099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26F08D6C-E777-4643-98C0-4271CC08A2C8}"/>
              </a:ext>
              <a:ext uri="{C183D7F6-B498-43B3-948B-1728B52AA6E4}">
                <adec:decorative xmlns:adec="http://schemas.microsoft.com/office/drawing/2017/decorative" val="1"/>
              </a:ext>
            </a:extLst>
          </p:cNvPr>
          <p:cNvSpPr txBox="1"/>
          <p:nvPr/>
        </p:nvSpPr>
        <p:spPr>
          <a:xfrm>
            <a:off x="5867059" y="4740236"/>
            <a:ext cx="1169364" cy="738664"/>
          </a:xfrm>
          <a:prstGeom prst="rect">
            <a:avLst/>
          </a:prstGeom>
          <a:solidFill>
            <a:srgbClr val="009999"/>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en-US"/>
            </a:defPPr>
            <a:lvl1pPr algn="ctr">
              <a:defRPr sz="1400">
                <a:solidFill>
                  <a:schemeClr val="bg1"/>
                </a:solidFill>
                <a:latin typeface="Lub Dub Bold" panose="020B0803030403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Trajectory of Stage C HF</a:t>
            </a:r>
          </a:p>
        </p:txBody>
      </p:sp>
      <p:sp>
        <p:nvSpPr>
          <p:cNvPr id="25" name="TextBox 24">
            <a:extLst>
              <a:ext uri="{FF2B5EF4-FFF2-40B4-BE49-F238E27FC236}">
                <a16:creationId xmlns:a16="http://schemas.microsoft.com/office/drawing/2014/main" id="{3EB1DA12-2CD7-48A8-A460-3FD8B27CD611}"/>
              </a:ext>
              <a:ext uri="{C183D7F6-B498-43B3-948B-1728B52AA6E4}">
                <adec:decorative xmlns:adec="http://schemas.microsoft.com/office/drawing/2017/decorative" val="1"/>
              </a:ext>
            </a:extLst>
          </p:cNvPr>
          <p:cNvSpPr txBox="1"/>
          <p:nvPr/>
        </p:nvSpPr>
        <p:spPr>
          <a:xfrm>
            <a:off x="7512832" y="4590215"/>
            <a:ext cx="2177578" cy="276999"/>
          </a:xfrm>
          <a:prstGeom prst="rect">
            <a:avLst/>
          </a:prstGeom>
          <a:solidFill>
            <a:schemeClr val="bg1">
              <a:lumMod val="85000"/>
            </a:schemeClr>
          </a:solidFill>
        </p:spPr>
        <p:txBody>
          <a:bodyPr wrap="square" rtlCol="0">
            <a:spAutoFit/>
          </a:bodyPr>
          <a:lstStyle>
            <a:defPPr>
              <a:defRPr lang="en-US"/>
            </a:defPPr>
            <a:lvl1pPr algn="ctr">
              <a:defRPr sz="1200">
                <a:latin typeface="Lub Dub Condensed" panose="020B0506030403020204" pitchFamily="34" charset="0"/>
                <a:cs typeface="Arial" panose="020B0604020202020204" pitchFamily="34" charset="0"/>
              </a:defRPr>
            </a:lvl1pPr>
          </a:lstStyle>
          <a:p>
            <a:r>
              <a:rPr lang="en-US" dirty="0"/>
              <a:t>New Onset/De Novo HF</a:t>
            </a:r>
          </a:p>
        </p:txBody>
      </p:sp>
      <p:sp>
        <p:nvSpPr>
          <p:cNvPr id="26" name="TextBox 25">
            <a:extLst>
              <a:ext uri="{FF2B5EF4-FFF2-40B4-BE49-F238E27FC236}">
                <a16:creationId xmlns:a16="http://schemas.microsoft.com/office/drawing/2014/main" id="{DD51C8C7-F153-4468-B8A5-D4783F9B8492}"/>
              </a:ext>
              <a:ext uri="{C183D7F6-B498-43B3-948B-1728B52AA6E4}">
                <adec:decorative xmlns:adec="http://schemas.microsoft.com/office/drawing/2017/decorative" val="1"/>
              </a:ext>
            </a:extLst>
          </p:cNvPr>
          <p:cNvSpPr txBox="1"/>
          <p:nvPr/>
        </p:nvSpPr>
        <p:spPr>
          <a:xfrm>
            <a:off x="7512831" y="4912850"/>
            <a:ext cx="2177579" cy="276999"/>
          </a:xfrm>
          <a:prstGeom prst="rect">
            <a:avLst/>
          </a:prstGeom>
          <a:solidFill>
            <a:schemeClr val="bg1">
              <a:lumMod val="85000"/>
            </a:schemeClr>
          </a:solidFill>
        </p:spPr>
        <p:txBody>
          <a:bodyPr wrap="square" rtlCol="0">
            <a:spAutoFit/>
          </a:bodyPr>
          <a:lstStyle>
            <a:defPPr>
              <a:defRPr lang="en-US"/>
            </a:defPPr>
            <a:lvl1pPr algn="ctr">
              <a:defRPr sz="1200">
                <a:latin typeface="Lub Dub Condensed" panose="020B0506030403020204" pitchFamily="34" charset="0"/>
                <a:cs typeface="Arial" panose="020B0604020202020204" pitchFamily="34" charset="0"/>
              </a:defRPr>
            </a:lvl1pPr>
          </a:lstStyle>
          <a:p>
            <a:r>
              <a:rPr lang="en-US" dirty="0"/>
              <a:t>Resolution of Symptoms</a:t>
            </a:r>
          </a:p>
        </p:txBody>
      </p:sp>
      <p:sp>
        <p:nvSpPr>
          <p:cNvPr id="27" name="TextBox 26">
            <a:extLst>
              <a:ext uri="{FF2B5EF4-FFF2-40B4-BE49-F238E27FC236}">
                <a16:creationId xmlns:a16="http://schemas.microsoft.com/office/drawing/2014/main" id="{CF88E379-5A2B-4F9C-9F74-C119A457196C}"/>
              </a:ext>
              <a:ext uri="{C183D7F6-B498-43B3-948B-1728B52AA6E4}">
                <adec:decorative xmlns:adec="http://schemas.microsoft.com/office/drawing/2017/decorative" val="1"/>
              </a:ext>
            </a:extLst>
          </p:cNvPr>
          <p:cNvSpPr txBox="1"/>
          <p:nvPr/>
        </p:nvSpPr>
        <p:spPr>
          <a:xfrm>
            <a:off x="7512831" y="5235485"/>
            <a:ext cx="2177579" cy="276999"/>
          </a:xfrm>
          <a:prstGeom prst="rect">
            <a:avLst/>
          </a:prstGeom>
          <a:solidFill>
            <a:schemeClr val="bg1">
              <a:lumMod val="85000"/>
            </a:schemeClr>
          </a:solidFill>
        </p:spPr>
        <p:txBody>
          <a:bodyPr wrap="square" rtlCol="0">
            <a:spAutoFit/>
          </a:bodyPr>
          <a:lstStyle>
            <a:defPPr>
              <a:defRPr lang="en-US"/>
            </a:defPPr>
            <a:lvl1pPr algn="ctr">
              <a:defRPr sz="1200">
                <a:latin typeface="Lub Dub Condensed" panose="020B0506030403020204" pitchFamily="34" charset="0"/>
                <a:cs typeface="Arial" panose="020B0604020202020204" pitchFamily="34" charset="0"/>
              </a:defRPr>
            </a:lvl1pPr>
          </a:lstStyle>
          <a:p>
            <a:r>
              <a:rPr lang="en-US" dirty="0"/>
              <a:t>Persistent HF</a:t>
            </a:r>
          </a:p>
        </p:txBody>
      </p:sp>
      <p:sp>
        <p:nvSpPr>
          <p:cNvPr id="28" name="TextBox 27">
            <a:extLst>
              <a:ext uri="{FF2B5EF4-FFF2-40B4-BE49-F238E27FC236}">
                <a16:creationId xmlns:a16="http://schemas.microsoft.com/office/drawing/2014/main" id="{58C8DB58-33B8-4C1A-8802-FCBD2FE3CA74}"/>
              </a:ext>
              <a:ext uri="{C183D7F6-B498-43B3-948B-1728B52AA6E4}">
                <adec:decorative xmlns:adec="http://schemas.microsoft.com/office/drawing/2017/decorative" val="1"/>
              </a:ext>
            </a:extLst>
          </p:cNvPr>
          <p:cNvSpPr txBox="1"/>
          <p:nvPr/>
        </p:nvSpPr>
        <p:spPr>
          <a:xfrm>
            <a:off x="7512831" y="5557072"/>
            <a:ext cx="2177579" cy="276999"/>
          </a:xfrm>
          <a:prstGeom prst="rect">
            <a:avLst/>
          </a:prstGeom>
          <a:solidFill>
            <a:schemeClr val="bg1">
              <a:lumMod val="85000"/>
            </a:schemeClr>
          </a:solidFill>
        </p:spPr>
        <p:txBody>
          <a:bodyPr wrap="square" rtlCol="0">
            <a:spAutoFit/>
          </a:bodyPr>
          <a:lstStyle>
            <a:defPPr>
              <a:defRPr lang="en-US"/>
            </a:defPPr>
            <a:lvl1pPr algn="ctr">
              <a:defRPr sz="1200">
                <a:latin typeface="Lub Dub Condensed" panose="020B0506030403020204" pitchFamily="34" charset="0"/>
                <a:cs typeface="Arial" panose="020B0604020202020204" pitchFamily="34" charset="0"/>
              </a:defRPr>
            </a:lvl1pPr>
          </a:lstStyle>
          <a:p>
            <a:r>
              <a:rPr lang="en-US" dirty="0"/>
              <a:t>Worsening HF</a:t>
            </a:r>
          </a:p>
        </p:txBody>
      </p:sp>
      <p:cxnSp>
        <p:nvCxnSpPr>
          <p:cNvPr id="29" name="Elbow Connector 36">
            <a:extLst>
              <a:ext uri="{FF2B5EF4-FFF2-40B4-BE49-F238E27FC236}">
                <a16:creationId xmlns:a16="http://schemas.microsoft.com/office/drawing/2014/main" id="{78655D80-ED7E-4FFF-8EEE-D61C9AE78082}"/>
              </a:ext>
              <a:ext uri="{C183D7F6-B498-43B3-948B-1728B52AA6E4}">
                <adec:decorative xmlns:adec="http://schemas.microsoft.com/office/drawing/2017/decorative" val="1"/>
              </a:ext>
            </a:extLst>
          </p:cNvPr>
          <p:cNvCxnSpPr>
            <a:stCxn id="24" idx="3"/>
            <a:endCxn id="25" idx="1"/>
          </p:cNvCxnSpPr>
          <p:nvPr/>
        </p:nvCxnSpPr>
        <p:spPr>
          <a:xfrm flipV="1">
            <a:off x="7036423" y="4728715"/>
            <a:ext cx="476409" cy="380853"/>
          </a:xfrm>
          <a:prstGeom prst="bentConnector3">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Curved Right Arrow 37">
            <a:extLst>
              <a:ext uri="{FF2B5EF4-FFF2-40B4-BE49-F238E27FC236}">
                <a16:creationId xmlns:a16="http://schemas.microsoft.com/office/drawing/2014/main" id="{95BF9AB3-143B-49F8-8838-57041D22640B}"/>
              </a:ext>
              <a:ext uri="{C183D7F6-B498-43B3-948B-1728B52AA6E4}">
                <adec:decorative xmlns:adec="http://schemas.microsoft.com/office/drawing/2017/decorative" val="1"/>
              </a:ext>
            </a:extLst>
          </p:cNvPr>
          <p:cNvSpPr/>
          <p:nvPr/>
        </p:nvSpPr>
        <p:spPr>
          <a:xfrm>
            <a:off x="5061097" y="3726566"/>
            <a:ext cx="717651" cy="1508919"/>
          </a:xfrm>
          <a:prstGeom prst="curvedRightArrow">
            <a:avLst>
              <a:gd name="adj1" fmla="val 25000"/>
              <a:gd name="adj2" fmla="val 47041"/>
              <a:gd name="adj3" fmla="val 25000"/>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1" name="Elbow Connector 39">
            <a:extLst>
              <a:ext uri="{FF2B5EF4-FFF2-40B4-BE49-F238E27FC236}">
                <a16:creationId xmlns:a16="http://schemas.microsoft.com/office/drawing/2014/main" id="{04204B56-A1B5-4FFA-9B16-DA49BE59AB15}"/>
              </a:ext>
              <a:ext uri="{C183D7F6-B498-43B3-948B-1728B52AA6E4}">
                <adec:decorative xmlns:adec="http://schemas.microsoft.com/office/drawing/2017/decorative" val="1"/>
              </a:ext>
            </a:extLst>
          </p:cNvPr>
          <p:cNvCxnSpPr>
            <a:stCxn id="24" idx="3"/>
            <a:endCxn id="26" idx="1"/>
          </p:cNvCxnSpPr>
          <p:nvPr/>
        </p:nvCxnSpPr>
        <p:spPr>
          <a:xfrm flipV="1">
            <a:off x="7036423" y="5051350"/>
            <a:ext cx="476408" cy="58218"/>
          </a:xfrm>
          <a:prstGeom prst="bentConnector3">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Elbow Connector 41">
            <a:extLst>
              <a:ext uri="{FF2B5EF4-FFF2-40B4-BE49-F238E27FC236}">
                <a16:creationId xmlns:a16="http://schemas.microsoft.com/office/drawing/2014/main" id="{481A88F5-D648-48CC-B7B9-BB6587C834D1}"/>
              </a:ext>
              <a:ext uri="{C183D7F6-B498-43B3-948B-1728B52AA6E4}">
                <adec:decorative xmlns:adec="http://schemas.microsoft.com/office/drawing/2017/decorative" val="1"/>
              </a:ext>
            </a:extLst>
          </p:cNvPr>
          <p:cNvCxnSpPr>
            <a:stCxn id="24" idx="3"/>
            <a:endCxn id="27" idx="1"/>
          </p:cNvCxnSpPr>
          <p:nvPr/>
        </p:nvCxnSpPr>
        <p:spPr>
          <a:xfrm>
            <a:off x="7036423" y="5109568"/>
            <a:ext cx="476408" cy="264417"/>
          </a:xfrm>
          <a:prstGeom prst="bentConnector3">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Elbow Connector 43">
            <a:extLst>
              <a:ext uri="{FF2B5EF4-FFF2-40B4-BE49-F238E27FC236}">
                <a16:creationId xmlns:a16="http://schemas.microsoft.com/office/drawing/2014/main" id="{FD18543E-0D35-4696-BC7C-C6BEF3472879}"/>
              </a:ext>
              <a:ext uri="{C183D7F6-B498-43B3-948B-1728B52AA6E4}">
                <adec:decorative xmlns:adec="http://schemas.microsoft.com/office/drawing/2017/decorative" val="1"/>
              </a:ext>
            </a:extLst>
          </p:cNvPr>
          <p:cNvCxnSpPr>
            <a:stCxn id="24" idx="3"/>
            <a:endCxn id="28" idx="1"/>
          </p:cNvCxnSpPr>
          <p:nvPr/>
        </p:nvCxnSpPr>
        <p:spPr>
          <a:xfrm>
            <a:off x="7036423" y="5109568"/>
            <a:ext cx="476408" cy="586004"/>
          </a:xfrm>
          <a:prstGeom prst="bentConnector3">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F7B96E33-ECB4-43B7-B77C-828A9ADC4E78}"/>
              </a:ext>
              <a:ext uri="{C183D7F6-B498-43B3-948B-1728B52AA6E4}">
                <adec:decorative xmlns:adec="http://schemas.microsoft.com/office/drawing/2017/decorative" val="1"/>
              </a:ext>
            </a:extLst>
          </p:cNvPr>
          <p:cNvCxnSpPr>
            <a:cxnSpLocks/>
            <a:endCxn id="10" idx="1"/>
          </p:cNvCxnSpPr>
          <p:nvPr/>
        </p:nvCxnSpPr>
        <p:spPr>
          <a:xfrm flipV="1">
            <a:off x="2910300" y="1337289"/>
            <a:ext cx="265570" cy="1083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35605194-F535-44EE-ABD0-8510B27AD76A}"/>
              </a:ext>
              <a:ext uri="{C183D7F6-B498-43B3-948B-1728B52AA6E4}">
                <adec:decorative xmlns:adec="http://schemas.microsoft.com/office/drawing/2017/decorative" val="1"/>
              </a:ext>
            </a:extLst>
          </p:cNvPr>
          <p:cNvCxnSpPr>
            <a:cxnSpLocks/>
          </p:cNvCxnSpPr>
          <p:nvPr/>
        </p:nvCxnSpPr>
        <p:spPr>
          <a:xfrm flipV="1">
            <a:off x="5604019" y="1331872"/>
            <a:ext cx="265570" cy="1083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37E78A91-856D-4E15-8FA1-5136B24069AE}"/>
              </a:ext>
              <a:ext uri="{C183D7F6-B498-43B3-948B-1728B52AA6E4}">
                <adec:decorative xmlns:adec="http://schemas.microsoft.com/office/drawing/2017/decorative" val="1"/>
              </a:ext>
            </a:extLst>
          </p:cNvPr>
          <p:cNvCxnSpPr>
            <a:cxnSpLocks/>
          </p:cNvCxnSpPr>
          <p:nvPr/>
        </p:nvCxnSpPr>
        <p:spPr>
          <a:xfrm flipV="1">
            <a:off x="8266277" y="1330166"/>
            <a:ext cx="265570" cy="1083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9385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wipe(left)">
                                      <p:cBhvr>
                                        <p:cTn id="15" dur="500"/>
                                        <p:tgtEl>
                                          <p:spTgt spid="54"/>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wipe(left)">
                                      <p:cBhvr>
                                        <p:cTn id="27" dur="500"/>
                                        <p:tgtEl>
                                          <p:spTgt spid="55"/>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heel(1)">
                                      <p:cBhvr>
                                        <p:cTn id="51" dur="2000"/>
                                        <p:tgtEl>
                                          <p:spTgt spid="23"/>
                                        </p:tgtEl>
                                      </p:cBhvr>
                                    </p:animEffect>
                                  </p:childTnLst>
                                </p:cTn>
                              </p:par>
                            </p:childTnLst>
                          </p:cTn>
                        </p:par>
                        <p:par>
                          <p:cTn id="52" fill="hold">
                            <p:stCondLst>
                              <p:cond delay="2000"/>
                            </p:stCondLst>
                            <p:childTnLst>
                              <p:par>
                                <p:cTn id="53" presetID="22" presetClass="entr" presetSubtype="1"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ipe(up)">
                                      <p:cBhvr>
                                        <p:cTn id="55" dur="500"/>
                                        <p:tgtEl>
                                          <p:spTgt spid="30"/>
                                        </p:tgtEl>
                                      </p:cBhvr>
                                    </p:animEffect>
                                  </p:childTnLst>
                                </p:cTn>
                              </p:par>
                            </p:childTnLst>
                          </p:cTn>
                        </p:par>
                        <p:par>
                          <p:cTn id="56" fill="hold">
                            <p:stCondLst>
                              <p:cond delay="2500"/>
                            </p:stCondLst>
                            <p:childTnLst>
                              <p:par>
                                <p:cTn id="57" presetID="1" presetClass="entr" presetSubtype="0" fill="hold" grpId="0" nodeType="after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par>
                                <p:cTn id="59" presetID="22" presetClass="entr" presetSubtype="8" fill="hold" nodeType="with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wipe(left)">
                                      <p:cBhvr>
                                        <p:cTn id="61" dur="500"/>
                                        <p:tgtEl>
                                          <p:spTgt spid="29"/>
                                        </p:tgtEl>
                                      </p:cBhvr>
                                    </p:animEffect>
                                  </p:childTnLst>
                                </p:cTn>
                              </p:par>
                              <p:par>
                                <p:cTn id="62" presetID="22" presetClass="entr" presetSubtype="8" fill="hold" nodeType="with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wipe(left)">
                                      <p:cBhvr>
                                        <p:cTn id="64" dur="500"/>
                                        <p:tgtEl>
                                          <p:spTgt spid="31"/>
                                        </p:tgtEl>
                                      </p:cBhvr>
                                    </p:animEffect>
                                  </p:childTnLst>
                                </p:cTn>
                              </p:par>
                              <p:par>
                                <p:cTn id="65" presetID="22" presetClass="entr" presetSubtype="8" fill="hold" nodeType="with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par>
                                <p:cTn id="68" presetID="22" presetClass="entr" presetSubtype="8" fill="hold" nodeType="with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wipe(left)">
                                      <p:cBhvr>
                                        <p:cTn id="70" dur="500"/>
                                        <p:tgtEl>
                                          <p:spTgt spid="33"/>
                                        </p:tgtEl>
                                      </p:cBhvr>
                                    </p:animEffect>
                                  </p:childTnLst>
                                </p:cTn>
                              </p:par>
                              <p:par>
                                <p:cTn id="71" presetID="1" presetClass="entr" presetSubtype="0" fill="hold" grpId="0" nodeType="withEffect">
                                  <p:stCondLst>
                                    <p:cond delay="0"/>
                                  </p:stCondLst>
                                  <p:childTnLst>
                                    <p:set>
                                      <p:cBhvr>
                                        <p:cTn id="72" dur="1" fill="hold">
                                          <p:stCondLst>
                                            <p:cond delay="0"/>
                                          </p:stCondLst>
                                        </p:cTn>
                                        <p:tgtEl>
                                          <p:spTgt spid="2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0" grpId="0" animBg="1"/>
      <p:bldP spid="11" grpId="0" animBg="1"/>
      <p:bldP spid="12" grpId="0" animBg="1"/>
      <p:bldP spid="14" grpId="0" animBg="1"/>
      <p:bldP spid="15" grpId="0" animBg="1"/>
      <p:bldP spid="16" grpId="0" animBg="1"/>
      <p:bldP spid="23" grpId="0" animBg="1"/>
      <p:bldP spid="24" grpId="0" animBg="1"/>
      <p:bldP spid="25" grpId="0" animBg="1"/>
      <p:bldP spid="26" grpId="0" animBg="1"/>
      <p:bldP spid="27" grpId="0" animBg="1"/>
      <p:bldP spid="28" grpId="0" animBg="1"/>
      <p:bldP spid="3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8E47CC-2C36-4E78-B987-9C8EC0DAC266}"/>
              </a:ext>
            </a:extLst>
          </p:cNvPr>
          <p:cNvSpPr>
            <a:spLocks noGrp="1"/>
          </p:cNvSpPr>
          <p:nvPr>
            <p:ph type="title"/>
          </p:nvPr>
        </p:nvSpPr>
        <p:spPr/>
        <p:txBody>
          <a:bodyPr/>
          <a:lstStyle/>
          <a:p>
            <a:r>
              <a:rPr lang="en-US" dirty="0"/>
              <a:t>Recommendations for Cardio-Oncology</a:t>
            </a:r>
          </a:p>
        </p:txBody>
      </p:sp>
      <p:graphicFrame>
        <p:nvGraphicFramePr>
          <p:cNvPr id="27" name="Table 26">
            <a:extLst>
              <a:ext uri="{FF2B5EF4-FFF2-40B4-BE49-F238E27FC236}">
                <a16:creationId xmlns:a16="http://schemas.microsoft.com/office/drawing/2014/main" id="{1369D8FD-9D78-4FF3-99E6-D7F6FA2CDF6F}"/>
              </a:ext>
            </a:extLst>
          </p:cNvPr>
          <p:cNvGraphicFramePr>
            <a:graphicFrameLocks noGrp="1"/>
          </p:cNvGraphicFramePr>
          <p:nvPr>
            <p:extLst>
              <p:ext uri="{D42A27DB-BD31-4B8C-83A1-F6EECF244321}">
                <p14:modId xmlns:p14="http://schemas.microsoft.com/office/powerpoint/2010/main" val="1909806865"/>
              </p:ext>
            </p:extLst>
          </p:nvPr>
        </p:nvGraphicFramePr>
        <p:xfrm>
          <a:off x="1703403" y="1110033"/>
          <a:ext cx="8785194" cy="4615122"/>
        </p:xfrm>
        <a:graphic>
          <a:graphicData uri="http://schemas.openxmlformats.org/drawingml/2006/table">
            <a:tbl>
              <a:tblPr firstRow="1" bandRow="1">
                <a:tableStyleId>{5C22544A-7EE6-4342-B048-85BDC9FD1C3A}</a:tableStyleId>
              </a:tblPr>
              <a:tblGrid>
                <a:gridCol w="1079377">
                  <a:extLst>
                    <a:ext uri="{9D8B030D-6E8A-4147-A177-3AD203B41FA5}">
                      <a16:colId xmlns:a16="http://schemas.microsoft.com/office/drawing/2014/main" val="1719900550"/>
                    </a:ext>
                  </a:extLst>
                </a:gridCol>
                <a:gridCol w="7705817">
                  <a:extLst>
                    <a:ext uri="{9D8B030D-6E8A-4147-A177-3AD203B41FA5}">
                      <a16:colId xmlns:a16="http://schemas.microsoft.com/office/drawing/2014/main" val="2161597088"/>
                    </a:ext>
                  </a:extLst>
                </a:gridCol>
              </a:tblGrid>
              <a:tr h="337027">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257699169"/>
                  </a:ext>
                </a:extLst>
              </a:tr>
              <a:tr h="83350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400" b="1" kern="1200" dirty="0">
                          <a:solidFill>
                            <a:srgbClr val="231F20"/>
                          </a:solidFill>
                          <a:latin typeface="Lub Dub Condensed" panose="020B0506030403020204" pitchFamily="34" charset="0"/>
                          <a:ea typeface="+mn-ea"/>
                          <a:cs typeface="Calibri"/>
                        </a:rPr>
                        <a:t>In patients who develop cancer therapy–related cardiomyopathy or HF, a multidisciplinary discussion involving the patient about the risk-benefit ratio of cancer therapy interruption, discontinuation, or continuation is recommended to improve management.</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9189650"/>
                  </a:ext>
                </a:extLst>
              </a:tr>
              <a:tr h="590396">
                <a:tc>
                  <a:txBody>
                    <a:body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lvl="0" algn="l">
                        <a:lnSpc>
                          <a:spcPct val="100000"/>
                        </a:lnSpc>
                        <a:spcBef>
                          <a:spcPts val="0"/>
                        </a:spcBef>
                        <a:spcAft>
                          <a:spcPts val="0"/>
                        </a:spcAft>
                        <a:buNone/>
                      </a:pPr>
                      <a:r>
                        <a:rPr lang="en-US" sz="1400" b="1" kern="1200" noProof="0" dirty="0">
                          <a:solidFill>
                            <a:srgbClr val="231F20"/>
                          </a:solidFill>
                          <a:latin typeface="Lub Dub Condensed" panose="020B0506030403020204" pitchFamily="34" charset="0"/>
                          <a:ea typeface="+mn-ea"/>
                          <a:cs typeface="Calibri"/>
                        </a:rPr>
                        <a:t>In asymptomatic patients with cancer therapy–related cardiomyopathy (EF &lt;50%), ARB, </a:t>
                      </a:r>
                      <a:r>
                        <a:rPr lang="en-US" sz="1400" b="1" kern="1200" noProof="0" dirty="0" err="1">
                          <a:solidFill>
                            <a:srgbClr val="231F20"/>
                          </a:solidFill>
                          <a:latin typeface="Lub Dub Condensed" panose="020B0506030403020204" pitchFamily="34" charset="0"/>
                          <a:ea typeface="+mn-ea"/>
                          <a:cs typeface="Calibri"/>
                        </a:rPr>
                        <a:t>ACEi</a:t>
                      </a:r>
                      <a:r>
                        <a:rPr lang="en-US" sz="1400" b="1" kern="1200" noProof="0" dirty="0">
                          <a:solidFill>
                            <a:srgbClr val="231F20"/>
                          </a:solidFill>
                          <a:latin typeface="Lub Dub Condensed" panose="020B0506030403020204" pitchFamily="34" charset="0"/>
                          <a:ea typeface="+mn-ea"/>
                          <a:cs typeface="Calibri"/>
                        </a:rPr>
                        <a:t>, and BBs are reasonable to prevent progression to HF and improve cardiac function.</a:t>
                      </a:r>
                      <a:endParaRPr lang="en-US" sz="1400" b="1" kern="1200" dirty="0">
                        <a:solidFill>
                          <a:srgbClr val="231F20"/>
                        </a:solidFill>
                        <a:latin typeface="Lub Dub Condensed" panose="020B0506030403020204" pitchFamily="34" charset="0"/>
                        <a:ea typeface="+mn-ea"/>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72306629"/>
                  </a:ext>
                </a:extLst>
              </a:tr>
              <a:tr h="833500">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lvl="0" algn="l">
                        <a:lnSpc>
                          <a:spcPct val="100000"/>
                        </a:lnSpc>
                        <a:spcBef>
                          <a:spcPts val="0"/>
                        </a:spcBef>
                        <a:spcAft>
                          <a:spcPts val="0"/>
                        </a:spcAft>
                        <a:buNone/>
                      </a:pPr>
                      <a:r>
                        <a:rPr lang="en-US" sz="1400" b="1" kern="1200" noProof="0" dirty="0">
                          <a:solidFill>
                            <a:srgbClr val="231F20"/>
                          </a:solidFill>
                          <a:latin typeface="Lub Dub Condensed" panose="020B0506030403020204" pitchFamily="34" charset="0"/>
                          <a:ea typeface="+mn-ea"/>
                          <a:cs typeface="Calibri"/>
                        </a:rPr>
                        <a:t>In patients with CV risk factors or known cardiac disease being considered for potentially cardiotoxic anticancer therapies, pretherapy evaluation of cardiac function is reasonable to establish baseline cardiac function and guide the choice of cancer therapy.</a:t>
                      </a:r>
                      <a:endParaRPr lang="en-US" sz="1400" b="1" kern="1200" dirty="0">
                        <a:solidFill>
                          <a:srgbClr val="231F20"/>
                        </a:solidFill>
                        <a:latin typeface="Lub Dub Condensed" panose="020B0506030403020204" pitchFamily="34" charset="0"/>
                        <a:ea typeface="+mn-ea"/>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09487505"/>
                  </a:ext>
                </a:extLst>
              </a:tr>
              <a:tr h="833500">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lvl="0" algn="l">
                        <a:lnSpc>
                          <a:spcPct val="100000"/>
                        </a:lnSpc>
                        <a:spcBef>
                          <a:spcPts val="0"/>
                        </a:spcBef>
                        <a:spcAft>
                          <a:spcPts val="0"/>
                        </a:spcAft>
                        <a:buNone/>
                      </a:pPr>
                      <a:r>
                        <a:rPr lang="en-US" sz="1400" b="1" kern="1200" noProof="0" dirty="0">
                          <a:solidFill>
                            <a:srgbClr val="231F20"/>
                          </a:solidFill>
                          <a:latin typeface="Lub Dub Condensed" panose="020B0506030403020204" pitchFamily="34" charset="0"/>
                          <a:ea typeface="+mn-ea"/>
                          <a:cs typeface="Calibri"/>
                        </a:rPr>
                        <a:t>In patients with CV risk factors or known cardiac disease receiving potentially cardiotoxic anticancer therapies, monitoring of cardiac function is reasonable for the early identification of drug-induced cardiomyopathy.</a:t>
                      </a:r>
                      <a:endParaRPr lang="en-US" sz="1400" b="1" kern="1200" dirty="0">
                        <a:solidFill>
                          <a:srgbClr val="231F20"/>
                        </a:solidFill>
                        <a:latin typeface="Lub Dub Condensed" panose="020B0506030403020204" pitchFamily="34" charset="0"/>
                        <a:ea typeface="+mn-ea"/>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40501948"/>
                  </a:ext>
                </a:extLst>
              </a:tr>
              <a:tr h="590396">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lvl="0" algn="l">
                        <a:lnSpc>
                          <a:spcPct val="100000"/>
                        </a:lnSpc>
                        <a:spcBef>
                          <a:spcPts val="0"/>
                        </a:spcBef>
                        <a:spcAft>
                          <a:spcPts val="0"/>
                        </a:spcAft>
                        <a:buNone/>
                      </a:pPr>
                      <a:r>
                        <a:rPr lang="en-US" sz="1400" b="1" kern="1200" noProof="0" dirty="0">
                          <a:solidFill>
                            <a:srgbClr val="231F20"/>
                          </a:solidFill>
                          <a:latin typeface="Lub Dub Condensed" panose="020B0506030403020204" pitchFamily="34" charset="0"/>
                          <a:ea typeface="+mn-ea"/>
                          <a:cs typeface="Calibri"/>
                        </a:rPr>
                        <a:t>In patients at risk of cancer therapy–related cardiomyopathy, initiation of beta blockers and </a:t>
                      </a:r>
                      <a:r>
                        <a:rPr lang="en-US" sz="1400" b="1" kern="1200" noProof="0" dirty="0" err="1">
                          <a:solidFill>
                            <a:srgbClr val="231F20"/>
                          </a:solidFill>
                          <a:latin typeface="Lub Dub Condensed" panose="020B0506030403020204" pitchFamily="34" charset="0"/>
                          <a:ea typeface="+mn-ea"/>
                          <a:cs typeface="Calibri"/>
                        </a:rPr>
                        <a:t>ACEi</a:t>
                      </a:r>
                      <a:r>
                        <a:rPr lang="en-US" sz="1400" b="1" kern="1200" noProof="0" dirty="0">
                          <a:solidFill>
                            <a:srgbClr val="231F20"/>
                          </a:solidFill>
                          <a:latin typeface="Lub Dub Condensed" panose="020B0506030403020204" pitchFamily="34" charset="0"/>
                          <a:ea typeface="+mn-ea"/>
                          <a:cs typeface="Calibri"/>
                        </a:rPr>
                        <a:t>-ARB for the primary prevention of drug-induced cardiomyopathy is of uncertain benefit.</a:t>
                      </a:r>
                      <a:endParaRPr lang="en-US" sz="1400" b="1" kern="1200" dirty="0">
                        <a:solidFill>
                          <a:srgbClr val="231F20"/>
                        </a:solidFill>
                        <a:latin typeface="Lub Dub Condensed" panose="020B0506030403020204" pitchFamily="34" charset="0"/>
                        <a:ea typeface="+mn-ea"/>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35462567"/>
                  </a:ext>
                </a:extLst>
              </a:tr>
              <a:tr h="596803">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lvl="0" algn="l">
                        <a:lnSpc>
                          <a:spcPct val="100000"/>
                        </a:lnSpc>
                        <a:spcBef>
                          <a:spcPts val="0"/>
                        </a:spcBef>
                        <a:spcAft>
                          <a:spcPts val="0"/>
                        </a:spcAft>
                        <a:buNone/>
                      </a:pPr>
                      <a:r>
                        <a:rPr lang="en-US" sz="1400" b="1" kern="1200" noProof="0" dirty="0">
                          <a:solidFill>
                            <a:srgbClr val="231F20"/>
                          </a:solidFill>
                          <a:latin typeface="Lub Dub Condensed" panose="020B0506030403020204" pitchFamily="34" charset="0"/>
                          <a:ea typeface="+mn-ea"/>
                          <a:cs typeface="Calibri"/>
                        </a:rPr>
                        <a:t>In patients being considered for potentially cardiotoxic therapies, serial measurement of cardiac troponin might be reasonable for further risk stratification.</a:t>
                      </a:r>
                      <a:endParaRPr lang="en-US" sz="1400" b="1" kern="1200" dirty="0">
                        <a:solidFill>
                          <a:srgbClr val="231F20"/>
                        </a:solidFill>
                        <a:latin typeface="Lub Dub Condensed" panose="020B0506030403020204" pitchFamily="34" charset="0"/>
                        <a:ea typeface="+mn-ea"/>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519792452"/>
                  </a:ext>
                </a:extLst>
              </a:tr>
            </a:tbl>
          </a:graphicData>
        </a:graphic>
      </p:graphicFrame>
      <p:sp>
        <p:nvSpPr>
          <p:cNvPr id="7" name="Text Placeholder 6">
            <a:extLst>
              <a:ext uri="{FF2B5EF4-FFF2-40B4-BE49-F238E27FC236}">
                <a16:creationId xmlns:a16="http://schemas.microsoft.com/office/drawing/2014/main" id="{2A6A5D4C-6318-4501-83E6-339815A1ADBE}"/>
              </a:ext>
            </a:extLst>
          </p:cNvPr>
          <p:cNvSpPr>
            <a:spLocks noGrp="1"/>
          </p:cNvSpPr>
          <p:nvPr>
            <p:ph type="body" sz="quarter" idx="13"/>
          </p:nvPr>
        </p:nvSpPr>
        <p:spPr/>
        <p:txBody>
          <a:bodyPr/>
          <a:lstStyle/>
          <a:p>
            <a:r>
              <a:rPr lang="en-US" b="1" dirty="0"/>
              <a:t>Abbreviations: </a:t>
            </a:r>
            <a:r>
              <a:rPr lang="en-US" dirty="0" err="1"/>
              <a:t>ACEi</a:t>
            </a:r>
            <a:r>
              <a:rPr lang="en-US" dirty="0"/>
              <a:t> indicates angiotensin-converting enzyme inhibitor; ARB, angiotensin receptor blocker; BB, beta blocker; CV, cardiovascular;  EF, ejection fraction; and HF, heart failure.</a:t>
            </a:r>
          </a:p>
        </p:txBody>
      </p:sp>
      <p:sp>
        <p:nvSpPr>
          <p:cNvPr id="8" name="Slide Number Placeholder 7">
            <a:extLst>
              <a:ext uri="{FF2B5EF4-FFF2-40B4-BE49-F238E27FC236}">
                <a16:creationId xmlns:a16="http://schemas.microsoft.com/office/drawing/2014/main" id="{70587127-88A3-4087-AE51-E1798CCD6C5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40</a:t>
            </a:fld>
            <a:endParaRPr lang="en-US" sz="900" dirty="0"/>
          </a:p>
        </p:txBody>
      </p:sp>
    </p:spTree>
    <p:extLst>
      <p:ext uri="{BB962C8B-B14F-4D97-AF65-F5344CB8AC3E}">
        <p14:creationId xmlns:p14="http://schemas.microsoft.com/office/powerpoint/2010/main" val="23233633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5">
            <a:extLst>
              <a:ext uri="{FF2B5EF4-FFF2-40B4-BE49-F238E27FC236}">
                <a16:creationId xmlns:a16="http://schemas.microsoft.com/office/drawing/2014/main" id="{2AF870A9-53E3-43D0-AFCD-AA1C50DE80D3}"/>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087339" y="1281215"/>
            <a:ext cx="5104661" cy="3942090"/>
          </a:xfrm>
          <a:prstGeom prst="rect">
            <a:avLst/>
          </a:prstGeom>
        </p:spPr>
      </p:pic>
      <p:sp>
        <p:nvSpPr>
          <p:cNvPr id="5" name="Title 4">
            <a:extLst>
              <a:ext uri="{FF2B5EF4-FFF2-40B4-BE49-F238E27FC236}">
                <a16:creationId xmlns:a16="http://schemas.microsoft.com/office/drawing/2014/main" id="{5C8E47CC-2C36-4E78-B987-9C8EC0DAC266}"/>
              </a:ext>
            </a:extLst>
          </p:cNvPr>
          <p:cNvSpPr>
            <a:spLocks noGrp="1"/>
          </p:cNvSpPr>
          <p:nvPr>
            <p:ph type="title"/>
          </p:nvPr>
        </p:nvSpPr>
        <p:spPr/>
        <p:txBody>
          <a:bodyPr/>
          <a:lstStyle/>
          <a:p>
            <a:r>
              <a:rPr lang="en-US" dirty="0"/>
              <a:t>Recommendations for HF and Pregnancy</a:t>
            </a:r>
          </a:p>
        </p:txBody>
      </p:sp>
      <p:sp>
        <p:nvSpPr>
          <p:cNvPr id="31" name="Rectangle: Rounded Corners 30">
            <a:extLst>
              <a:ext uri="{FF2B5EF4-FFF2-40B4-BE49-F238E27FC236}">
                <a16:creationId xmlns:a16="http://schemas.microsoft.com/office/drawing/2014/main" id="{4A125B98-92BA-4668-9B76-D8DFD1529BC9}"/>
              </a:ext>
            </a:extLst>
          </p:cNvPr>
          <p:cNvSpPr/>
          <p:nvPr/>
        </p:nvSpPr>
        <p:spPr>
          <a:xfrm>
            <a:off x="838200" y="2010220"/>
            <a:ext cx="2338474" cy="2652549"/>
          </a:xfrm>
          <a:prstGeom prst="roundRect">
            <a:avLst>
              <a:gd name="adj" fmla="val 0"/>
            </a:avLst>
          </a:prstGeom>
          <a:solidFill>
            <a:srgbClr val="46A547"/>
          </a:solidFill>
          <a:ln w="25400">
            <a:noFill/>
          </a:ln>
        </p:spPr>
        <p:txBody>
          <a:bodyPr spcFirstLastPara="0" lIns="182880" tIns="182880" rIns="182880" bIns="182880" anchor="ctr"/>
          <a:lstStyle/>
          <a:p>
            <a:pPr algn="ctr" hangingPunct="0">
              <a:lnSpc>
                <a:spcPct val="90000"/>
              </a:lnSpc>
            </a:pPr>
            <a:r>
              <a:rPr lang="en-US" sz="1350" dirty="0">
                <a:solidFill>
                  <a:schemeClr val="tx1"/>
                </a:solidFill>
                <a:latin typeface="Lub Dub Bold" panose="020B0803030403020204" pitchFamily="34" charset="0"/>
                <a:cs typeface="Lato"/>
              </a:rPr>
              <a:t>In women with a history of HF or cardiomyopathy, including previous peripartum cardiomyopathy, patient-centered counseling regarding contraception and the risks of cardiovascular deterioration during</a:t>
            </a:r>
          </a:p>
          <a:p>
            <a:pPr algn="ctr" hangingPunct="0">
              <a:lnSpc>
                <a:spcPct val="90000"/>
              </a:lnSpc>
            </a:pPr>
            <a:r>
              <a:rPr lang="en-US" sz="1350" dirty="0">
                <a:solidFill>
                  <a:schemeClr val="tx1"/>
                </a:solidFill>
                <a:latin typeface="Lub Dub Bold" panose="020B0803030403020204" pitchFamily="34" charset="0"/>
                <a:cs typeface="Lato"/>
              </a:rPr>
              <a:t>pregnancy should be provided (1)</a:t>
            </a:r>
          </a:p>
        </p:txBody>
      </p:sp>
      <p:sp>
        <p:nvSpPr>
          <p:cNvPr id="37" name="Rectangle: Rounded Corners 36">
            <a:extLst>
              <a:ext uri="{FF2B5EF4-FFF2-40B4-BE49-F238E27FC236}">
                <a16:creationId xmlns:a16="http://schemas.microsoft.com/office/drawing/2014/main" id="{DD732886-9165-4580-A299-8BD8C0352256}"/>
              </a:ext>
            </a:extLst>
          </p:cNvPr>
          <p:cNvSpPr/>
          <p:nvPr/>
        </p:nvSpPr>
        <p:spPr>
          <a:xfrm>
            <a:off x="3402297" y="2010420"/>
            <a:ext cx="2338474" cy="2652549"/>
          </a:xfrm>
          <a:prstGeom prst="roundRect">
            <a:avLst>
              <a:gd name="adj" fmla="val 0"/>
            </a:avLst>
          </a:prstGeom>
          <a:solidFill>
            <a:srgbClr val="F99B1D"/>
          </a:solidFill>
          <a:ln w="25400">
            <a:noFill/>
          </a:ln>
        </p:spPr>
        <p:txBody>
          <a:bodyPr spcFirstLastPara="0" lIns="182880" tIns="182880" rIns="182880" bIns="182880" anchor="ctr"/>
          <a:lstStyle/>
          <a:p>
            <a:pPr algn="ctr" hangingPunct="0">
              <a:lnSpc>
                <a:spcPct val="90000"/>
              </a:lnSpc>
            </a:pPr>
            <a:r>
              <a:rPr lang="en-US" sz="1350" dirty="0">
                <a:solidFill>
                  <a:schemeClr val="tx1"/>
                </a:solidFill>
                <a:latin typeface="Lub Dub Bold" panose="020B0803030403020204" pitchFamily="34" charset="0"/>
                <a:cs typeface="Lato"/>
              </a:rPr>
              <a:t>In women with acute HF caused by peripartum cardiomyopathy and LVEF &lt;30%, anticoagulation may be reasonable at diagnosis, until 6 to 8 weeks postpartum, although the efficacy and safety are uncertain (2b)</a:t>
            </a:r>
          </a:p>
        </p:txBody>
      </p:sp>
      <p:sp>
        <p:nvSpPr>
          <p:cNvPr id="38" name="Rectangle: Rounded Corners 37">
            <a:extLst>
              <a:ext uri="{FF2B5EF4-FFF2-40B4-BE49-F238E27FC236}">
                <a16:creationId xmlns:a16="http://schemas.microsoft.com/office/drawing/2014/main" id="{1D23C67D-032F-4A30-A1A2-6863906BCDA9}"/>
              </a:ext>
            </a:extLst>
          </p:cNvPr>
          <p:cNvSpPr/>
          <p:nvPr/>
        </p:nvSpPr>
        <p:spPr>
          <a:xfrm>
            <a:off x="5966394" y="2010221"/>
            <a:ext cx="2338474" cy="2652748"/>
          </a:xfrm>
          <a:prstGeom prst="roundRect">
            <a:avLst>
              <a:gd name="adj" fmla="val 0"/>
            </a:avLst>
          </a:prstGeom>
          <a:solidFill>
            <a:srgbClr val="CF2429"/>
          </a:solidFill>
          <a:ln w="25400">
            <a:noFill/>
          </a:ln>
        </p:spPr>
        <p:txBody>
          <a:bodyPr spcFirstLastPara="0" lIns="182880" tIns="182880" rIns="182880" bIns="182880" anchor="ctr"/>
          <a:lstStyle/>
          <a:p>
            <a:pPr algn="ctr" hangingPunct="0">
              <a:lnSpc>
                <a:spcPct val="90000"/>
              </a:lnSpc>
            </a:pPr>
            <a:r>
              <a:rPr lang="en-US" sz="1350" dirty="0">
                <a:solidFill>
                  <a:schemeClr val="bg1"/>
                </a:solidFill>
                <a:latin typeface="Lub Dub Bold" panose="020B0803030403020204" pitchFamily="34" charset="0"/>
                <a:cs typeface="Lato"/>
              </a:rPr>
              <a:t>In women with HF or cardiomyopathy who are pregnant or currently planning for pregnancy, </a:t>
            </a:r>
            <a:r>
              <a:rPr lang="en-US" sz="1350" dirty="0" err="1">
                <a:solidFill>
                  <a:schemeClr val="bg1"/>
                </a:solidFill>
                <a:latin typeface="Lub Dub Bold" panose="020B0803030403020204" pitchFamily="34" charset="0"/>
                <a:cs typeface="Lato"/>
              </a:rPr>
              <a:t>ACEi</a:t>
            </a:r>
            <a:r>
              <a:rPr lang="en-US" sz="1350" dirty="0">
                <a:solidFill>
                  <a:schemeClr val="bg1"/>
                </a:solidFill>
                <a:latin typeface="Lub Dub Bold" panose="020B0803030403020204" pitchFamily="34" charset="0"/>
                <a:cs typeface="Lato"/>
              </a:rPr>
              <a:t>, ARB, </a:t>
            </a:r>
            <a:r>
              <a:rPr lang="en-US" sz="1350" dirty="0" err="1">
                <a:solidFill>
                  <a:schemeClr val="bg1"/>
                </a:solidFill>
                <a:latin typeface="Lub Dub Bold" panose="020B0803030403020204" pitchFamily="34" charset="0"/>
                <a:cs typeface="Lato"/>
              </a:rPr>
              <a:t>ARNi</a:t>
            </a:r>
            <a:r>
              <a:rPr lang="en-US" sz="1350" dirty="0">
                <a:solidFill>
                  <a:schemeClr val="bg1"/>
                </a:solidFill>
                <a:latin typeface="Lub Dub Bold" panose="020B0803030403020204" pitchFamily="34" charset="0"/>
                <a:cs typeface="Lato"/>
              </a:rPr>
              <a:t>, MRA, SGLT2i, ivabradine, and vericiguat should not be administered because of significant risks of</a:t>
            </a:r>
          </a:p>
          <a:p>
            <a:pPr algn="ctr" hangingPunct="0">
              <a:lnSpc>
                <a:spcPct val="90000"/>
              </a:lnSpc>
            </a:pPr>
            <a:r>
              <a:rPr lang="en-US" sz="1350" dirty="0">
                <a:solidFill>
                  <a:schemeClr val="bg1"/>
                </a:solidFill>
                <a:latin typeface="Lub Dub Bold" panose="020B0803030403020204" pitchFamily="34" charset="0"/>
                <a:cs typeface="Lato"/>
              </a:rPr>
              <a:t>fetal harm  (3 – Harm)</a:t>
            </a:r>
          </a:p>
        </p:txBody>
      </p:sp>
      <p:sp>
        <p:nvSpPr>
          <p:cNvPr id="7" name="Text Placeholder 6">
            <a:extLst>
              <a:ext uri="{FF2B5EF4-FFF2-40B4-BE49-F238E27FC236}">
                <a16:creationId xmlns:a16="http://schemas.microsoft.com/office/drawing/2014/main" id="{2A6A5D4C-6318-4501-83E6-339815A1ADBE}"/>
              </a:ext>
            </a:extLst>
          </p:cNvPr>
          <p:cNvSpPr>
            <a:spLocks noGrp="1"/>
          </p:cNvSpPr>
          <p:nvPr>
            <p:ph type="body" sz="quarter" idx="13"/>
          </p:nvPr>
        </p:nvSpPr>
        <p:spPr>
          <a:xfrm>
            <a:off x="2339441" y="5948738"/>
            <a:ext cx="7513117" cy="271939"/>
          </a:xfrm>
        </p:spPr>
        <p:txBody>
          <a:bodyPr/>
          <a:lstStyle/>
          <a:p>
            <a:pPr marL="0" indent="0">
              <a:lnSpc>
                <a:spcPct val="100000"/>
              </a:lnSpc>
              <a:spcBef>
                <a:spcPts val="0"/>
              </a:spcBef>
            </a:pPr>
            <a:r>
              <a:rPr lang="en-US" b="1" dirty="0">
                <a:cs typeface="Arial"/>
              </a:rPr>
              <a:t>Abbreviations:  </a:t>
            </a:r>
            <a:r>
              <a:rPr lang="en-US" dirty="0" err="1">
                <a:cs typeface="Arial"/>
              </a:rPr>
              <a:t>ACEi</a:t>
            </a:r>
            <a:r>
              <a:rPr lang="en-US" dirty="0">
                <a:cs typeface="Arial"/>
              </a:rPr>
              <a:t>, angiotensin-converting enzyme inhibitor; ARB, angiotensin receptor blocker; </a:t>
            </a:r>
            <a:r>
              <a:rPr lang="en-US" dirty="0" err="1">
                <a:cs typeface="Arial"/>
              </a:rPr>
              <a:t>ARNi</a:t>
            </a:r>
            <a:r>
              <a:rPr lang="en-US" dirty="0">
                <a:cs typeface="Arial"/>
              </a:rPr>
              <a:t>, angiotensin receptor-</a:t>
            </a:r>
            <a:r>
              <a:rPr lang="en-US" dirty="0" err="1">
                <a:cs typeface="Arial"/>
              </a:rPr>
              <a:t>neprilysin</a:t>
            </a:r>
            <a:r>
              <a:rPr lang="en-US" dirty="0">
                <a:cs typeface="Arial"/>
              </a:rPr>
              <a:t> inhibitor; HF, heart failure; LV, left ventricular; LVEF, left ventricular ejection fraction; MRA, mineralocorticoid receptor antagonist; and SGLT2i, T2i, sodium-glucose cotransporter-2 inhibitor.</a:t>
            </a:r>
          </a:p>
        </p:txBody>
      </p:sp>
      <p:sp>
        <p:nvSpPr>
          <p:cNvPr id="8" name="Slide Number Placeholder 7">
            <a:extLst>
              <a:ext uri="{FF2B5EF4-FFF2-40B4-BE49-F238E27FC236}">
                <a16:creationId xmlns:a16="http://schemas.microsoft.com/office/drawing/2014/main" id="{70587127-88A3-4087-AE51-E1798CCD6C5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41</a:t>
            </a:fld>
            <a:endParaRPr lang="en-US" sz="900" dirty="0"/>
          </a:p>
        </p:txBody>
      </p:sp>
    </p:spTree>
    <p:extLst>
      <p:ext uri="{BB962C8B-B14F-4D97-AF65-F5344CB8AC3E}">
        <p14:creationId xmlns:p14="http://schemas.microsoft.com/office/powerpoint/2010/main" val="39756734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8E47CC-2C36-4E78-B987-9C8EC0DAC266}"/>
              </a:ext>
            </a:extLst>
          </p:cNvPr>
          <p:cNvSpPr>
            <a:spLocks noGrp="1"/>
          </p:cNvSpPr>
          <p:nvPr>
            <p:ph type="title"/>
          </p:nvPr>
        </p:nvSpPr>
        <p:spPr/>
        <p:txBody>
          <a:bodyPr/>
          <a:lstStyle/>
          <a:p>
            <a:r>
              <a:rPr lang="en-US" dirty="0"/>
              <a:t>Performance Measures</a:t>
            </a:r>
          </a:p>
        </p:txBody>
      </p:sp>
      <p:pic>
        <p:nvPicPr>
          <p:cNvPr id="4" name="Picture 3">
            <a:extLst>
              <a:ext uri="{FF2B5EF4-FFF2-40B4-BE49-F238E27FC236}">
                <a16:creationId xmlns:a16="http://schemas.microsoft.com/office/drawing/2014/main" id="{B915603D-6129-417D-9989-04C9EE2EF29D}"/>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158361" y="1109405"/>
            <a:ext cx="5033639" cy="4561403"/>
          </a:xfrm>
          <a:prstGeom prst="rect">
            <a:avLst/>
          </a:prstGeom>
        </p:spPr>
      </p:pic>
      <p:sp>
        <p:nvSpPr>
          <p:cNvPr id="31" name="TextBox 30">
            <a:extLst>
              <a:ext uri="{FF2B5EF4-FFF2-40B4-BE49-F238E27FC236}">
                <a16:creationId xmlns:a16="http://schemas.microsoft.com/office/drawing/2014/main" id="{9B9B417C-7279-43B0-8FA7-908A434837C9}"/>
              </a:ext>
            </a:extLst>
          </p:cNvPr>
          <p:cNvSpPr txBox="1"/>
          <p:nvPr/>
        </p:nvSpPr>
        <p:spPr>
          <a:xfrm>
            <a:off x="838200" y="1190682"/>
            <a:ext cx="5961409" cy="1877437"/>
          </a:xfrm>
          <a:prstGeom prst="rect">
            <a:avLst/>
          </a:prstGeom>
          <a:noFill/>
        </p:spPr>
        <p:txBody>
          <a:bodyPr wrap="square" rtlCol="0">
            <a:spAutoFit/>
          </a:bodyPr>
          <a:lstStyle/>
          <a:p>
            <a:pPr marL="285750" marR="0" lvl="0" indent="-285750" algn="l" defTabSz="914400" rtl="0" eaLnBrk="1" fontAlgn="auto" latinLnBrk="0" hangingPunct="1">
              <a:spcBef>
                <a:spcPts val="0"/>
              </a:spcBef>
              <a:spcAft>
                <a:spcPts val="12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Lub Dub Medium" panose="020B0603030403020204" pitchFamily="34" charset="0"/>
                <a:cs typeface="Arial" panose="020B0604020202020204" pitchFamily="34" charset="0"/>
              </a:rPr>
              <a:t>Hospitals performing well on medication-related performance measures have better HF mortality rates.</a:t>
            </a:r>
          </a:p>
          <a:p>
            <a:pPr marL="285750" marR="0" lvl="0" indent="-285750" algn="l" defTabSz="914400" rtl="0" eaLnBrk="1" fontAlgn="auto" latinLnBrk="0" hangingPunct="1">
              <a:spcBef>
                <a:spcPts val="0"/>
              </a:spcBef>
              <a:spcAft>
                <a:spcPts val="12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Lub Dub Medium" panose="020B0603030403020204" pitchFamily="34" charset="0"/>
                <a:cs typeface="Arial" panose="020B0604020202020204" pitchFamily="34" charset="0"/>
              </a:rPr>
              <a:t>Hospitals participating in registries have better processes of care and outcomes. </a:t>
            </a:r>
          </a:p>
          <a:p>
            <a:pPr marL="285750" marR="0" lvl="0" indent="-285750" algn="l" defTabSz="914400" rtl="0" eaLnBrk="1" fontAlgn="auto" latinLnBrk="0" hangingPunct="1">
              <a:spcBef>
                <a:spcPts val="0"/>
              </a:spcBef>
              <a:spcAft>
                <a:spcPts val="12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Lub Dub Medium" panose="020B0603030403020204" pitchFamily="34" charset="0"/>
                <a:cs typeface="Arial" panose="020B0604020202020204" pitchFamily="34" charset="0"/>
              </a:rPr>
              <a:t>Performance measures can be implemented in both inpatient </a:t>
            </a:r>
            <a:r>
              <a:rPr lang="en-US" sz="1600" dirty="0">
                <a:solidFill>
                  <a:prstClr val="black"/>
                </a:solidFill>
                <a:latin typeface="Lub Dub Medium" panose="020B0603030403020204" pitchFamily="34" charset="0"/>
                <a:cs typeface="Arial" panose="020B0604020202020204" pitchFamily="34" charset="0"/>
              </a:rPr>
              <a:t>and </a:t>
            </a:r>
            <a:r>
              <a:rPr kumimoji="0" lang="en-US" sz="1600" b="0" i="0" u="none" strike="noStrike" kern="1200" cap="none" spc="0" normalizeH="0" baseline="0" noProof="0" dirty="0">
                <a:ln>
                  <a:noFill/>
                </a:ln>
                <a:solidFill>
                  <a:prstClr val="black"/>
                </a:solidFill>
                <a:effectLst/>
                <a:uLnTx/>
                <a:uFillTx/>
                <a:latin typeface="Lub Dub Medium" panose="020B0603030403020204" pitchFamily="34" charset="0"/>
                <a:cs typeface="Arial" panose="020B0604020202020204" pitchFamily="34" charset="0"/>
              </a:rPr>
              <a:t>outpatient settings.</a:t>
            </a:r>
          </a:p>
        </p:txBody>
      </p:sp>
      <p:graphicFrame>
        <p:nvGraphicFramePr>
          <p:cNvPr id="37" name="Table 36">
            <a:extLst>
              <a:ext uri="{FF2B5EF4-FFF2-40B4-BE49-F238E27FC236}">
                <a16:creationId xmlns:a16="http://schemas.microsoft.com/office/drawing/2014/main" id="{97D6264E-2424-4E30-A648-E176C6BF21C9}"/>
              </a:ext>
            </a:extLst>
          </p:cNvPr>
          <p:cNvGraphicFramePr>
            <a:graphicFrameLocks noGrp="1"/>
          </p:cNvGraphicFramePr>
          <p:nvPr>
            <p:extLst>
              <p:ext uri="{D42A27DB-BD31-4B8C-83A1-F6EECF244321}">
                <p14:modId xmlns:p14="http://schemas.microsoft.com/office/powerpoint/2010/main" val="299303800"/>
              </p:ext>
            </p:extLst>
          </p:nvPr>
        </p:nvGraphicFramePr>
        <p:xfrm>
          <a:off x="850777" y="3214886"/>
          <a:ext cx="6059750" cy="2455922"/>
        </p:xfrm>
        <a:graphic>
          <a:graphicData uri="http://schemas.openxmlformats.org/drawingml/2006/table">
            <a:tbl>
              <a:tblPr firstRow="1" bandRow="1">
                <a:tableStyleId>{5C22544A-7EE6-4342-B048-85BDC9FD1C3A}</a:tableStyleId>
              </a:tblPr>
              <a:tblGrid>
                <a:gridCol w="757003">
                  <a:extLst>
                    <a:ext uri="{9D8B030D-6E8A-4147-A177-3AD203B41FA5}">
                      <a16:colId xmlns:a16="http://schemas.microsoft.com/office/drawing/2014/main" val="1719900550"/>
                    </a:ext>
                  </a:extLst>
                </a:gridCol>
                <a:gridCol w="5302747">
                  <a:extLst>
                    <a:ext uri="{9D8B030D-6E8A-4147-A177-3AD203B41FA5}">
                      <a16:colId xmlns:a16="http://schemas.microsoft.com/office/drawing/2014/main" val="2161597088"/>
                    </a:ext>
                  </a:extLst>
                </a:gridCol>
              </a:tblGrid>
              <a:tr h="33766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257699169"/>
                  </a:ext>
                </a:extLst>
              </a:tr>
              <a:tr h="93641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346075" marR="64769" lvl="0" indent="-284163" algn="l" defTabSz="914400" rtl="0" eaLnBrk="1" fontAlgn="auto" latinLnBrk="0" hangingPunct="1">
                        <a:lnSpc>
                          <a:spcPct val="100000"/>
                        </a:lnSpc>
                        <a:spcBef>
                          <a:spcPts val="0"/>
                        </a:spcBef>
                        <a:spcAft>
                          <a:spcPts val="600"/>
                        </a:spcAft>
                        <a:buClrTx/>
                        <a:buSzTx/>
                        <a:buFont typeface="+mj-lt"/>
                        <a:buAutoNum type="arabicPeriod"/>
                        <a:tabLst/>
                        <a:defRPr/>
                      </a:pPr>
                      <a:r>
                        <a:rPr lang="en-US" sz="1600" b="0" kern="1200" dirty="0">
                          <a:solidFill>
                            <a:srgbClr val="231F20"/>
                          </a:solidFill>
                          <a:latin typeface="Lub Dub Condensed" panose="020B0506030403020204" pitchFamily="34" charset="0"/>
                          <a:ea typeface="+mn-ea"/>
                          <a:cs typeface="Calibri"/>
                        </a:rPr>
                        <a:t>Performance measures based on professionally developed CPGs should be used with the goal of improving quality of care for patients with HF.</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9189650"/>
                  </a:ext>
                </a:extLst>
              </a:tr>
              <a:tr h="1181838">
                <a:tc>
                  <a:txBody>
                    <a:body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346075" marR="64769" lvl="0" indent="-285750" algn="l" defTabSz="914400" rtl="0" eaLnBrk="1" fontAlgn="auto" latinLnBrk="0" hangingPunct="1">
                        <a:lnSpc>
                          <a:spcPct val="100000"/>
                        </a:lnSpc>
                        <a:spcBef>
                          <a:spcPts val="0"/>
                        </a:spcBef>
                        <a:spcAft>
                          <a:spcPts val="600"/>
                        </a:spcAft>
                        <a:buClrTx/>
                        <a:buSzTx/>
                        <a:buFont typeface="+mj-lt"/>
                        <a:buAutoNum type="arabicPeriod" startAt="2"/>
                        <a:tabLst/>
                        <a:defRPr/>
                      </a:pPr>
                      <a:r>
                        <a:rPr lang="en-US" sz="1600" b="0" kern="1200" dirty="0">
                          <a:solidFill>
                            <a:srgbClr val="231F20"/>
                          </a:solidFill>
                          <a:latin typeface="Lub Dub Condensed" panose="020B0506030403020204" pitchFamily="34" charset="0"/>
                          <a:ea typeface="+mn-ea"/>
                          <a:cs typeface="Calibri"/>
                        </a:rPr>
                        <a:t>Participation in QI programs, including patient registries that provide benchmark feedback on nationally endorsed, CPG–based quality and PM can be beneficial in improving the quality of care for patients with HF.</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2551951449"/>
                  </a:ext>
                </a:extLst>
              </a:tr>
            </a:tbl>
          </a:graphicData>
        </a:graphic>
      </p:graphicFrame>
      <p:sp>
        <p:nvSpPr>
          <p:cNvPr id="7" name="Text Placeholder 6">
            <a:extLst>
              <a:ext uri="{FF2B5EF4-FFF2-40B4-BE49-F238E27FC236}">
                <a16:creationId xmlns:a16="http://schemas.microsoft.com/office/drawing/2014/main" id="{2A6A5D4C-6318-4501-83E6-339815A1ADBE}"/>
              </a:ext>
            </a:extLst>
          </p:cNvPr>
          <p:cNvSpPr>
            <a:spLocks noGrp="1"/>
          </p:cNvSpPr>
          <p:nvPr>
            <p:ph type="body" sz="quarter" idx="13"/>
          </p:nvPr>
        </p:nvSpPr>
        <p:spPr/>
        <p:txBody>
          <a:bodyPr/>
          <a:lstStyle/>
          <a:p>
            <a:r>
              <a:rPr lang="en-US" b="1" dirty="0"/>
              <a:t>Abbreviations: </a:t>
            </a:r>
            <a:r>
              <a:rPr lang="en-US" dirty="0"/>
              <a:t>CPG indicates clinical practice guideline; HF, heart failure; QI, quality improvement; and PM, performance measure.</a:t>
            </a:r>
          </a:p>
        </p:txBody>
      </p:sp>
      <p:sp>
        <p:nvSpPr>
          <p:cNvPr id="8" name="Slide Number Placeholder 7">
            <a:extLst>
              <a:ext uri="{FF2B5EF4-FFF2-40B4-BE49-F238E27FC236}">
                <a16:creationId xmlns:a16="http://schemas.microsoft.com/office/drawing/2014/main" id="{70587127-88A3-4087-AE51-E1798CCD6C51}"/>
              </a:ext>
            </a:extLst>
          </p:cNvPr>
          <p:cNvSpPr>
            <a:spLocks noGrp="1"/>
          </p:cNvSpPr>
          <p:nvPr>
            <p:ph type="sldNum" sz="quarter" idx="12"/>
          </p:nvPr>
        </p:nvSpPr>
        <p:spPr/>
        <p:txBody>
          <a:bodyPr/>
          <a:lstStyle/>
          <a:p>
            <a:fld id="{FDAF4333-7328-E84F-9F6D-15A5075E3AB3}" type="slidenum">
              <a:rPr lang="en-US" smtClean="0"/>
              <a:pPr/>
              <a:t>42</a:t>
            </a:fld>
            <a:endParaRPr lang="en-US" sz="900" dirty="0"/>
          </a:p>
        </p:txBody>
      </p:sp>
    </p:spTree>
    <p:extLst>
      <p:ext uri="{BB962C8B-B14F-4D97-AF65-F5344CB8AC3E}">
        <p14:creationId xmlns:p14="http://schemas.microsoft.com/office/powerpoint/2010/main" val="16073310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8E47CC-2C36-4E78-B987-9C8EC0DAC266}"/>
              </a:ext>
            </a:extLst>
          </p:cNvPr>
          <p:cNvSpPr>
            <a:spLocks noGrp="1"/>
          </p:cNvSpPr>
          <p:nvPr>
            <p:ph type="title"/>
          </p:nvPr>
        </p:nvSpPr>
        <p:spPr/>
        <p:txBody>
          <a:bodyPr/>
          <a:lstStyle/>
          <a:p>
            <a:r>
              <a:rPr lang="en-US" dirty="0"/>
              <a:t>Goals of Care</a:t>
            </a:r>
          </a:p>
        </p:txBody>
      </p:sp>
      <p:graphicFrame>
        <p:nvGraphicFramePr>
          <p:cNvPr id="9" name="Content Placeholder 5">
            <a:extLst>
              <a:ext uri="{FF2B5EF4-FFF2-40B4-BE49-F238E27FC236}">
                <a16:creationId xmlns:a16="http://schemas.microsoft.com/office/drawing/2014/main" id="{2B7DFE75-148A-4BE4-867D-CC0FF26FC3D1}"/>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216859475"/>
              </p:ext>
            </p:extLst>
          </p:nvPr>
        </p:nvGraphicFramePr>
        <p:xfrm>
          <a:off x="1347398" y="1149448"/>
          <a:ext cx="9497204" cy="4388534"/>
        </p:xfrm>
        <a:graphic>
          <a:graphicData uri="http://schemas.openxmlformats.org/drawingml/2006/table">
            <a:tbl>
              <a:tblPr firstRow="1" bandRow="1">
                <a:tableStyleId>{5C22544A-7EE6-4342-B048-85BDC9FD1C3A}</a:tableStyleId>
              </a:tblPr>
              <a:tblGrid>
                <a:gridCol w="788067">
                  <a:extLst>
                    <a:ext uri="{9D8B030D-6E8A-4147-A177-3AD203B41FA5}">
                      <a16:colId xmlns:a16="http://schemas.microsoft.com/office/drawing/2014/main" val="2649235253"/>
                    </a:ext>
                  </a:extLst>
                </a:gridCol>
                <a:gridCol w="8709137">
                  <a:extLst>
                    <a:ext uri="{9D8B030D-6E8A-4147-A177-3AD203B41FA5}">
                      <a16:colId xmlns:a16="http://schemas.microsoft.com/office/drawing/2014/main" val="3265590656"/>
                    </a:ext>
                  </a:extLst>
                </a:gridCol>
              </a:tblGrid>
              <a:tr h="28803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marR="0" indent="0" algn="l" defTabSz="914400" rtl="0" eaLnBrk="1" latinLnBrk="0" hangingPunct="1">
                        <a:lnSpc>
                          <a:spcPct val="100000"/>
                        </a:lnSpc>
                        <a:spcBef>
                          <a:spcPts val="275"/>
                        </a:spcBef>
                        <a:spcAft>
                          <a:spcPts val="0"/>
                        </a:spcAft>
                        <a:buClr>
                          <a:srgbClr val="000000"/>
                        </a:buClr>
                        <a:buFont typeface="Arial"/>
                      </a:pPr>
                      <a:r>
                        <a:rPr lang="en-US" sz="1400" b="1" i="0" u="none" strike="noStrike" kern="1200" cap="none" spc="40" dirty="0">
                          <a:solidFill>
                            <a:schemeClr val="bg1"/>
                          </a:solidFill>
                          <a:latin typeface="Lub Dub Bold" panose="020B0803030403020204" pitchFamily="34" charset="0"/>
                          <a:ea typeface="+mn-ea"/>
                          <a:cs typeface="Calibri"/>
                          <a:sym typeface="Arial"/>
                        </a:rPr>
                        <a:t>COR</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marR="0" indent="0" algn="l" defTabSz="914400" rtl="0" eaLnBrk="1" latinLnBrk="0" hangingPunct="1">
                        <a:lnSpc>
                          <a:spcPct val="100000"/>
                        </a:lnSpc>
                        <a:spcBef>
                          <a:spcPts val="275"/>
                        </a:spcBef>
                        <a:spcAft>
                          <a:spcPts val="0"/>
                        </a:spcAft>
                        <a:buClr>
                          <a:srgbClr val="000000"/>
                        </a:buClr>
                        <a:buFont typeface="Arial"/>
                      </a:pPr>
                      <a:r>
                        <a:rPr lang="en-US" sz="1400" b="1" i="0" u="none" strike="noStrike" kern="1200" cap="none" spc="40" dirty="0">
                          <a:solidFill>
                            <a:schemeClr val="bg1"/>
                          </a:solidFill>
                          <a:latin typeface="Lub Dub Bold" panose="020B0803030403020204" pitchFamily="34" charset="0"/>
                          <a:ea typeface="+mn-ea"/>
                          <a:cs typeface="Calibri"/>
                          <a:sym typeface="Arial"/>
                        </a:rPr>
                        <a:t>RECOMMENDATIONS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86410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ctr" defTabSz="914400" rtl="0" eaLnBrk="1" fontAlgn="auto" latinLnBrk="0" hangingPunct="1">
                        <a:lnSpc>
                          <a:spcPct val="100000"/>
                        </a:lnSpc>
                        <a:spcBef>
                          <a:spcPts val="295"/>
                        </a:spcBef>
                        <a:spcAft>
                          <a:spcPts val="0"/>
                        </a:spcAft>
                        <a:buClr>
                          <a:srgbClr val="000000"/>
                        </a:buClr>
                        <a:buSzTx/>
                        <a:buFont typeface="Arial"/>
                        <a:buNone/>
                        <a:tabLst/>
                        <a:defRPr/>
                      </a:pPr>
                      <a:r>
                        <a:rPr lang="en-US" sz="1800" b="0" i="0" u="none" strike="noStrike" kern="1200" cap="none" dirty="0">
                          <a:ln>
                            <a:noFill/>
                          </a:ln>
                          <a:solidFill>
                            <a:schemeClr val="tx1"/>
                          </a:solidFill>
                          <a:latin typeface="Lub Dub Bold" panose="020B0803030403020204" pitchFamily="34" charset="0"/>
                          <a:ea typeface="+mn-ea"/>
                          <a:cs typeface="Calibri"/>
                          <a:sym typeface="Arial"/>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290513" marR="64769" lvl="0" indent="-228600" algn="l" defTabSz="914400" rtl="0" eaLnBrk="1" fontAlgn="auto" latinLnBrk="0" hangingPunct="1">
                        <a:lnSpc>
                          <a:spcPct val="100000"/>
                        </a:lnSpc>
                        <a:spcBef>
                          <a:spcPts val="0"/>
                        </a:spcBef>
                        <a:spcAft>
                          <a:spcPts val="600"/>
                        </a:spcAft>
                        <a:buClrTx/>
                        <a:buSzTx/>
                        <a:buFont typeface="+mj-lt"/>
                        <a:buAutoNum type="arabicPeriod"/>
                        <a:tabLst/>
                        <a:defRPr/>
                      </a:pPr>
                      <a:r>
                        <a:rPr lang="en-US" sz="1400" b="1" kern="1200" dirty="0">
                          <a:solidFill>
                            <a:srgbClr val="231F20"/>
                          </a:solidFill>
                          <a:latin typeface="Lub Dub Condensed" panose="020B0506030403020204" pitchFamily="34" charset="0"/>
                          <a:ea typeface="+mn-ea"/>
                          <a:cs typeface="Calibri"/>
                        </a:rPr>
                        <a:t>For all patients with HF, palliative and supportive care-including high quality communication, conveyance of prognosis, clarifying goals of care, shared decision-making, symptom management, and caregiver support-should be provided to improve QOL and relieve suffering.</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3459901216"/>
                  </a:ext>
                </a:extLst>
              </a:tr>
              <a:tr h="943004">
                <a:tc>
                  <a:txBody>
                    <a:bodyPr/>
                    <a:lstStyle/>
                    <a:p>
                      <a:pPr marL="0" marR="0" lvl="0" indent="0" algn="ctr" defTabSz="914400" rtl="0" eaLnBrk="1" fontAlgn="auto" latinLnBrk="0" hangingPunct="1">
                        <a:lnSpc>
                          <a:spcPct val="100000"/>
                        </a:lnSpc>
                        <a:spcBef>
                          <a:spcPts val="295"/>
                        </a:spcBef>
                        <a:spcAft>
                          <a:spcPts val="0"/>
                        </a:spcAft>
                        <a:buClr>
                          <a:srgbClr val="000000"/>
                        </a:buClr>
                        <a:buSzTx/>
                        <a:buFont typeface="Arial"/>
                        <a:buNone/>
                        <a:tabLst/>
                        <a:defRPr/>
                      </a:pPr>
                      <a:r>
                        <a:rPr lang="en-US" sz="1800" b="0" i="0" u="none" strike="noStrike" kern="1200" cap="none" dirty="0">
                          <a:ln>
                            <a:noFill/>
                          </a:ln>
                          <a:solidFill>
                            <a:schemeClr val="tx1"/>
                          </a:solidFill>
                          <a:latin typeface="Lub Dub Bold" panose="020B0803030403020204" pitchFamily="34" charset="0"/>
                          <a:ea typeface="+mn-ea"/>
                          <a:cs typeface="Calibri"/>
                          <a:sym typeface="Arial"/>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290513" marR="64769" lvl="0" indent="-228600" algn="l" defTabSz="914400" rtl="0" eaLnBrk="1" fontAlgn="auto" latinLnBrk="0" hangingPunct="1">
                        <a:lnSpc>
                          <a:spcPct val="100000"/>
                        </a:lnSpc>
                        <a:spcBef>
                          <a:spcPts val="0"/>
                        </a:spcBef>
                        <a:spcAft>
                          <a:spcPts val="600"/>
                        </a:spcAft>
                        <a:buClrTx/>
                        <a:buSzTx/>
                        <a:buFont typeface="+mj-lt"/>
                        <a:buAutoNum type="arabicPeriod" startAt="2"/>
                        <a:tabLst/>
                        <a:defRPr/>
                      </a:pPr>
                      <a:r>
                        <a:rPr lang="en-US" sz="1400" b="1" kern="1200" dirty="0">
                          <a:solidFill>
                            <a:srgbClr val="231F20"/>
                          </a:solidFill>
                          <a:latin typeface="Lub Dub Condensed" panose="020B0506030403020204" pitchFamily="34" charset="0"/>
                          <a:ea typeface="+mn-ea"/>
                          <a:cs typeface="Calibri"/>
                        </a:rPr>
                        <a:t>For patients with HF being considered for, or treated with, life-extending therapies, the option for discontinuation should be anticipated and discussed through the continuum of care, including at the time of initiation, and reassessed with changing medical conditions and shifting goals of care.</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3727635753"/>
                  </a:ext>
                </a:extLst>
              </a:tr>
              <a:tr h="672084">
                <a:tc>
                  <a:txBody>
                    <a:bodyPr/>
                    <a:lstStyle/>
                    <a:p>
                      <a:pPr marL="0" marR="0" lvl="0" indent="0" algn="ctr" defTabSz="914400" rtl="0" eaLnBrk="1" fontAlgn="auto" latinLnBrk="0" hangingPunct="1">
                        <a:lnSpc>
                          <a:spcPct val="100000"/>
                        </a:lnSpc>
                        <a:spcBef>
                          <a:spcPts val="295"/>
                        </a:spcBef>
                        <a:spcAft>
                          <a:spcPts val="0"/>
                        </a:spcAft>
                        <a:buClr>
                          <a:srgbClr val="000000"/>
                        </a:buClr>
                        <a:buSzTx/>
                        <a:buFont typeface="Arial"/>
                        <a:buNone/>
                        <a:tabLst/>
                        <a:defRPr/>
                      </a:pPr>
                      <a:r>
                        <a:rPr lang="en-US" sz="1800" b="0" i="0" u="none" strike="noStrike" kern="1200" cap="none" dirty="0">
                          <a:ln>
                            <a:noFill/>
                          </a:ln>
                          <a:solidFill>
                            <a:schemeClr val="tx1"/>
                          </a:solidFill>
                          <a:latin typeface="Lub Dub Bold" panose="020B0803030403020204" pitchFamily="34" charset="0"/>
                          <a:ea typeface="+mn-ea"/>
                          <a:cs typeface="Calibri"/>
                          <a:sym typeface="Arial"/>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290513" marR="64769" lvl="0" indent="-228600" algn="l" defTabSz="914400" rtl="0" eaLnBrk="1" fontAlgn="auto" latinLnBrk="0" hangingPunct="1">
                        <a:lnSpc>
                          <a:spcPct val="100000"/>
                        </a:lnSpc>
                        <a:spcBef>
                          <a:spcPts val="0"/>
                        </a:spcBef>
                        <a:spcAft>
                          <a:spcPts val="600"/>
                        </a:spcAft>
                        <a:buClrTx/>
                        <a:buSzTx/>
                        <a:buFont typeface="+mj-lt"/>
                        <a:buAutoNum type="arabicPeriod" startAt="3"/>
                        <a:tabLst/>
                        <a:defRPr/>
                      </a:pPr>
                      <a:r>
                        <a:rPr lang="en-US" sz="1400" b="1" kern="1200" dirty="0">
                          <a:solidFill>
                            <a:srgbClr val="231F20"/>
                          </a:solidFill>
                          <a:latin typeface="Lub Dub Condensed" panose="020B0506030403020204" pitchFamily="34" charset="0"/>
                          <a:ea typeface="+mn-ea"/>
                          <a:cs typeface="Calibri"/>
                        </a:rPr>
                        <a:t>For patients with HF, execution of advance care directives can be useful to improve documentation of treatment preference, delivery of patient-centered care, and dying in preferred place.</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3714392269"/>
                  </a:ext>
                </a:extLst>
              </a:tr>
              <a:tr h="1086378">
                <a:tc>
                  <a:txBody>
                    <a:bodyPr/>
                    <a:lstStyle/>
                    <a:p>
                      <a:pPr marL="0" marR="0" lvl="0" indent="0" algn="ctr" defTabSz="914400" rtl="0" eaLnBrk="1" fontAlgn="auto" latinLnBrk="0" hangingPunct="1">
                        <a:lnSpc>
                          <a:spcPct val="100000"/>
                        </a:lnSpc>
                        <a:spcBef>
                          <a:spcPts val="295"/>
                        </a:spcBef>
                        <a:spcAft>
                          <a:spcPts val="0"/>
                        </a:spcAft>
                        <a:buClr>
                          <a:srgbClr val="000000"/>
                        </a:buClr>
                        <a:buSzTx/>
                        <a:buFont typeface="Arial"/>
                        <a:buNone/>
                        <a:tabLst/>
                        <a:defRPr/>
                      </a:pPr>
                      <a:r>
                        <a:rPr lang="en-US" sz="1800" b="0" i="0" u="none" strike="noStrike" kern="1200" cap="none" dirty="0">
                          <a:ln>
                            <a:noFill/>
                          </a:ln>
                          <a:solidFill>
                            <a:schemeClr val="tx1"/>
                          </a:solidFill>
                          <a:latin typeface="Lub Dub Bold" panose="020B0803030403020204" pitchFamily="34" charset="0"/>
                          <a:ea typeface="+mn-ea"/>
                          <a:cs typeface="Calibri"/>
                          <a:sym typeface="Arial"/>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290513" marR="64769" lvl="0" indent="-228600" algn="l" defTabSz="914400" rtl="0" eaLnBrk="1" fontAlgn="auto" latinLnBrk="0" hangingPunct="1">
                        <a:lnSpc>
                          <a:spcPct val="100000"/>
                        </a:lnSpc>
                        <a:spcBef>
                          <a:spcPts val="0"/>
                        </a:spcBef>
                        <a:spcAft>
                          <a:spcPts val="600"/>
                        </a:spcAft>
                        <a:buClrTx/>
                        <a:buSzTx/>
                        <a:buFont typeface="+mj-lt"/>
                        <a:buAutoNum type="arabicPeriod" startAt="4"/>
                        <a:tabLst/>
                        <a:defRPr/>
                      </a:pPr>
                      <a:r>
                        <a:rPr lang="en-US" sz="1400" b="1" kern="1200" dirty="0">
                          <a:solidFill>
                            <a:srgbClr val="231F20"/>
                          </a:solidFill>
                          <a:latin typeface="Lub Dub Condensed" panose="020B0506030403020204" pitchFamily="34" charset="0"/>
                          <a:ea typeface="+mn-ea"/>
                          <a:cs typeface="Calibri"/>
                        </a:rPr>
                        <a:t>For patients with HF– particularly stage D HF patients being evaluated for advanced therapies, patients requiring inotropic support or temporary mechanical support, patients experiencing uncontrolled symptoms, major medical decisions, or multimorbidity, frailty, and cognitive impairment – specialist palliative care consultation can be useful to improve QOL and relieve suffering.</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1148217497"/>
                  </a:ext>
                </a:extLst>
              </a:tr>
              <a:tr h="480060">
                <a:tc>
                  <a:txBody>
                    <a:bodyPr/>
                    <a:lstStyle/>
                    <a:p>
                      <a:pPr marL="0" marR="0" lvl="0" indent="0" algn="ctr" defTabSz="914400" rtl="0" eaLnBrk="1" fontAlgn="auto" latinLnBrk="0" hangingPunct="1">
                        <a:lnSpc>
                          <a:spcPct val="100000"/>
                        </a:lnSpc>
                        <a:spcBef>
                          <a:spcPts val="295"/>
                        </a:spcBef>
                        <a:spcAft>
                          <a:spcPts val="0"/>
                        </a:spcAft>
                        <a:buClr>
                          <a:srgbClr val="000000"/>
                        </a:buClr>
                        <a:buSzTx/>
                        <a:buFont typeface="Arial"/>
                        <a:buNone/>
                        <a:tabLst/>
                        <a:defRPr/>
                      </a:pPr>
                      <a:r>
                        <a:rPr lang="en-US" sz="1800" b="0" i="0" u="none" strike="noStrike" kern="1200" cap="none" dirty="0">
                          <a:ln>
                            <a:noFill/>
                          </a:ln>
                          <a:solidFill>
                            <a:schemeClr val="tx1"/>
                          </a:solidFill>
                          <a:latin typeface="Lub Dub Bold" panose="020B0803030403020204" pitchFamily="34" charset="0"/>
                          <a:ea typeface="+mn-ea"/>
                          <a:cs typeface="Calibri"/>
                          <a:sym typeface="Arial"/>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290513" marR="64769" lvl="0" indent="-228600" algn="l" defTabSz="914400" rtl="0" eaLnBrk="1" fontAlgn="auto" latinLnBrk="0" hangingPunct="1">
                        <a:lnSpc>
                          <a:spcPct val="100000"/>
                        </a:lnSpc>
                        <a:spcBef>
                          <a:spcPts val="0"/>
                        </a:spcBef>
                        <a:spcAft>
                          <a:spcPts val="600"/>
                        </a:spcAft>
                        <a:buClrTx/>
                        <a:buSzTx/>
                        <a:buFont typeface="+mj-lt"/>
                        <a:buAutoNum type="arabicPeriod" startAt="5"/>
                        <a:tabLst/>
                        <a:defRPr/>
                      </a:pPr>
                      <a:r>
                        <a:rPr lang="en-US" sz="1400" b="1" kern="1200" dirty="0">
                          <a:solidFill>
                            <a:srgbClr val="231F20"/>
                          </a:solidFill>
                          <a:latin typeface="Lub Dub Condensed" panose="020B0506030403020204" pitchFamily="34" charset="0"/>
                          <a:ea typeface="+mn-ea"/>
                          <a:cs typeface="Calibri"/>
                        </a:rPr>
                        <a:t>In patients with advanced HF with expected survival &lt;6 months, timely referral to hospice can be useful to improve QOL.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2248396888"/>
                  </a:ext>
                </a:extLst>
              </a:tr>
            </a:tbl>
          </a:graphicData>
        </a:graphic>
      </p:graphicFrame>
      <p:sp>
        <p:nvSpPr>
          <p:cNvPr id="7" name="Text Placeholder 6">
            <a:extLst>
              <a:ext uri="{FF2B5EF4-FFF2-40B4-BE49-F238E27FC236}">
                <a16:creationId xmlns:a16="http://schemas.microsoft.com/office/drawing/2014/main" id="{2A6A5D4C-6318-4501-83E6-339815A1ADBE}"/>
              </a:ext>
            </a:extLst>
          </p:cNvPr>
          <p:cNvSpPr>
            <a:spLocks noGrp="1"/>
          </p:cNvSpPr>
          <p:nvPr>
            <p:ph type="body" sz="quarter" idx="1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Abbreviations: </a:t>
            </a:r>
            <a:r>
              <a:rPr kumimoji="0" lang="en-US" sz="900" b="0"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HF</a:t>
            </a:r>
            <a:r>
              <a:rPr lang="en-US" dirty="0">
                <a:solidFill>
                  <a:prstClr val="black"/>
                </a:solidFill>
                <a:cs typeface="Arial" panose="020B0604020202020204" pitchFamily="34" charset="0"/>
              </a:rPr>
              <a:t> </a:t>
            </a:r>
            <a:r>
              <a:rPr kumimoji="0" lang="en-US" sz="900" b="0"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indicates heart failure; and QOL, quality of life.</a:t>
            </a:r>
          </a:p>
        </p:txBody>
      </p:sp>
      <p:sp>
        <p:nvSpPr>
          <p:cNvPr id="8" name="Slide Number Placeholder 7">
            <a:extLst>
              <a:ext uri="{FF2B5EF4-FFF2-40B4-BE49-F238E27FC236}">
                <a16:creationId xmlns:a16="http://schemas.microsoft.com/office/drawing/2014/main" id="{70587127-88A3-4087-AE51-E1798CCD6C5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43</a:t>
            </a:fld>
            <a:endParaRPr lang="en-US" sz="900" dirty="0"/>
          </a:p>
        </p:txBody>
      </p:sp>
    </p:spTree>
    <p:extLst>
      <p:ext uri="{BB962C8B-B14F-4D97-AF65-F5344CB8AC3E}">
        <p14:creationId xmlns:p14="http://schemas.microsoft.com/office/powerpoint/2010/main" val="10026820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8E47CC-2C36-4E78-B987-9C8EC0DAC266}"/>
              </a:ext>
            </a:extLst>
          </p:cNvPr>
          <p:cNvSpPr>
            <a:spLocks noGrp="1"/>
          </p:cNvSpPr>
          <p:nvPr>
            <p:ph type="title"/>
          </p:nvPr>
        </p:nvSpPr>
        <p:spPr/>
        <p:txBody>
          <a:bodyPr/>
          <a:lstStyle/>
          <a:p>
            <a:r>
              <a:rPr lang="en-US" dirty="0"/>
              <a:t>Patient Reported Outcomes</a:t>
            </a:r>
          </a:p>
        </p:txBody>
      </p:sp>
      <p:graphicFrame>
        <p:nvGraphicFramePr>
          <p:cNvPr id="31" name="Table 30">
            <a:extLst>
              <a:ext uri="{FF2B5EF4-FFF2-40B4-BE49-F238E27FC236}">
                <a16:creationId xmlns:a16="http://schemas.microsoft.com/office/drawing/2014/main" id="{E850B449-A96B-4F53-895E-FE5B774C4443}"/>
              </a:ext>
            </a:extLst>
          </p:cNvPr>
          <p:cNvGraphicFramePr>
            <a:graphicFrameLocks noGrp="1"/>
          </p:cNvGraphicFramePr>
          <p:nvPr>
            <p:extLst>
              <p:ext uri="{D42A27DB-BD31-4B8C-83A1-F6EECF244321}">
                <p14:modId xmlns:p14="http://schemas.microsoft.com/office/powerpoint/2010/main" val="865849974"/>
              </p:ext>
            </p:extLst>
          </p:nvPr>
        </p:nvGraphicFramePr>
        <p:xfrm>
          <a:off x="1969733" y="1165380"/>
          <a:ext cx="8252534" cy="705653"/>
        </p:xfrm>
        <a:graphic>
          <a:graphicData uri="http://schemas.openxmlformats.org/drawingml/2006/table">
            <a:tbl>
              <a:tblPr firstRow="1" bandRow="1">
                <a:tableStyleId>{5C22544A-7EE6-4342-B048-85BDC9FD1C3A}</a:tableStyleId>
              </a:tblPr>
              <a:tblGrid>
                <a:gridCol w="735040">
                  <a:extLst>
                    <a:ext uri="{9D8B030D-6E8A-4147-A177-3AD203B41FA5}">
                      <a16:colId xmlns:a16="http://schemas.microsoft.com/office/drawing/2014/main" val="2602575349"/>
                    </a:ext>
                  </a:extLst>
                </a:gridCol>
                <a:gridCol w="7517494">
                  <a:extLst>
                    <a:ext uri="{9D8B030D-6E8A-4147-A177-3AD203B41FA5}">
                      <a16:colId xmlns:a16="http://schemas.microsoft.com/office/drawing/2014/main" val="2982587535"/>
                    </a:ext>
                  </a:extLst>
                </a:gridCol>
              </a:tblGrid>
              <a:tr h="19763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100" b="1" spc="50" dirty="0">
                          <a:solidFill>
                            <a:schemeClr val="bg1"/>
                          </a:solidFill>
                          <a:latin typeface="Lub Dub Bold" panose="020B0803030403020204" pitchFamily="34" charset="0"/>
                          <a:cs typeface="Calibri"/>
                        </a:rPr>
                        <a:t>COR</a:t>
                      </a:r>
                      <a:endParaRPr lang="en-US" sz="11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100" b="1" spc="40" dirty="0">
                          <a:solidFill>
                            <a:schemeClr val="bg1"/>
                          </a:solidFill>
                          <a:latin typeface="Lub Dub Bold" panose="020B0803030403020204" pitchFamily="34" charset="0"/>
                          <a:cs typeface="Calibri"/>
                        </a:rPr>
                        <a:t>RECOMMENDATIONS</a:t>
                      </a:r>
                      <a:endParaRPr lang="en-US" sz="11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736609431"/>
                  </a:ext>
                </a:extLst>
              </a:tr>
              <a:tr h="44657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100" kern="1200" noProof="0" dirty="0">
                          <a:solidFill>
                            <a:srgbClr val="231F20"/>
                          </a:solidFill>
                          <a:latin typeface="Lub Dub Condensed" panose="020B0506030403020204" pitchFamily="34" charset="0"/>
                          <a:ea typeface="+mn-ea"/>
                          <a:cs typeface="Calibri"/>
                        </a:rPr>
                        <a:t>In patients with HF, standardized assessment of patient reported health status using a validated questionnaire can be useful to provide incremental information for patient functional status, symptoms burden and prognosis.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17216786"/>
                  </a:ext>
                </a:extLst>
              </a:tr>
            </a:tbl>
          </a:graphicData>
        </a:graphic>
      </p:graphicFrame>
      <p:sp>
        <p:nvSpPr>
          <p:cNvPr id="39" name="Rectangle 38" descr="Health status encapsulates symptoms, functional status, and health-related QOL.  Understanding health status is important for treatment decisions and counseling.  Clinicians traditionally evaluate health status based on the&#10;clinical interview and exam, summarizing it as the NYHA functional classification. Additionally, patient-reported health status can be ascertained using standardized questionnaires, such as the Kansas City Cardiomyopathy&#10;Questionnaire or the Minnesota Living with Heart Failure Questionnaire.  In this example depictions of facial expressions provide a way for patients to identify their level of physical functioning - from a happy face for NYHA I and extreme distress depicted for NYHA IV.&#10;">
            <a:extLst>
              <a:ext uri="{FF2B5EF4-FFF2-40B4-BE49-F238E27FC236}">
                <a16:creationId xmlns:a16="http://schemas.microsoft.com/office/drawing/2014/main" id="{21834287-1B65-43B1-B3AF-E8E998919C22}"/>
              </a:ext>
              <a:ext uri="{C183D7F6-B498-43B3-948B-1728B52AA6E4}">
                <adec:decorative xmlns:adec="http://schemas.microsoft.com/office/drawing/2017/decorative" val="0"/>
              </a:ext>
            </a:extLst>
          </p:cNvPr>
          <p:cNvSpPr/>
          <p:nvPr/>
        </p:nvSpPr>
        <p:spPr>
          <a:xfrm>
            <a:off x="218524" y="2016401"/>
            <a:ext cx="6657405" cy="3880899"/>
          </a:xfrm>
          <a:prstGeom prst="rect">
            <a:avLst/>
          </a:prstGeom>
          <a:noFill/>
          <a:ln w="57150">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800" dirty="0">
              <a:solidFill>
                <a:schemeClr val="tx1"/>
              </a:solidFill>
            </a:endParaRPr>
          </a:p>
        </p:txBody>
      </p:sp>
      <p:sp>
        <p:nvSpPr>
          <p:cNvPr id="132" name="Rectangle 131" descr="Standardized patient-reported health status questionnaires are independently associated with clinical outcomes and involve the following:&#10;&#10;1.  Understanding symptom burden and prognosis may improve quality of treatment decisions and QOL.&#10;&#10;2. Routine assessment can identify high-risk patients needing closer monitoring or referral. &#10;&#10;3. Patient-reported health status assessment increases the patient’s role, which can motivate initiation and up titration of medical therapy. &#10;&#10;">
            <a:extLst>
              <a:ext uri="{FF2B5EF4-FFF2-40B4-BE49-F238E27FC236}">
                <a16:creationId xmlns:a16="http://schemas.microsoft.com/office/drawing/2014/main" id="{929DD246-8174-4055-A5CD-E1CEAC12A5C8}"/>
              </a:ext>
            </a:extLst>
          </p:cNvPr>
          <p:cNvSpPr/>
          <p:nvPr/>
        </p:nvSpPr>
        <p:spPr>
          <a:xfrm flipH="1">
            <a:off x="7028327" y="2011177"/>
            <a:ext cx="4945147" cy="3886123"/>
          </a:xfrm>
          <a:prstGeom prst="rect">
            <a:avLst/>
          </a:prstGeom>
          <a:noFill/>
          <a:ln w="57150">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800" dirty="0">
              <a:solidFill>
                <a:schemeClr val="tx1"/>
              </a:solidFill>
            </a:endParaRPr>
          </a:p>
        </p:txBody>
      </p:sp>
      <p:sp>
        <p:nvSpPr>
          <p:cNvPr id="7" name="Text Placeholder 6">
            <a:extLst>
              <a:ext uri="{FF2B5EF4-FFF2-40B4-BE49-F238E27FC236}">
                <a16:creationId xmlns:a16="http://schemas.microsoft.com/office/drawing/2014/main" id="{2A6A5D4C-6318-4501-83E6-339815A1ADBE}"/>
              </a:ext>
            </a:extLst>
          </p:cNvPr>
          <p:cNvSpPr>
            <a:spLocks noGrp="1"/>
          </p:cNvSpPr>
          <p:nvPr>
            <p:ph type="body" sz="quarter" idx="13"/>
          </p:nvPr>
        </p:nvSpPr>
        <p:spPr>
          <a:xfrm>
            <a:off x="838200" y="6083927"/>
            <a:ext cx="10515600" cy="271939"/>
          </a:xfrm>
        </p:spPr>
        <p:txBody>
          <a:bodyPr/>
          <a:lstStyle/>
          <a:p>
            <a:r>
              <a:rPr lang="en-US" b="1" dirty="0"/>
              <a:t>Abbreviations: </a:t>
            </a:r>
            <a:r>
              <a:rPr lang="en-US" dirty="0"/>
              <a:t>HF indicates heart failure; NYHA, New York Heart Association; and QOL, quality of life.</a:t>
            </a:r>
          </a:p>
        </p:txBody>
      </p:sp>
      <p:sp>
        <p:nvSpPr>
          <p:cNvPr id="8" name="Slide Number Placeholder 7">
            <a:extLst>
              <a:ext uri="{FF2B5EF4-FFF2-40B4-BE49-F238E27FC236}">
                <a16:creationId xmlns:a16="http://schemas.microsoft.com/office/drawing/2014/main" id="{70587127-88A3-4087-AE51-E1798CCD6C5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44</a:t>
            </a:fld>
            <a:endParaRPr lang="en-US" sz="900" dirty="0"/>
          </a:p>
        </p:txBody>
      </p:sp>
      <p:sp>
        <p:nvSpPr>
          <p:cNvPr id="40" name="TextBox 39">
            <a:extLst>
              <a:ext uri="{FF2B5EF4-FFF2-40B4-BE49-F238E27FC236}">
                <a16:creationId xmlns:a16="http://schemas.microsoft.com/office/drawing/2014/main" id="{1A1EFAD1-C85F-47DC-910C-88E8299E70DE}"/>
              </a:ext>
              <a:ext uri="{C183D7F6-B498-43B3-948B-1728B52AA6E4}">
                <adec:decorative xmlns:adec="http://schemas.microsoft.com/office/drawing/2017/decorative" val="1"/>
              </a:ext>
            </a:extLst>
          </p:cNvPr>
          <p:cNvSpPr txBox="1"/>
          <p:nvPr/>
        </p:nvSpPr>
        <p:spPr>
          <a:xfrm>
            <a:off x="399692" y="3129748"/>
            <a:ext cx="1332801" cy="455844"/>
          </a:xfrm>
          <a:prstGeom prst="rect">
            <a:avLst/>
          </a:prstGeom>
          <a:solidFill>
            <a:srgbClr val="595959"/>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350">
                <a:solidFill>
                  <a:schemeClr val="bg1"/>
                </a:solidFill>
                <a:latin typeface="Lub Dub Bold" panose="020B0803030403020204" pitchFamily="34" charset="0"/>
                <a:cs typeface="Lato"/>
              </a:defRPr>
            </a:lvl1pPr>
          </a:lstStyle>
          <a:p>
            <a:r>
              <a:rPr lang="en-US" dirty="0"/>
              <a:t>NYHA-I</a:t>
            </a:r>
          </a:p>
        </p:txBody>
      </p:sp>
      <p:sp>
        <p:nvSpPr>
          <p:cNvPr id="41" name="TextBox 40">
            <a:extLst>
              <a:ext uri="{FF2B5EF4-FFF2-40B4-BE49-F238E27FC236}">
                <a16:creationId xmlns:a16="http://schemas.microsoft.com/office/drawing/2014/main" id="{BD099138-470C-4CAC-8D1B-C85757B2768C}"/>
              </a:ext>
              <a:ext uri="{C183D7F6-B498-43B3-948B-1728B52AA6E4}">
                <adec:decorative xmlns:adec="http://schemas.microsoft.com/office/drawing/2017/decorative" val="1"/>
              </a:ext>
            </a:extLst>
          </p:cNvPr>
          <p:cNvSpPr txBox="1"/>
          <p:nvPr/>
        </p:nvSpPr>
        <p:spPr>
          <a:xfrm>
            <a:off x="2061189" y="3129748"/>
            <a:ext cx="1332605" cy="455844"/>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350">
                <a:solidFill>
                  <a:schemeClr val="bg1"/>
                </a:solidFill>
                <a:latin typeface="Lub Dub Bold" panose="020B0803030403020204" pitchFamily="34" charset="0"/>
                <a:cs typeface="Lato"/>
              </a:defRPr>
            </a:lvl1pPr>
          </a:lstStyle>
          <a:p>
            <a:r>
              <a:rPr lang="en-US" dirty="0"/>
              <a:t>NYHA-II</a:t>
            </a:r>
          </a:p>
        </p:txBody>
      </p:sp>
      <p:sp>
        <p:nvSpPr>
          <p:cNvPr id="42" name="TextBox 41">
            <a:extLst>
              <a:ext uri="{FF2B5EF4-FFF2-40B4-BE49-F238E27FC236}">
                <a16:creationId xmlns:a16="http://schemas.microsoft.com/office/drawing/2014/main" id="{2EC51942-A663-4D82-8A2A-3B361A8AD29E}"/>
              </a:ext>
              <a:ext uri="{C183D7F6-B498-43B3-948B-1728B52AA6E4}">
                <adec:decorative xmlns:adec="http://schemas.microsoft.com/office/drawing/2017/decorative" val="1"/>
              </a:ext>
            </a:extLst>
          </p:cNvPr>
          <p:cNvSpPr txBox="1"/>
          <p:nvPr/>
        </p:nvSpPr>
        <p:spPr>
          <a:xfrm>
            <a:off x="3722490" y="3129749"/>
            <a:ext cx="1332605" cy="455844"/>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350">
                <a:solidFill>
                  <a:schemeClr val="bg1"/>
                </a:solidFill>
                <a:latin typeface="Lub Dub Bold" panose="020B0803030403020204" pitchFamily="34" charset="0"/>
                <a:cs typeface="Lato"/>
              </a:defRPr>
            </a:lvl1pPr>
          </a:lstStyle>
          <a:p>
            <a:r>
              <a:rPr lang="en-US" dirty="0"/>
              <a:t>NYHA-III</a:t>
            </a:r>
          </a:p>
        </p:txBody>
      </p:sp>
      <p:sp>
        <p:nvSpPr>
          <p:cNvPr id="43" name="TextBox 42">
            <a:extLst>
              <a:ext uri="{FF2B5EF4-FFF2-40B4-BE49-F238E27FC236}">
                <a16:creationId xmlns:a16="http://schemas.microsoft.com/office/drawing/2014/main" id="{7C543C7A-0B2A-4D2A-BAD7-56855D669E64}"/>
              </a:ext>
              <a:ext uri="{C183D7F6-B498-43B3-948B-1728B52AA6E4}">
                <adec:decorative xmlns:adec="http://schemas.microsoft.com/office/drawing/2017/decorative" val="1"/>
              </a:ext>
            </a:extLst>
          </p:cNvPr>
          <p:cNvSpPr txBox="1"/>
          <p:nvPr/>
        </p:nvSpPr>
        <p:spPr>
          <a:xfrm>
            <a:off x="5383790" y="3129749"/>
            <a:ext cx="1332605" cy="455844"/>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350">
                <a:solidFill>
                  <a:schemeClr val="bg1"/>
                </a:solidFill>
                <a:latin typeface="Lub Dub Bold" panose="020B0803030403020204" pitchFamily="34" charset="0"/>
                <a:cs typeface="Lato"/>
              </a:defRPr>
            </a:lvl1pPr>
          </a:lstStyle>
          <a:p>
            <a:r>
              <a:rPr lang="en-US" dirty="0"/>
              <a:t>NYHA-IV</a:t>
            </a:r>
          </a:p>
        </p:txBody>
      </p:sp>
      <p:sp>
        <p:nvSpPr>
          <p:cNvPr id="44" name="Rectangle Container">
            <a:extLst>
              <a:ext uri="{FF2B5EF4-FFF2-40B4-BE49-F238E27FC236}">
                <a16:creationId xmlns:a16="http://schemas.microsoft.com/office/drawing/2014/main" id="{9A93D663-239F-44D6-92AE-0D730BC766B3}"/>
              </a:ext>
              <a:ext uri="{C183D7F6-B498-43B3-948B-1728B52AA6E4}">
                <adec:decorative xmlns:adec="http://schemas.microsoft.com/office/drawing/2017/decorative" val="1"/>
              </a:ext>
            </a:extLst>
          </p:cNvPr>
          <p:cNvSpPr/>
          <p:nvPr/>
        </p:nvSpPr>
        <p:spPr>
          <a:xfrm>
            <a:off x="774712" y="2091325"/>
            <a:ext cx="5604094" cy="553998"/>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r>
              <a:rPr lang="en-US" sz="1600" b="1" dirty="0">
                <a:solidFill>
                  <a:schemeClr val="bg1"/>
                </a:solidFill>
                <a:latin typeface="Lub Dub Bold" panose="020B0803030403020204" pitchFamily="34" charset="0"/>
                <a:cs typeface="Lato"/>
              </a:rPr>
              <a:t>Health status encapsulates symptoms, functional status, and health-related QOL.</a:t>
            </a:r>
          </a:p>
        </p:txBody>
      </p:sp>
      <p:sp>
        <p:nvSpPr>
          <p:cNvPr id="45" name="Rectangle Container">
            <a:extLst>
              <a:ext uri="{FF2B5EF4-FFF2-40B4-BE49-F238E27FC236}">
                <a16:creationId xmlns:a16="http://schemas.microsoft.com/office/drawing/2014/main" id="{02F2122F-C683-43B2-9591-82019ECB74ED}"/>
              </a:ext>
              <a:ext uri="{C183D7F6-B498-43B3-948B-1728B52AA6E4}">
                <adec:decorative xmlns:adec="http://schemas.microsoft.com/office/drawing/2017/decorative" val="1"/>
              </a:ext>
            </a:extLst>
          </p:cNvPr>
          <p:cNvSpPr/>
          <p:nvPr/>
        </p:nvSpPr>
        <p:spPr>
          <a:xfrm>
            <a:off x="407436" y="3981351"/>
            <a:ext cx="1334873" cy="1496673"/>
          </a:xfrm>
          <a:prstGeom prst="rect">
            <a:avLst/>
          </a:prstGeom>
          <a:solidFill>
            <a:srgbClr val="D9D9D9"/>
          </a:solidFill>
          <a:ln w="25400">
            <a:noFill/>
          </a:ln>
        </p:spPr>
        <p:txBody>
          <a:bodyPr spcFirstLastPara="0" lIns="0" tIns="0" rIns="0" bIns="365760" anchor="ctr"/>
          <a:lstStyle/>
          <a:p>
            <a:pPr algn="ctr" hangingPunct="0">
              <a:lnSpc>
                <a:spcPct val="90000"/>
              </a:lnSpc>
            </a:pPr>
            <a:r>
              <a:rPr lang="en-US" sz="1350" dirty="0">
                <a:latin typeface="Lub Dub Condensed" panose="020B0506030403020204" pitchFamily="34" charset="0"/>
                <a:cs typeface="Lato"/>
              </a:rPr>
              <a:t>No limitation of physical activity</a:t>
            </a:r>
          </a:p>
        </p:txBody>
      </p:sp>
      <p:sp>
        <p:nvSpPr>
          <p:cNvPr id="46" name="Rectangle Container">
            <a:extLst>
              <a:ext uri="{FF2B5EF4-FFF2-40B4-BE49-F238E27FC236}">
                <a16:creationId xmlns:a16="http://schemas.microsoft.com/office/drawing/2014/main" id="{BA214AAA-6F0C-4F3C-8BFA-5989F0E71E92}"/>
              </a:ext>
              <a:ext uri="{C183D7F6-B498-43B3-948B-1728B52AA6E4}">
                <adec:decorative xmlns:adec="http://schemas.microsoft.com/office/drawing/2017/decorative" val="1"/>
              </a:ext>
            </a:extLst>
          </p:cNvPr>
          <p:cNvSpPr/>
          <p:nvPr/>
        </p:nvSpPr>
        <p:spPr>
          <a:xfrm>
            <a:off x="3722490" y="3981351"/>
            <a:ext cx="1334873" cy="1496673"/>
          </a:xfrm>
          <a:prstGeom prst="rect">
            <a:avLst/>
          </a:prstGeom>
          <a:solidFill>
            <a:srgbClr val="D9D9D9"/>
          </a:solidFill>
          <a:ln w="25400">
            <a:noFill/>
          </a:ln>
        </p:spPr>
        <p:txBody>
          <a:bodyPr spcFirstLastPara="0" lIns="0" tIns="0" rIns="0" bIns="365760" anchor="ctr"/>
          <a:lstStyle/>
          <a:p>
            <a:pPr algn="ctr" hangingPunct="0">
              <a:lnSpc>
                <a:spcPct val="90000"/>
              </a:lnSpc>
            </a:pPr>
            <a:r>
              <a:rPr lang="en-US" sz="1350" dirty="0">
                <a:latin typeface="Lub Dub Condensed" panose="020B0506030403020204" pitchFamily="34" charset="0"/>
                <a:cs typeface="Lato"/>
              </a:rPr>
              <a:t>Comfortable at rest, but less than ordinary activity results in symptoms</a:t>
            </a:r>
          </a:p>
        </p:txBody>
      </p:sp>
      <p:sp>
        <p:nvSpPr>
          <p:cNvPr id="47" name="Rectangle Container">
            <a:extLst>
              <a:ext uri="{FF2B5EF4-FFF2-40B4-BE49-F238E27FC236}">
                <a16:creationId xmlns:a16="http://schemas.microsoft.com/office/drawing/2014/main" id="{C94500DA-E4B5-470F-92B6-7E7FF05FB26E}"/>
              </a:ext>
              <a:ext uri="{C183D7F6-B498-43B3-948B-1728B52AA6E4}">
                <adec:decorative xmlns:adec="http://schemas.microsoft.com/office/drawing/2017/decorative" val="1"/>
              </a:ext>
            </a:extLst>
          </p:cNvPr>
          <p:cNvSpPr/>
          <p:nvPr/>
        </p:nvSpPr>
        <p:spPr>
          <a:xfrm>
            <a:off x="5383790" y="3981351"/>
            <a:ext cx="1334873" cy="1499365"/>
          </a:xfrm>
          <a:prstGeom prst="rect">
            <a:avLst/>
          </a:prstGeom>
          <a:solidFill>
            <a:srgbClr val="D9D9D9"/>
          </a:solidFill>
          <a:ln w="25400">
            <a:noFill/>
          </a:ln>
        </p:spPr>
        <p:txBody>
          <a:bodyPr spcFirstLastPara="0" lIns="0" tIns="0" rIns="0" bIns="365760" anchor="ctr"/>
          <a:lstStyle/>
          <a:p>
            <a:pPr algn="ctr" hangingPunct="0">
              <a:lnSpc>
                <a:spcPct val="90000"/>
              </a:lnSpc>
            </a:pPr>
            <a:r>
              <a:rPr lang="en-US" sz="1350" dirty="0">
                <a:latin typeface="Lub Dub Condensed" panose="020B0506030403020204" pitchFamily="34" charset="0"/>
                <a:cs typeface="Lato"/>
              </a:rPr>
              <a:t>Unable to carry on any physical activity with symptoms</a:t>
            </a:r>
          </a:p>
        </p:txBody>
      </p:sp>
      <p:sp>
        <p:nvSpPr>
          <p:cNvPr id="48" name="Rectangle Container">
            <a:extLst>
              <a:ext uri="{FF2B5EF4-FFF2-40B4-BE49-F238E27FC236}">
                <a16:creationId xmlns:a16="http://schemas.microsoft.com/office/drawing/2014/main" id="{BBA6EB87-900B-4E95-B982-1A613C7EAADE}"/>
              </a:ext>
              <a:ext uri="{C183D7F6-B498-43B3-948B-1728B52AA6E4}">
                <adec:decorative xmlns:adec="http://schemas.microsoft.com/office/drawing/2017/decorative" val="1"/>
              </a:ext>
            </a:extLst>
          </p:cNvPr>
          <p:cNvSpPr/>
          <p:nvPr/>
        </p:nvSpPr>
        <p:spPr>
          <a:xfrm>
            <a:off x="2061189" y="3981351"/>
            <a:ext cx="1334873" cy="1496673"/>
          </a:xfrm>
          <a:prstGeom prst="rect">
            <a:avLst/>
          </a:prstGeom>
          <a:solidFill>
            <a:srgbClr val="D9D9D9"/>
          </a:solidFill>
          <a:ln w="25400">
            <a:noFill/>
          </a:ln>
        </p:spPr>
        <p:txBody>
          <a:bodyPr spcFirstLastPara="0" lIns="0" tIns="0" rIns="0" bIns="365760" anchor="ctr"/>
          <a:lstStyle/>
          <a:p>
            <a:pPr algn="ctr" hangingPunct="0">
              <a:lnSpc>
                <a:spcPct val="90000"/>
              </a:lnSpc>
            </a:pPr>
            <a:r>
              <a:rPr lang="en-US" sz="1350" dirty="0">
                <a:latin typeface="Lub Dub Condensed" panose="020B0506030403020204" pitchFamily="34" charset="0"/>
                <a:cs typeface="Lato"/>
              </a:rPr>
              <a:t>Comfortable at rest, but ordinary activity results in symptoms</a:t>
            </a:r>
          </a:p>
        </p:txBody>
      </p:sp>
      <p:cxnSp>
        <p:nvCxnSpPr>
          <p:cNvPr id="49" name="Straight Arrow Connector 55">
            <a:extLst>
              <a:ext uri="{FF2B5EF4-FFF2-40B4-BE49-F238E27FC236}">
                <a16:creationId xmlns:a16="http://schemas.microsoft.com/office/drawing/2014/main" id="{21CF9BED-FBC7-4533-9A17-5522C2631837}"/>
              </a:ext>
              <a:ext uri="{C183D7F6-B498-43B3-948B-1728B52AA6E4}">
                <adec:decorative xmlns:adec="http://schemas.microsoft.com/office/drawing/2017/decorative" val="1"/>
              </a:ext>
            </a:extLst>
          </p:cNvPr>
          <p:cNvCxnSpPr>
            <a:cxnSpLocks/>
            <a:stCxn id="44" idx="2"/>
            <a:endCxn id="40" idx="0"/>
          </p:cNvCxnSpPr>
          <p:nvPr/>
        </p:nvCxnSpPr>
        <p:spPr>
          <a:xfrm rot="5400000">
            <a:off x="2079214" y="1632202"/>
            <a:ext cx="484425" cy="2510666"/>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55">
            <a:extLst>
              <a:ext uri="{FF2B5EF4-FFF2-40B4-BE49-F238E27FC236}">
                <a16:creationId xmlns:a16="http://schemas.microsoft.com/office/drawing/2014/main" id="{C02EFA89-49F3-4BC5-B1E6-A7A3523F2F9E}"/>
              </a:ext>
              <a:ext uri="{C183D7F6-B498-43B3-948B-1728B52AA6E4}">
                <adec:decorative xmlns:adec="http://schemas.microsoft.com/office/drawing/2017/decorative" val="1"/>
              </a:ext>
            </a:extLst>
          </p:cNvPr>
          <p:cNvCxnSpPr>
            <a:cxnSpLocks/>
            <a:stCxn id="44" idx="2"/>
            <a:endCxn id="43" idx="0"/>
          </p:cNvCxnSpPr>
          <p:nvPr/>
        </p:nvCxnSpPr>
        <p:spPr>
          <a:xfrm rot="16200000" flipH="1">
            <a:off x="4571213" y="1650869"/>
            <a:ext cx="484426" cy="2473334"/>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E93F52C7-0446-412D-A04D-4CD15DFAF51C}"/>
              </a:ext>
              <a:ext uri="{C183D7F6-B498-43B3-948B-1728B52AA6E4}">
                <adec:decorative xmlns:adec="http://schemas.microsoft.com/office/drawing/2017/decorative" val="1"/>
              </a:ext>
            </a:extLst>
          </p:cNvPr>
          <p:cNvCxnSpPr>
            <a:cxnSpLocks/>
          </p:cNvCxnSpPr>
          <p:nvPr/>
        </p:nvCxnSpPr>
        <p:spPr>
          <a:xfrm>
            <a:off x="4388792" y="2855832"/>
            <a:ext cx="0" cy="27391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7690D414-2FA5-4A61-A74E-ED3B76689B40}"/>
              </a:ext>
              <a:ext uri="{C183D7F6-B498-43B3-948B-1728B52AA6E4}">
                <adec:decorative xmlns:adec="http://schemas.microsoft.com/office/drawing/2017/decorative" val="1"/>
              </a:ext>
            </a:extLst>
          </p:cNvPr>
          <p:cNvCxnSpPr>
            <a:cxnSpLocks/>
            <a:stCxn id="40" idx="2"/>
            <a:endCxn id="45" idx="0"/>
          </p:cNvCxnSpPr>
          <p:nvPr/>
        </p:nvCxnSpPr>
        <p:spPr>
          <a:xfrm>
            <a:off x="1066093" y="3585592"/>
            <a:ext cx="8780" cy="39575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BC3FCF94-E69A-47B6-A67F-B4BE52878205}"/>
              </a:ext>
              <a:ext uri="{C183D7F6-B498-43B3-948B-1728B52AA6E4}">
                <adec:decorative xmlns:adec="http://schemas.microsoft.com/office/drawing/2017/decorative" val="1"/>
              </a:ext>
            </a:extLst>
          </p:cNvPr>
          <p:cNvCxnSpPr>
            <a:cxnSpLocks/>
          </p:cNvCxnSpPr>
          <p:nvPr/>
        </p:nvCxnSpPr>
        <p:spPr>
          <a:xfrm>
            <a:off x="2737671" y="2871274"/>
            <a:ext cx="0" cy="27391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F9FCD157-D1E2-4F6C-8840-0BDEA9FD4F10}"/>
              </a:ext>
              <a:ext uri="{C183D7F6-B498-43B3-948B-1728B52AA6E4}">
                <adec:decorative xmlns:adec="http://schemas.microsoft.com/office/drawing/2017/decorative" val="1"/>
              </a:ext>
            </a:extLst>
          </p:cNvPr>
          <p:cNvCxnSpPr>
            <a:cxnSpLocks/>
          </p:cNvCxnSpPr>
          <p:nvPr/>
        </p:nvCxnSpPr>
        <p:spPr>
          <a:xfrm>
            <a:off x="2737671" y="3586440"/>
            <a:ext cx="0" cy="39576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DF41FBC2-CA0F-49C5-8332-38A17A825E14}"/>
              </a:ext>
              <a:ext uri="{C183D7F6-B498-43B3-948B-1728B52AA6E4}">
                <adec:decorative xmlns:adec="http://schemas.microsoft.com/office/drawing/2017/decorative" val="1"/>
              </a:ext>
            </a:extLst>
          </p:cNvPr>
          <p:cNvCxnSpPr>
            <a:cxnSpLocks/>
          </p:cNvCxnSpPr>
          <p:nvPr/>
        </p:nvCxnSpPr>
        <p:spPr>
          <a:xfrm>
            <a:off x="4388792" y="3586440"/>
            <a:ext cx="0" cy="39576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4812BB7D-A3A2-4E38-84B8-A18D0CB94661}"/>
              </a:ext>
              <a:ext uri="{C183D7F6-B498-43B3-948B-1728B52AA6E4}">
                <adec:decorative xmlns:adec="http://schemas.microsoft.com/office/drawing/2017/decorative" val="1"/>
              </a:ext>
            </a:extLst>
          </p:cNvPr>
          <p:cNvCxnSpPr>
            <a:cxnSpLocks/>
          </p:cNvCxnSpPr>
          <p:nvPr/>
        </p:nvCxnSpPr>
        <p:spPr>
          <a:xfrm>
            <a:off x="6050094" y="3586440"/>
            <a:ext cx="0" cy="39576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2" name="Oval 81">
            <a:extLst>
              <a:ext uri="{FF2B5EF4-FFF2-40B4-BE49-F238E27FC236}">
                <a16:creationId xmlns:a16="http://schemas.microsoft.com/office/drawing/2014/main" id="{9BB99BC3-DFCA-4FD6-ABD1-336B352E51BA}"/>
              </a:ext>
              <a:ext uri="{C183D7F6-B498-43B3-948B-1728B52AA6E4}">
                <adec:decorative xmlns:adec="http://schemas.microsoft.com/office/drawing/2017/decorative" val="1"/>
              </a:ext>
            </a:extLst>
          </p:cNvPr>
          <p:cNvSpPr/>
          <p:nvPr/>
        </p:nvSpPr>
        <p:spPr>
          <a:xfrm>
            <a:off x="725808" y="5044640"/>
            <a:ext cx="690282" cy="690282"/>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01E668DC-770C-42F2-A54E-25F033EE1AA1}"/>
              </a:ext>
              <a:ext uri="{C183D7F6-B498-43B3-948B-1728B52AA6E4}">
                <adec:decorative xmlns:adec="http://schemas.microsoft.com/office/drawing/2017/decorative" val="1"/>
              </a:ext>
            </a:extLst>
          </p:cNvPr>
          <p:cNvSpPr/>
          <p:nvPr/>
        </p:nvSpPr>
        <p:spPr>
          <a:xfrm>
            <a:off x="2382350" y="5044640"/>
            <a:ext cx="690282" cy="690282"/>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AB3DB5B-E477-4ED8-90EC-96A6A27E192A}"/>
              </a:ext>
              <a:ext uri="{C183D7F6-B498-43B3-948B-1728B52AA6E4}">
                <adec:decorative xmlns:adec="http://schemas.microsoft.com/office/drawing/2017/decorative" val="1"/>
              </a:ext>
            </a:extLst>
          </p:cNvPr>
          <p:cNvSpPr/>
          <p:nvPr/>
        </p:nvSpPr>
        <p:spPr>
          <a:xfrm>
            <a:off x="4065649" y="5044640"/>
            <a:ext cx="690282" cy="690282"/>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C3B40096-8812-4A31-86C5-0BFBEEA2C24C}"/>
              </a:ext>
              <a:ext uri="{C183D7F6-B498-43B3-948B-1728B52AA6E4}">
                <adec:decorative xmlns:adec="http://schemas.microsoft.com/office/drawing/2017/decorative" val="1"/>
              </a:ext>
            </a:extLst>
          </p:cNvPr>
          <p:cNvSpPr/>
          <p:nvPr/>
        </p:nvSpPr>
        <p:spPr>
          <a:xfrm>
            <a:off x="5708624" y="5044640"/>
            <a:ext cx="690282" cy="690282"/>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 name="Graphic 91">
            <a:extLst>
              <a:ext uri="{FF2B5EF4-FFF2-40B4-BE49-F238E27FC236}">
                <a16:creationId xmlns:a16="http://schemas.microsoft.com/office/drawing/2014/main" id="{8702B574-8852-4E73-BA66-8113A619A258}"/>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3599" y="5059496"/>
            <a:ext cx="664931" cy="664931"/>
          </a:xfrm>
          <a:prstGeom prst="rect">
            <a:avLst/>
          </a:prstGeom>
        </p:spPr>
      </p:pic>
      <p:pic>
        <p:nvPicPr>
          <p:cNvPr id="101" name="Graphic 100">
            <a:extLst>
              <a:ext uri="{FF2B5EF4-FFF2-40B4-BE49-F238E27FC236}">
                <a16:creationId xmlns:a16="http://schemas.microsoft.com/office/drawing/2014/main" id="{A8852491-EF29-42B9-B18A-B57279EBD1EE}"/>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2390498" y="5061026"/>
            <a:ext cx="664931" cy="664931"/>
          </a:xfrm>
          <a:prstGeom prst="rect">
            <a:avLst/>
          </a:prstGeom>
        </p:spPr>
      </p:pic>
      <p:pic>
        <p:nvPicPr>
          <p:cNvPr id="102" name="Graphic 101">
            <a:extLst>
              <a:ext uri="{FF2B5EF4-FFF2-40B4-BE49-F238E27FC236}">
                <a16:creationId xmlns:a16="http://schemas.microsoft.com/office/drawing/2014/main" id="{EC06E664-B6D3-4A76-97BD-ED768252B7F9}"/>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4085107" y="5052061"/>
            <a:ext cx="664931" cy="664931"/>
          </a:xfrm>
          <a:prstGeom prst="rect">
            <a:avLst/>
          </a:prstGeom>
        </p:spPr>
      </p:pic>
      <p:pic>
        <p:nvPicPr>
          <p:cNvPr id="103" name="Graphic 102">
            <a:extLst>
              <a:ext uri="{FF2B5EF4-FFF2-40B4-BE49-F238E27FC236}">
                <a16:creationId xmlns:a16="http://schemas.microsoft.com/office/drawing/2014/main" id="{4E59F316-AC46-45E0-A699-6A16F0F88091}"/>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5726950" y="5052061"/>
            <a:ext cx="664931" cy="664931"/>
          </a:xfrm>
          <a:prstGeom prst="rect">
            <a:avLst/>
          </a:prstGeom>
        </p:spPr>
      </p:pic>
      <p:grpSp>
        <p:nvGrpSpPr>
          <p:cNvPr id="109" name="Group 108">
            <a:extLst>
              <a:ext uri="{FF2B5EF4-FFF2-40B4-BE49-F238E27FC236}">
                <a16:creationId xmlns:a16="http://schemas.microsoft.com/office/drawing/2014/main" id="{506C8A9A-79D7-4B5E-8C97-FA6F45B1CAE3}"/>
              </a:ext>
              <a:ext uri="{C183D7F6-B498-43B3-948B-1728B52AA6E4}">
                <adec:decorative xmlns:adec="http://schemas.microsoft.com/office/drawing/2017/decorative" val="1"/>
              </a:ext>
            </a:extLst>
          </p:cNvPr>
          <p:cNvGrpSpPr/>
          <p:nvPr/>
        </p:nvGrpSpPr>
        <p:grpSpPr>
          <a:xfrm>
            <a:off x="8703987" y="4035439"/>
            <a:ext cx="1649121" cy="1649121"/>
            <a:chOff x="2232109" y="2189058"/>
            <a:chExt cx="1649121" cy="1649121"/>
          </a:xfrm>
        </p:grpSpPr>
        <p:sp>
          <p:nvSpPr>
            <p:cNvPr id="122" name="Oval 121">
              <a:extLst>
                <a:ext uri="{FF2B5EF4-FFF2-40B4-BE49-F238E27FC236}">
                  <a16:creationId xmlns:a16="http://schemas.microsoft.com/office/drawing/2014/main" id="{2AD5E457-E5CA-43B4-B198-C37DB04CE25A}"/>
                </a:ext>
              </a:extLst>
            </p:cNvPr>
            <p:cNvSpPr/>
            <p:nvPr/>
          </p:nvSpPr>
          <p:spPr>
            <a:xfrm>
              <a:off x="2232109" y="2189058"/>
              <a:ext cx="1649121" cy="1649121"/>
            </a:xfrm>
            <a:prstGeom prst="ellipse">
              <a:avLst/>
            </a:prstGeom>
            <a:solidFill>
              <a:srgbClr val="595959"/>
            </a:solidFill>
            <a:ln>
              <a:noFill/>
            </a:ln>
          </p:spPr>
          <p:style>
            <a:lnRef idx="3">
              <a:scrgbClr r="0" g="0" b="0"/>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123" name="Oval 4" descr="&#10;">
              <a:extLst>
                <a:ext uri="{FF2B5EF4-FFF2-40B4-BE49-F238E27FC236}">
                  <a16:creationId xmlns:a16="http://schemas.microsoft.com/office/drawing/2014/main" id="{DFE6AF23-9271-4C71-B2C3-0B7128BB514B}"/>
                </a:ext>
              </a:extLst>
            </p:cNvPr>
            <p:cNvSpPr txBox="1"/>
            <p:nvPr/>
          </p:nvSpPr>
          <p:spPr>
            <a:xfrm>
              <a:off x="2473617" y="2430566"/>
              <a:ext cx="1166105" cy="116610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 tIns="7620" rIns="7620" bIns="7620" numCol="1" spcCol="1270" anchor="ctr" anchorCtr="0">
              <a:noAutofit/>
            </a:bodyPr>
            <a:lstStyle/>
            <a:p>
              <a:pPr algn="ctr" hangingPunct="0">
                <a:lnSpc>
                  <a:spcPct val="90000"/>
                </a:lnSpc>
                <a:spcBef>
                  <a:spcPct val="0"/>
                </a:spcBef>
                <a:spcAft>
                  <a:spcPct val="35000"/>
                </a:spcAft>
              </a:pPr>
              <a:r>
                <a:rPr lang="en-US" sz="1200" dirty="0">
                  <a:solidFill>
                    <a:schemeClr val="bg1"/>
                  </a:solidFill>
                  <a:latin typeface="Lub Dub Condensed" panose="020B0506030403020204" pitchFamily="34" charset="0"/>
                  <a:cs typeface="Lato"/>
                </a:rPr>
                <a:t>Standardized patient-reported health status questionnaires are independently associated with clinical outcomes. </a:t>
              </a:r>
            </a:p>
          </p:txBody>
        </p:sp>
      </p:grpSp>
      <p:sp>
        <p:nvSpPr>
          <p:cNvPr id="121" name="Rectangle: Rounded Corners 7">
            <a:extLst>
              <a:ext uri="{FF2B5EF4-FFF2-40B4-BE49-F238E27FC236}">
                <a16:creationId xmlns:a16="http://schemas.microsoft.com/office/drawing/2014/main" id="{0681768F-F3DB-4A1D-A343-10A828178B17}"/>
              </a:ext>
              <a:ext uri="{C183D7F6-B498-43B3-948B-1728B52AA6E4}">
                <adec:decorative xmlns:adec="http://schemas.microsoft.com/office/drawing/2017/decorative" val="1"/>
              </a:ext>
            </a:extLst>
          </p:cNvPr>
          <p:cNvSpPr txBox="1"/>
          <p:nvPr/>
        </p:nvSpPr>
        <p:spPr>
          <a:xfrm>
            <a:off x="7337939" y="3401294"/>
            <a:ext cx="1307808" cy="1268290"/>
          </a:xfrm>
          <a:prstGeom prst="roundRect">
            <a:avLst>
              <a:gd name="adj" fmla="val 9599"/>
            </a:avLst>
          </a:prstGeom>
          <a:solidFill>
            <a:srgbClr val="D9D9D9"/>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ctr" anchorCtr="0">
            <a:noAutofit/>
          </a:bodyPr>
          <a:lstStyle/>
          <a:p>
            <a:pPr lvl="0" indent="0" algn="ctr" hangingPunct="0">
              <a:lnSpc>
                <a:spcPct val="90000"/>
              </a:lnSpc>
              <a:spcBef>
                <a:spcPct val="0"/>
              </a:spcBef>
              <a:spcAft>
                <a:spcPct val="35000"/>
              </a:spcAft>
              <a:buNone/>
            </a:pPr>
            <a:r>
              <a:rPr lang="en-US" sz="1200" dirty="0">
                <a:solidFill>
                  <a:schemeClr val="tx1"/>
                </a:solidFill>
                <a:latin typeface="Lub Dub Condensed" panose="020B0506030403020204" pitchFamily="34" charset="0"/>
                <a:cs typeface="Lato"/>
              </a:rPr>
              <a:t>Understanding symptom burden and prognosis may improve quality of treatment decisions and QOL.</a:t>
            </a:r>
          </a:p>
        </p:txBody>
      </p:sp>
      <p:sp>
        <p:nvSpPr>
          <p:cNvPr id="119" name="Rectangle: Rounded Corners 10">
            <a:extLst>
              <a:ext uri="{FF2B5EF4-FFF2-40B4-BE49-F238E27FC236}">
                <a16:creationId xmlns:a16="http://schemas.microsoft.com/office/drawing/2014/main" id="{33680C61-3BF1-4D32-99A2-BD615F60FD59}"/>
              </a:ext>
              <a:ext uri="{C183D7F6-B498-43B3-948B-1728B52AA6E4}">
                <adec:decorative xmlns:adec="http://schemas.microsoft.com/office/drawing/2017/decorative" val="1"/>
              </a:ext>
            </a:extLst>
          </p:cNvPr>
          <p:cNvSpPr txBox="1"/>
          <p:nvPr/>
        </p:nvSpPr>
        <p:spPr>
          <a:xfrm>
            <a:off x="8811453" y="2311179"/>
            <a:ext cx="1493247" cy="1179914"/>
          </a:xfrm>
          <a:prstGeom prst="roundRect">
            <a:avLst>
              <a:gd name="adj" fmla="val 9069"/>
            </a:avLst>
          </a:prstGeom>
          <a:solidFill>
            <a:srgbClr val="D9D9D9"/>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ctr" anchorCtr="0">
            <a:noAutofit/>
          </a:bodyPr>
          <a:lstStyle/>
          <a:p>
            <a:pPr algn="ctr" hangingPunct="0">
              <a:lnSpc>
                <a:spcPct val="90000"/>
              </a:lnSpc>
              <a:spcBef>
                <a:spcPct val="0"/>
              </a:spcBef>
              <a:spcAft>
                <a:spcPct val="35000"/>
              </a:spcAft>
            </a:pPr>
            <a:r>
              <a:rPr lang="en-US" sz="1200" dirty="0">
                <a:solidFill>
                  <a:schemeClr val="tx1"/>
                </a:solidFill>
                <a:latin typeface="Lub Dub Condensed" panose="020B0506030403020204" pitchFamily="34" charset="0"/>
                <a:cs typeface="Lato"/>
              </a:rPr>
              <a:t>Routine assessment can identify high-risk patients needing closer monitoring or referral. </a:t>
            </a:r>
          </a:p>
        </p:txBody>
      </p:sp>
      <p:sp>
        <p:nvSpPr>
          <p:cNvPr id="117" name="Rectangle: Rounded Corners 13">
            <a:extLst>
              <a:ext uri="{FF2B5EF4-FFF2-40B4-BE49-F238E27FC236}">
                <a16:creationId xmlns:a16="http://schemas.microsoft.com/office/drawing/2014/main" id="{6ACAE913-BCAC-4137-BD73-4D056668F7A5}"/>
              </a:ext>
              <a:ext uri="{C183D7F6-B498-43B3-948B-1728B52AA6E4}">
                <adec:decorative xmlns:adec="http://schemas.microsoft.com/office/drawing/2017/decorative" val="1"/>
              </a:ext>
            </a:extLst>
          </p:cNvPr>
          <p:cNvSpPr txBox="1"/>
          <p:nvPr/>
        </p:nvSpPr>
        <p:spPr>
          <a:xfrm>
            <a:off x="10386025" y="3209365"/>
            <a:ext cx="1499655" cy="1520322"/>
          </a:xfrm>
          <a:prstGeom prst="roundRect">
            <a:avLst>
              <a:gd name="adj" fmla="val 10305"/>
            </a:avLst>
          </a:prstGeom>
          <a:solidFill>
            <a:srgbClr val="D9D9D9"/>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ctr" anchorCtr="0">
            <a:noAutofit/>
          </a:bodyPr>
          <a:lstStyle/>
          <a:p>
            <a:pPr lvl="0" indent="0" algn="ctr" hangingPunct="0">
              <a:lnSpc>
                <a:spcPct val="90000"/>
              </a:lnSpc>
              <a:spcBef>
                <a:spcPct val="0"/>
              </a:spcBef>
              <a:spcAft>
                <a:spcPct val="35000"/>
              </a:spcAft>
              <a:buNone/>
            </a:pPr>
            <a:r>
              <a:rPr lang="en-US" sz="1200" dirty="0">
                <a:solidFill>
                  <a:schemeClr val="tx1"/>
                </a:solidFill>
                <a:latin typeface="Lub Dub Condensed" panose="020B0506030403020204" pitchFamily="34" charset="0"/>
                <a:cs typeface="Lato"/>
              </a:rPr>
              <a:t>Patient-reported health status assessment increases the patient’s role, which can motivate initiation and up titration of medical therapy. </a:t>
            </a:r>
          </a:p>
        </p:txBody>
      </p:sp>
      <p:cxnSp>
        <p:nvCxnSpPr>
          <p:cNvPr id="124" name="Straight Arrow Connector 123">
            <a:extLst>
              <a:ext uri="{FF2B5EF4-FFF2-40B4-BE49-F238E27FC236}">
                <a16:creationId xmlns:a16="http://schemas.microsoft.com/office/drawing/2014/main" id="{645012FC-0408-4382-BD4B-443E249D2F4C}"/>
              </a:ext>
              <a:ext uri="{C183D7F6-B498-43B3-948B-1728B52AA6E4}">
                <adec:decorative xmlns:adec="http://schemas.microsoft.com/office/drawing/2017/decorative" val="1"/>
              </a:ext>
            </a:extLst>
          </p:cNvPr>
          <p:cNvCxnSpPr>
            <a:cxnSpLocks/>
            <a:endCxn id="122" idx="0"/>
          </p:cNvCxnSpPr>
          <p:nvPr/>
        </p:nvCxnSpPr>
        <p:spPr>
          <a:xfrm>
            <a:off x="9528547" y="3491093"/>
            <a:ext cx="1" cy="54434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4CC83FD1-0C60-4039-8671-9D81D4ABD8C5}"/>
              </a:ext>
              <a:ext uri="{C183D7F6-B498-43B3-948B-1728B52AA6E4}">
                <adec:decorative xmlns:adec="http://schemas.microsoft.com/office/drawing/2017/decorative" val="1"/>
              </a:ext>
            </a:extLst>
          </p:cNvPr>
          <p:cNvCxnSpPr>
            <a:cxnSpLocks/>
            <a:stCxn id="121" idx="3"/>
            <a:endCxn id="122" idx="1"/>
          </p:cNvCxnSpPr>
          <p:nvPr/>
        </p:nvCxnSpPr>
        <p:spPr>
          <a:xfrm>
            <a:off x="8645747" y="4035439"/>
            <a:ext cx="299748" cy="24150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0019CF87-F5CF-442C-92BA-DA23D4CE6BF9}"/>
              </a:ext>
              <a:ext uri="{C183D7F6-B498-43B3-948B-1728B52AA6E4}">
                <adec:decorative xmlns:adec="http://schemas.microsoft.com/office/drawing/2017/decorative" val="1"/>
              </a:ext>
            </a:extLst>
          </p:cNvPr>
          <p:cNvCxnSpPr>
            <a:cxnSpLocks/>
          </p:cNvCxnSpPr>
          <p:nvPr/>
        </p:nvCxnSpPr>
        <p:spPr>
          <a:xfrm flipH="1">
            <a:off x="10097640" y="4095542"/>
            <a:ext cx="299748" cy="18140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81164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8E47CC-2C36-4E78-B987-9C8EC0DAC266}"/>
              </a:ext>
            </a:extLst>
          </p:cNvPr>
          <p:cNvSpPr>
            <a:spLocks noGrp="1"/>
          </p:cNvSpPr>
          <p:nvPr>
            <p:ph type="title"/>
          </p:nvPr>
        </p:nvSpPr>
        <p:spPr/>
        <p:txBody>
          <a:bodyPr/>
          <a:lstStyle/>
          <a:p>
            <a:r>
              <a:rPr lang="en-US" dirty="0"/>
              <a:t>Evidence Gaps and Future Research Directions</a:t>
            </a:r>
          </a:p>
        </p:txBody>
      </p:sp>
      <p:sp>
        <p:nvSpPr>
          <p:cNvPr id="31" name="TextBox 30">
            <a:extLst>
              <a:ext uri="{FF2B5EF4-FFF2-40B4-BE49-F238E27FC236}">
                <a16:creationId xmlns:a16="http://schemas.microsoft.com/office/drawing/2014/main" id="{CB43FD85-B912-402D-85F5-1DF54BF33DB2}"/>
              </a:ext>
            </a:extLst>
          </p:cNvPr>
          <p:cNvSpPr txBox="1"/>
          <p:nvPr/>
        </p:nvSpPr>
        <p:spPr>
          <a:xfrm>
            <a:off x="1448476" y="1129365"/>
            <a:ext cx="9295048" cy="369332"/>
          </a:xfrm>
          <a:prstGeom prst="rect">
            <a:avLst/>
          </a:prstGeom>
          <a:noFill/>
        </p:spPr>
        <p:txBody>
          <a:bodyPr wrap="square">
            <a:spAutoFit/>
          </a:bodyPr>
          <a:lstStyle/>
          <a:p>
            <a:pPr algn="ctr"/>
            <a:r>
              <a:rPr lang="en-US" dirty="0">
                <a:latin typeface="Lub Dub Bold" panose="020B0803030403020204" pitchFamily="34" charset="0"/>
              </a:rPr>
              <a:t>Common issues that should be addressed in future clinical research</a:t>
            </a:r>
          </a:p>
        </p:txBody>
      </p:sp>
      <p:sp>
        <p:nvSpPr>
          <p:cNvPr id="67" name="TextBox 66">
            <a:extLst>
              <a:ext uri="{FF2B5EF4-FFF2-40B4-BE49-F238E27FC236}">
                <a16:creationId xmlns:a16="http://schemas.microsoft.com/office/drawing/2014/main" id="{AC2601D0-4FCF-486D-897D-DFF6AEBDAF06}"/>
              </a:ext>
              <a:ext uri="{C183D7F6-B498-43B3-948B-1728B52AA6E4}">
                <adec:decorative xmlns:adec="http://schemas.microsoft.com/office/drawing/2017/decorative" val="1"/>
              </a:ext>
            </a:extLst>
          </p:cNvPr>
          <p:cNvSpPr txBox="1"/>
          <p:nvPr/>
        </p:nvSpPr>
        <p:spPr>
          <a:xfrm>
            <a:off x="486115" y="1897591"/>
            <a:ext cx="2115451" cy="1419349"/>
          </a:xfrm>
          <a:prstGeom prst="rect">
            <a:avLst/>
          </a:prstGeom>
          <a:solidFill>
            <a:schemeClr val="bg1">
              <a:lumMod val="85000"/>
            </a:schemeClr>
          </a:solidFill>
          <a:ln w="25400">
            <a:solidFill>
              <a:srgbClr val="D9D9D9"/>
            </a:solidFill>
          </a:ln>
        </p:spPr>
        <p:txBody>
          <a:bodyPr spcFirstLastPara="0" lIns="91440" tIns="182880" rIns="91440" bIns="274320" anchor="t" anchorCtr="0"/>
          <a:lstStyle>
            <a:defPPr>
              <a:defRPr lang="en-US"/>
            </a:defPPr>
            <a:lvl1pPr algn="ctr" hangingPunct="0">
              <a:lnSpc>
                <a:spcPct val="90000"/>
              </a:lnSpc>
              <a:defRPr sz="1350">
                <a:solidFill>
                  <a:srgbClr val="292929"/>
                </a:solidFill>
                <a:latin typeface="Lub Dub Bold" panose="020B0803030403020204" pitchFamily="34" charset="0"/>
                <a:cs typeface="Lato"/>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l"/>
            <a:endParaRPr lang="en-US" sz="1200" dirty="0">
              <a:latin typeface="Lub Dub Condensed" panose="020B0506030403020204" pitchFamily="34" charset="0"/>
            </a:endParaRPr>
          </a:p>
        </p:txBody>
      </p:sp>
      <p:sp>
        <p:nvSpPr>
          <p:cNvPr id="71" name="TextBox 70">
            <a:extLst>
              <a:ext uri="{FF2B5EF4-FFF2-40B4-BE49-F238E27FC236}">
                <a16:creationId xmlns:a16="http://schemas.microsoft.com/office/drawing/2014/main" id="{A7B42CC5-DE2A-4201-B77A-2CA153273EF2}"/>
              </a:ext>
              <a:ext uri="{C183D7F6-B498-43B3-948B-1728B52AA6E4}">
                <adec:decorative xmlns:adec="http://schemas.microsoft.com/office/drawing/2017/decorative" val="1"/>
              </a:ext>
            </a:extLst>
          </p:cNvPr>
          <p:cNvSpPr txBox="1"/>
          <p:nvPr/>
        </p:nvSpPr>
        <p:spPr>
          <a:xfrm>
            <a:off x="2747012" y="1897591"/>
            <a:ext cx="2115451" cy="1419349"/>
          </a:xfrm>
          <a:prstGeom prst="rect">
            <a:avLst/>
          </a:prstGeom>
          <a:solidFill>
            <a:schemeClr val="bg1">
              <a:lumMod val="85000"/>
            </a:schemeClr>
          </a:solidFill>
          <a:ln w="25400">
            <a:solidFill>
              <a:srgbClr val="D9D9D9"/>
            </a:solidFill>
          </a:ln>
        </p:spPr>
        <p:txBody>
          <a:bodyPr spcFirstLastPara="0" lIns="91440" tIns="182880" rIns="91440" bIns="274320" anchor="t" anchorCtr="0"/>
          <a:lstStyle>
            <a:defPPr>
              <a:defRPr lang="en-US"/>
            </a:defPPr>
            <a:lvl1pPr algn="ctr" hangingPunct="0">
              <a:lnSpc>
                <a:spcPct val="90000"/>
              </a:lnSpc>
              <a:defRPr sz="1350">
                <a:solidFill>
                  <a:srgbClr val="292929"/>
                </a:solidFill>
                <a:latin typeface="Lub Dub Bold" panose="020B0803030403020204" pitchFamily="34" charset="0"/>
                <a:cs typeface="Lato"/>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l"/>
            <a:endParaRPr lang="en-US" sz="1200" dirty="0">
              <a:latin typeface="Lub Dub Condensed" panose="020B0506030403020204" pitchFamily="34" charset="0"/>
            </a:endParaRPr>
          </a:p>
        </p:txBody>
      </p:sp>
      <p:sp>
        <p:nvSpPr>
          <p:cNvPr id="73" name="TextBox 72">
            <a:extLst>
              <a:ext uri="{FF2B5EF4-FFF2-40B4-BE49-F238E27FC236}">
                <a16:creationId xmlns:a16="http://schemas.microsoft.com/office/drawing/2014/main" id="{5DE128FE-040B-41F2-8A7B-0D86C448E7B1}"/>
              </a:ext>
              <a:ext uri="{C183D7F6-B498-43B3-948B-1728B52AA6E4}">
                <adec:decorative xmlns:adec="http://schemas.microsoft.com/office/drawing/2017/decorative" val="1"/>
              </a:ext>
            </a:extLst>
          </p:cNvPr>
          <p:cNvSpPr txBox="1"/>
          <p:nvPr/>
        </p:nvSpPr>
        <p:spPr>
          <a:xfrm>
            <a:off x="5007909" y="1897591"/>
            <a:ext cx="2115451" cy="1419349"/>
          </a:xfrm>
          <a:prstGeom prst="rect">
            <a:avLst/>
          </a:prstGeom>
          <a:solidFill>
            <a:schemeClr val="bg1">
              <a:lumMod val="85000"/>
            </a:schemeClr>
          </a:solidFill>
          <a:ln w="25400">
            <a:solidFill>
              <a:srgbClr val="D9D9D9"/>
            </a:solidFill>
          </a:ln>
        </p:spPr>
        <p:txBody>
          <a:bodyPr spcFirstLastPara="0" lIns="91440" tIns="182880" rIns="91440" bIns="274320" anchor="t" anchorCtr="0"/>
          <a:lstStyle>
            <a:defPPr>
              <a:defRPr lang="en-US"/>
            </a:defPPr>
            <a:lvl1pPr algn="ctr" hangingPunct="0">
              <a:lnSpc>
                <a:spcPct val="90000"/>
              </a:lnSpc>
              <a:defRPr sz="1350">
                <a:solidFill>
                  <a:srgbClr val="292929"/>
                </a:solidFill>
                <a:latin typeface="Lub Dub Bold" panose="020B0803030403020204" pitchFamily="34" charset="0"/>
                <a:cs typeface="Lato"/>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l"/>
            <a:endParaRPr lang="en-US" sz="1200" dirty="0">
              <a:latin typeface="Lub Dub Condensed" panose="020B0506030403020204" pitchFamily="34" charset="0"/>
            </a:endParaRPr>
          </a:p>
        </p:txBody>
      </p:sp>
      <p:sp>
        <p:nvSpPr>
          <p:cNvPr id="75" name="TextBox 74">
            <a:extLst>
              <a:ext uri="{FF2B5EF4-FFF2-40B4-BE49-F238E27FC236}">
                <a16:creationId xmlns:a16="http://schemas.microsoft.com/office/drawing/2014/main" id="{5B2EC9A6-3C07-4439-B40D-2FA5F5EAC24B}"/>
              </a:ext>
              <a:ext uri="{C183D7F6-B498-43B3-948B-1728B52AA6E4}">
                <adec:decorative xmlns:adec="http://schemas.microsoft.com/office/drawing/2017/decorative" val="1"/>
              </a:ext>
            </a:extLst>
          </p:cNvPr>
          <p:cNvSpPr txBox="1"/>
          <p:nvPr/>
        </p:nvSpPr>
        <p:spPr>
          <a:xfrm>
            <a:off x="7268806" y="1897591"/>
            <a:ext cx="2115451" cy="1419349"/>
          </a:xfrm>
          <a:prstGeom prst="rect">
            <a:avLst/>
          </a:prstGeom>
          <a:solidFill>
            <a:schemeClr val="bg1">
              <a:lumMod val="85000"/>
            </a:schemeClr>
          </a:solidFill>
          <a:ln w="25400">
            <a:solidFill>
              <a:srgbClr val="D9D9D9"/>
            </a:solidFill>
          </a:ln>
        </p:spPr>
        <p:txBody>
          <a:bodyPr spcFirstLastPara="0" lIns="91440" tIns="182880" rIns="91440" bIns="274320" anchor="t" anchorCtr="0"/>
          <a:lstStyle>
            <a:defPPr>
              <a:defRPr lang="en-US"/>
            </a:defPPr>
            <a:lvl1pPr algn="ctr" hangingPunct="0">
              <a:lnSpc>
                <a:spcPct val="90000"/>
              </a:lnSpc>
              <a:defRPr sz="1350">
                <a:solidFill>
                  <a:srgbClr val="292929"/>
                </a:solidFill>
                <a:latin typeface="Lub Dub Bold" panose="020B0803030403020204" pitchFamily="34" charset="0"/>
                <a:cs typeface="Lato"/>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l"/>
            <a:endParaRPr lang="en-US" sz="1200" dirty="0">
              <a:latin typeface="Lub Dub Condensed" panose="020B0506030403020204" pitchFamily="34" charset="0"/>
            </a:endParaRPr>
          </a:p>
        </p:txBody>
      </p:sp>
      <p:sp>
        <p:nvSpPr>
          <p:cNvPr id="77" name="TextBox 76">
            <a:extLst>
              <a:ext uri="{FF2B5EF4-FFF2-40B4-BE49-F238E27FC236}">
                <a16:creationId xmlns:a16="http://schemas.microsoft.com/office/drawing/2014/main" id="{C744C2EB-3BAE-4D7A-A95B-5E2B9033128D}"/>
              </a:ext>
              <a:ext uri="{C183D7F6-B498-43B3-948B-1728B52AA6E4}">
                <adec:decorative xmlns:adec="http://schemas.microsoft.com/office/drawing/2017/decorative" val="1"/>
              </a:ext>
            </a:extLst>
          </p:cNvPr>
          <p:cNvSpPr txBox="1"/>
          <p:nvPr/>
        </p:nvSpPr>
        <p:spPr>
          <a:xfrm>
            <a:off x="9529702" y="1897591"/>
            <a:ext cx="2115451" cy="1419349"/>
          </a:xfrm>
          <a:prstGeom prst="rect">
            <a:avLst/>
          </a:prstGeom>
          <a:solidFill>
            <a:schemeClr val="bg1">
              <a:lumMod val="85000"/>
            </a:schemeClr>
          </a:solidFill>
          <a:ln w="25400">
            <a:solidFill>
              <a:srgbClr val="D9D9D9"/>
            </a:solidFill>
          </a:ln>
        </p:spPr>
        <p:txBody>
          <a:bodyPr spcFirstLastPara="0" lIns="91440" tIns="182880" rIns="91440" bIns="274320" anchor="t" anchorCtr="0"/>
          <a:lstStyle>
            <a:defPPr>
              <a:defRPr lang="en-US"/>
            </a:defPPr>
            <a:lvl1pPr algn="ctr" hangingPunct="0">
              <a:lnSpc>
                <a:spcPct val="90000"/>
              </a:lnSpc>
              <a:defRPr sz="1350">
                <a:solidFill>
                  <a:srgbClr val="292929"/>
                </a:solidFill>
                <a:latin typeface="Lub Dub Bold" panose="020B0803030403020204" pitchFamily="34" charset="0"/>
                <a:cs typeface="Lato"/>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l"/>
            <a:endParaRPr lang="en-US" sz="1600" dirty="0">
              <a:solidFill>
                <a:srgbClr val="CF2429"/>
              </a:solidFill>
              <a:cs typeface="+mn-cs"/>
            </a:endParaRPr>
          </a:p>
        </p:txBody>
      </p:sp>
      <p:sp>
        <p:nvSpPr>
          <p:cNvPr id="96" name="TextBox 95">
            <a:extLst>
              <a:ext uri="{FF2B5EF4-FFF2-40B4-BE49-F238E27FC236}">
                <a16:creationId xmlns:a16="http://schemas.microsoft.com/office/drawing/2014/main" id="{6A487B8C-7BB6-4584-8280-D4528CB1AC98}"/>
              </a:ext>
              <a:ext uri="{C183D7F6-B498-43B3-948B-1728B52AA6E4}">
                <adec:decorative xmlns:adec="http://schemas.microsoft.com/office/drawing/2017/decorative" val="1"/>
              </a:ext>
            </a:extLst>
          </p:cNvPr>
          <p:cNvSpPr txBox="1"/>
          <p:nvPr/>
        </p:nvSpPr>
        <p:spPr>
          <a:xfrm>
            <a:off x="486115" y="3703164"/>
            <a:ext cx="2115451" cy="2025471"/>
          </a:xfrm>
          <a:prstGeom prst="rect">
            <a:avLst/>
          </a:prstGeom>
          <a:solidFill>
            <a:schemeClr val="bg1">
              <a:lumMod val="85000"/>
            </a:schemeClr>
          </a:solidFill>
          <a:ln w="25400">
            <a:solidFill>
              <a:srgbClr val="D9D9D9"/>
            </a:solidFill>
          </a:ln>
        </p:spPr>
        <p:txBody>
          <a:bodyPr spcFirstLastPara="0" lIns="91440" tIns="182880" rIns="91440" bIns="274320" anchor="t" anchorCtr="0"/>
          <a:lstStyle>
            <a:defPPr>
              <a:defRPr lang="en-US"/>
            </a:defPPr>
            <a:lvl1pPr algn="ctr" hangingPunct="0">
              <a:lnSpc>
                <a:spcPct val="90000"/>
              </a:lnSpc>
              <a:defRPr sz="1350">
                <a:solidFill>
                  <a:srgbClr val="292929"/>
                </a:solidFill>
                <a:latin typeface="Lub Dub Bold" panose="020B0803030403020204" pitchFamily="34" charset="0"/>
                <a:cs typeface="Lato"/>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114300" lvl="1" indent="-114300" algn="l" defTabSz="533400">
              <a:lnSpc>
                <a:spcPct val="90000"/>
              </a:lnSpc>
              <a:spcBef>
                <a:spcPct val="0"/>
              </a:spcBef>
              <a:spcAft>
                <a:spcPct val="15000"/>
              </a:spcAft>
              <a:buChar char="•"/>
            </a:pPr>
            <a:endParaRPr lang="en-US" sz="1200" kern="1200" dirty="0">
              <a:solidFill>
                <a:schemeClr val="bg1"/>
              </a:solidFill>
              <a:latin typeface="Arial" panose="020B0604020202020204" pitchFamily="34" charset="0"/>
              <a:cs typeface="Arial" panose="020B0604020202020204" pitchFamily="34" charset="0"/>
            </a:endParaRPr>
          </a:p>
        </p:txBody>
      </p:sp>
      <p:sp>
        <p:nvSpPr>
          <p:cNvPr id="98" name="TextBox 97">
            <a:extLst>
              <a:ext uri="{FF2B5EF4-FFF2-40B4-BE49-F238E27FC236}">
                <a16:creationId xmlns:a16="http://schemas.microsoft.com/office/drawing/2014/main" id="{5FDD5265-B17E-4A3D-955E-5477B6B327C4}"/>
              </a:ext>
              <a:ext uri="{C183D7F6-B498-43B3-948B-1728B52AA6E4}">
                <adec:decorative xmlns:adec="http://schemas.microsoft.com/office/drawing/2017/decorative" val="1"/>
              </a:ext>
            </a:extLst>
          </p:cNvPr>
          <p:cNvSpPr txBox="1"/>
          <p:nvPr/>
        </p:nvSpPr>
        <p:spPr>
          <a:xfrm>
            <a:off x="2747012" y="3703164"/>
            <a:ext cx="2115451" cy="2025471"/>
          </a:xfrm>
          <a:prstGeom prst="rect">
            <a:avLst/>
          </a:prstGeom>
          <a:solidFill>
            <a:schemeClr val="bg1">
              <a:lumMod val="85000"/>
            </a:schemeClr>
          </a:solidFill>
          <a:ln w="25400">
            <a:solidFill>
              <a:srgbClr val="D9D9D9"/>
            </a:solidFill>
          </a:ln>
        </p:spPr>
        <p:txBody>
          <a:bodyPr spcFirstLastPara="0" lIns="91440" tIns="182880" rIns="91440" bIns="274320" anchor="t" anchorCtr="0"/>
          <a:lstStyle>
            <a:defPPr>
              <a:defRPr lang="en-US"/>
            </a:defPPr>
            <a:lvl1pPr algn="ctr" hangingPunct="0">
              <a:lnSpc>
                <a:spcPct val="90000"/>
              </a:lnSpc>
              <a:defRPr sz="1350">
                <a:solidFill>
                  <a:srgbClr val="292929"/>
                </a:solidFill>
                <a:latin typeface="Lub Dub Bold" panose="020B0803030403020204" pitchFamily="34" charset="0"/>
                <a:cs typeface="Lato"/>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l" defTabSz="533400">
              <a:spcBef>
                <a:spcPct val="0"/>
              </a:spcBef>
              <a:spcAft>
                <a:spcPct val="35000"/>
              </a:spcAft>
            </a:pPr>
            <a:endParaRPr lang="en-US" sz="1200" dirty="0">
              <a:latin typeface="Lub Dub Condensed" panose="020B0506030403020204" pitchFamily="34" charset="0"/>
            </a:endParaRPr>
          </a:p>
        </p:txBody>
      </p:sp>
      <p:sp>
        <p:nvSpPr>
          <p:cNvPr id="100" name="TextBox 99">
            <a:extLst>
              <a:ext uri="{FF2B5EF4-FFF2-40B4-BE49-F238E27FC236}">
                <a16:creationId xmlns:a16="http://schemas.microsoft.com/office/drawing/2014/main" id="{21CECB05-023A-4F7A-9E9C-CDEF538783CC}"/>
              </a:ext>
              <a:ext uri="{C183D7F6-B498-43B3-948B-1728B52AA6E4}">
                <adec:decorative xmlns:adec="http://schemas.microsoft.com/office/drawing/2017/decorative" val="1"/>
              </a:ext>
            </a:extLst>
          </p:cNvPr>
          <p:cNvSpPr txBox="1"/>
          <p:nvPr/>
        </p:nvSpPr>
        <p:spPr>
          <a:xfrm>
            <a:off x="5007909" y="3703164"/>
            <a:ext cx="2115451" cy="2025471"/>
          </a:xfrm>
          <a:prstGeom prst="rect">
            <a:avLst/>
          </a:prstGeom>
          <a:solidFill>
            <a:schemeClr val="bg1">
              <a:lumMod val="85000"/>
            </a:schemeClr>
          </a:solidFill>
          <a:ln w="25400">
            <a:solidFill>
              <a:srgbClr val="D9D9D9"/>
            </a:solidFill>
          </a:ln>
        </p:spPr>
        <p:txBody>
          <a:bodyPr spcFirstLastPara="0" lIns="91440" tIns="182880" rIns="91440" bIns="274320" anchor="t" anchorCtr="0"/>
          <a:lstStyle>
            <a:defPPr>
              <a:defRPr lang="en-US"/>
            </a:defPPr>
            <a:lvl1pPr algn="ctr" hangingPunct="0">
              <a:lnSpc>
                <a:spcPct val="90000"/>
              </a:lnSpc>
              <a:defRPr sz="1350">
                <a:solidFill>
                  <a:srgbClr val="292929"/>
                </a:solidFill>
                <a:latin typeface="Lub Dub Bold" panose="020B0803030403020204" pitchFamily="34" charset="0"/>
                <a:cs typeface="Lato"/>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indent="0" algn="l" defTabSz="533400">
              <a:spcBef>
                <a:spcPct val="0"/>
              </a:spcBef>
              <a:spcAft>
                <a:spcPct val="35000"/>
              </a:spcAft>
              <a:buNone/>
            </a:pPr>
            <a:endParaRPr lang="en-US" sz="1200" dirty="0">
              <a:latin typeface="Lub Dub Condensed" panose="020B0506030403020204" pitchFamily="34" charset="0"/>
            </a:endParaRPr>
          </a:p>
        </p:txBody>
      </p:sp>
      <p:sp>
        <p:nvSpPr>
          <p:cNvPr id="102" name="TextBox 101">
            <a:extLst>
              <a:ext uri="{FF2B5EF4-FFF2-40B4-BE49-F238E27FC236}">
                <a16:creationId xmlns:a16="http://schemas.microsoft.com/office/drawing/2014/main" id="{4295D7F2-31A2-4328-8EC5-8C60F35FCA12}"/>
              </a:ext>
              <a:ext uri="{C183D7F6-B498-43B3-948B-1728B52AA6E4}">
                <adec:decorative xmlns:adec="http://schemas.microsoft.com/office/drawing/2017/decorative" val="1"/>
              </a:ext>
            </a:extLst>
          </p:cNvPr>
          <p:cNvSpPr txBox="1"/>
          <p:nvPr/>
        </p:nvSpPr>
        <p:spPr>
          <a:xfrm>
            <a:off x="7268806" y="3703164"/>
            <a:ext cx="2115451" cy="2025471"/>
          </a:xfrm>
          <a:prstGeom prst="rect">
            <a:avLst/>
          </a:prstGeom>
          <a:solidFill>
            <a:schemeClr val="bg1">
              <a:lumMod val="85000"/>
            </a:schemeClr>
          </a:solidFill>
          <a:ln w="25400">
            <a:solidFill>
              <a:srgbClr val="D9D9D9"/>
            </a:solidFill>
          </a:ln>
        </p:spPr>
        <p:txBody>
          <a:bodyPr spcFirstLastPara="0" lIns="91440" tIns="182880" rIns="91440" bIns="274320" anchor="t" anchorCtr="0"/>
          <a:lstStyle>
            <a:defPPr>
              <a:defRPr lang="en-US"/>
            </a:defPPr>
            <a:lvl1pPr algn="ctr" hangingPunct="0">
              <a:lnSpc>
                <a:spcPct val="90000"/>
              </a:lnSpc>
              <a:defRPr sz="1350">
                <a:solidFill>
                  <a:srgbClr val="292929"/>
                </a:solidFill>
                <a:latin typeface="Lub Dub Bold" panose="020B0803030403020204" pitchFamily="34" charset="0"/>
                <a:cs typeface="Lato"/>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l" defTabSz="533400">
              <a:spcBef>
                <a:spcPct val="0"/>
              </a:spcBef>
              <a:spcAft>
                <a:spcPct val="35000"/>
              </a:spcAft>
            </a:pPr>
            <a:endParaRPr lang="en-US" sz="1200" dirty="0">
              <a:latin typeface="Lub Dub Condensed" panose="020B0506030403020204" pitchFamily="34" charset="0"/>
            </a:endParaRPr>
          </a:p>
        </p:txBody>
      </p:sp>
      <p:sp>
        <p:nvSpPr>
          <p:cNvPr id="104" name="TextBox 103">
            <a:extLst>
              <a:ext uri="{FF2B5EF4-FFF2-40B4-BE49-F238E27FC236}">
                <a16:creationId xmlns:a16="http://schemas.microsoft.com/office/drawing/2014/main" id="{00D28527-A1DA-46E0-BDAC-CB21DE2C8E41}"/>
              </a:ext>
              <a:ext uri="{C183D7F6-B498-43B3-948B-1728B52AA6E4}">
                <adec:decorative xmlns:adec="http://schemas.microsoft.com/office/drawing/2017/decorative" val="1"/>
              </a:ext>
            </a:extLst>
          </p:cNvPr>
          <p:cNvSpPr txBox="1"/>
          <p:nvPr/>
        </p:nvSpPr>
        <p:spPr>
          <a:xfrm>
            <a:off x="9529702" y="3703164"/>
            <a:ext cx="2115451" cy="2025471"/>
          </a:xfrm>
          <a:prstGeom prst="rect">
            <a:avLst/>
          </a:prstGeom>
          <a:solidFill>
            <a:schemeClr val="bg1">
              <a:lumMod val="85000"/>
            </a:schemeClr>
          </a:solidFill>
          <a:ln w="25400">
            <a:solidFill>
              <a:srgbClr val="D9D9D9"/>
            </a:solidFill>
          </a:ln>
        </p:spPr>
        <p:txBody>
          <a:bodyPr spcFirstLastPara="0" lIns="91440" tIns="182880" rIns="91440" bIns="274320" anchor="t" anchorCtr="0"/>
          <a:lstStyle>
            <a:defPPr>
              <a:defRPr lang="en-US"/>
            </a:defPPr>
            <a:lvl1pPr algn="ctr" hangingPunct="0">
              <a:lnSpc>
                <a:spcPct val="90000"/>
              </a:lnSpc>
              <a:defRPr sz="1350">
                <a:solidFill>
                  <a:srgbClr val="292929"/>
                </a:solidFill>
                <a:latin typeface="Lub Dub Bold" panose="020B0803030403020204" pitchFamily="34" charset="0"/>
                <a:cs typeface="Lato"/>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indent="0" algn="l" defTabSz="533400">
              <a:spcBef>
                <a:spcPct val="0"/>
              </a:spcBef>
              <a:spcAft>
                <a:spcPct val="35000"/>
              </a:spcAft>
              <a:buNone/>
            </a:pPr>
            <a:endParaRPr lang="en-US" sz="1200" dirty="0">
              <a:latin typeface="Lub Dub Condensed" panose="020B0506030403020204" pitchFamily="34" charset="0"/>
            </a:endParaRPr>
          </a:p>
        </p:txBody>
      </p:sp>
      <p:pic>
        <p:nvPicPr>
          <p:cNvPr id="106" name="Picture 105">
            <a:extLst>
              <a:ext uri="{FF2B5EF4-FFF2-40B4-BE49-F238E27FC236}">
                <a16:creationId xmlns:a16="http://schemas.microsoft.com/office/drawing/2014/main" id="{21CB9784-85A0-4AAC-AC79-5B50972A9F05}"/>
              </a:ext>
              <a:ext uri="{C183D7F6-B498-43B3-948B-1728B52AA6E4}">
                <adec:decorative xmlns:adec="http://schemas.microsoft.com/office/drawing/2017/decorative" val="1"/>
              </a:ext>
            </a:extLst>
          </p:cNvPr>
          <p:cNvPicPr>
            <a:picLocks noChangeAspect="1"/>
          </p:cNvPicPr>
          <p:nvPr/>
        </p:nvPicPr>
        <p:blipFill>
          <a:blip r:embed="rId2" cstate="screen">
            <a:alphaModFix amt="50000"/>
            <a:extLst>
              <a:ext uri="{28A0092B-C50C-407E-A947-70E740481C1C}">
                <a14:useLocalDpi xmlns:a14="http://schemas.microsoft.com/office/drawing/2010/main"/>
              </a:ext>
            </a:extLst>
          </a:blip>
          <a:stretch>
            <a:fillRect/>
          </a:stretch>
        </p:blipFill>
        <p:spPr>
          <a:xfrm>
            <a:off x="1792941" y="2515550"/>
            <a:ext cx="856734" cy="856734"/>
          </a:xfrm>
          <a:prstGeom prst="rect">
            <a:avLst/>
          </a:prstGeom>
        </p:spPr>
      </p:pic>
      <p:pic>
        <p:nvPicPr>
          <p:cNvPr id="16" name="Picture 15">
            <a:extLst>
              <a:ext uri="{FF2B5EF4-FFF2-40B4-BE49-F238E27FC236}">
                <a16:creationId xmlns:a16="http://schemas.microsoft.com/office/drawing/2014/main" id="{190BA16B-D1FC-4F15-BB02-5E647EBFB3E1}"/>
              </a:ext>
              <a:ext uri="{C183D7F6-B498-43B3-948B-1728B52AA6E4}">
                <adec:decorative xmlns:adec="http://schemas.microsoft.com/office/drawing/2017/decorative" val="1"/>
              </a:ext>
            </a:extLst>
          </p:cNvPr>
          <p:cNvPicPr>
            <a:picLocks noChangeAspect="1"/>
          </p:cNvPicPr>
          <p:nvPr/>
        </p:nvPicPr>
        <p:blipFill>
          <a:blip r:embed="rId3" cstate="screen">
            <a:alphaModFix amt="50000"/>
            <a:extLst>
              <a:ext uri="{28A0092B-C50C-407E-A947-70E740481C1C}">
                <a14:useLocalDpi xmlns:a14="http://schemas.microsoft.com/office/drawing/2010/main"/>
              </a:ext>
            </a:extLst>
          </a:blip>
          <a:stretch>
            <a:fillRect/>
          </a:stretch>
        </p:blipFill>
        <p:spPr>
          <a:xfrm>
            <a:off x="3960565" y="4833938"/>
            <a:ext cx="1056928" cy="1056928"/>
          </a:xfrm>
          <a:prstGeom prst="rect">
            <a:avLst/>
          </a:prstGeom>
        </p:spPr>
      </p:pic>
      <p:pic>
        <p:nvPicPr>
          <p:cNvPr id="137" name="Picture 136">
            <a:extLst>
              <a:ext uri="{FF2B5EF4-FFF2-40B4-BE49-F238E27FC236}">
                <a16:creationId xmlns:a16="http://schemas.microsoft.com/office/drawing/2014/main" id="{F91A10F7-8E16-4B5F-B886-04827F200FCE}"/>
              </a:ext>
              <a:ext uri="{C183D7F6-B498-43B3-948B-1728B52AA6E4}">
                <adec:decorative xmlns:adec="http://schemas.microsoft.com/office/drawing/2017/decorative" val="1"/>
              </a:ext>
            </a:extLst>
          </p:cNvPr>
          <p:cNvPicPr>
            <a:picLocks noChangeAspect="1"/>
          </p:cNvPicPr>
          <p:nvPr/>
        </p:nvPicPr>
        <p:blipFill>
          <a:blip r:embed="rId4" cstate="screen">
            <a:alphaModFix amt="50000"/>
            <a:extLst>
              <a:ext uri="{28A0092B-C50C-407E-A947-70E740481C1C}">
                <a14:useLocalDpi xmlns:a14="http://schemas.microsoft.com/office/drawing/2010/main"/>
              </a:ext>
            </a:extLst>
          </a:blip>
          <a:stretch>
            <a:fillRect/>
          </a:stretch>
        </p:blipFill>
        <p:spPr>
          <a:xfrm>
            <a:off x="5941765" y="4711610"/>
            <a:ext cx="1387774" cy="1387774"/>
          </a:xfrm>
          <a:prstGeom prst="rect">
            <a:avLst/>
          </a:prstGeom>
        </p:spPr>
      </p:pic>
      <p:pic>
        <p:nvPicPr>
          <p:cNvPr id="143" name="Picture 142">
            <a:extLst>
              <a:ext uri="{FF2B5EF4-FFF2-40B4-BE49-F238E27FC236}">
                <a16:creationId xmlns:a16="http://schemas.microsoft.com/office/drawing/2014/main" id="{8983EED6-8F75-4F38-B0E4-39E0BC2F560D}"/>
              </a:ext>
              <a:ext uri="{C183D7F6-B498-43B3-948B-1728B52AA6E4}">
                <adec:decorative xmlns:adec="http://schemas.microsoft.com/office/drawing/2017/decorative" val="1"/>
              </a:ext>
            </a:extLst>
          </p:cNvPr>
          <p:cNvPicPr>
            <a:picLocks noChangeAspect="1"/>
          </p:cNvPicPr>
          <p:nvPr/>
        </p:nvPicPr>
        <p:blipFill>
          <a:blip r:embed="rId5" cstate="screen">
            <a:alphaModFix amt="50000"/>
            <a:extLst>
              <a:ext uri="{28A0092B-C50C-407E-A947-70E740481C1C}">
                <a14:useLocalDpi xmlns:a14="http://schemas.microsoft.com/office/drawing/2010/main"/>
              </a:ext>
            </a:extLst>
          </a:blip>
          <a:stretch>
            <a:fillRect/>
          </a:stretch>
        </p:blipFill>
        <p:spPr>
          <a:xfrm>
            <a:off x="4209255" y="2479408"/>
            <a:ext cx="628380" cy="856734"/>
          </a:xfrm>
          <a:prstGeom prst="rect">
            <a:avLst/>
          </a:prstGeom>
        </p:spPr>
      </p:pic>
      <p:pic>
        <p:nvPicPr>
          <p:cNvPr id="149" name="Picture 148">
            <a:extLst>
              <a:ext uri="{FF2B5EF4-FFF2-40B4-BE49-F238E27FC236}">
                <a16:creationId xmlns:a16="http://schemas.microsoft.com/office/drawing/2014/main" id="{BAA91B31-12C3-4E8B-9F3E-B6BC4D59B1DD}"/>
              </a:ext>
              <a:ext uri="{C183D7F6-B498-43B3-948B-1728B52AA6E4}">
                <adec:decorative xmlns:adec="http://schemas.microsoft.com/office/drawing/2017/decorative" val="1"/>
              </a:ext>
            </a:extLst>
          </p:cNvPr>
          <p:cNvPicPr>
            <a:picLocks noChangeAspect="1"/>
          </p:cNvPicPr>
          <p:nvPr/>
        </p:nvPicPr>
        <p:blipFill>
          <a:blip r:embed="rId6" cstate="screen">
            <a:alphaModFix amt="50000"/>
            <a:extLst>
              <a:ext uri="{28A0092B-C50C-407E-A947-70E740481C1C}">
                <a14:useLocalDpi xmlns:a14="http://schemas.microsoft.com/office/drawing/2010/main"/>
              </a:ext>
            </a:extLst>
          </a:blip>
          <a:stretch>
            <a:fillRect/>
          </a:stretch>
        </p:blipFill>
        <p:spPr>
          <a:xfrm>
            <a:off x="6397162" y="2566397"/>
            <a:ext cx="796915" cy="796915"/>
          </a:xfrm>
          <a:prstGeom prst="rect">
            <a:avLst/>
          </a:prstGeom>
        </p:spPr>
      </p:pic>
      <p:pic>
        <p:nvPicPr>
          <p:cNvPr id="151" name="Picture 150">
            <a:extLst>
              <a:ext uri="{FF2B5EF4-FFF2-40B4-BE49-F238E27FC236}">
                <a16:creationId xmlns:a16="http://schemas.microsoft.com/office/drawing/2014/main" id="{5B878BF0-991C-4FAA-AA3E-3293006A5A97}"/>
              </a:ext>
              <a:ext uri="{C183D7F6-B498-43B3-948B-1728B52AA6E4}">
                <adec:decorative xmlns:adec="http://schemas.microsoft.com/office/drawing/2017/decorative" val="1"/>
              </a:ext>
            </a:extLst>
          </p:cNvPr>
          <p:cNvPicPr>
            <a:picLocks noChangeAspect="1"/>
          </p:cNvPicPr>
          <p:nvPr/>
        </p:nvPicPr>
        <p:blipFill>
          <a:blip r:embed="rId7" cstate="screen">
            <a:alphaModFix amt="50000"/>
            <a:extLst>
              <a:ext uri="{28A0092B-C50C-407E-A947-70E740481C1C}">
                <a14:useLocalDpi xmlns:a14="http://schemas.microsoft.com/office/drawing/2010/main"/>
              </a:ext>
            </a:extLst>
          </a:blip>
          <a:stretch>
            <a:fillRect/>
          </a:stretch>
        </p:blipFill>
        <p:spPr>
          <a:xfrm>
            <a:off x="10856259" y="4621801"/>
            <a:ext cx="825653" cy="1168147"/>
          </a:xfrm>
          <a:prstGeom prst="rect">
            <a:avLst/>
          </a:prstGeom>
        </p:spPr>
      </p:pic>
      <p:pic>
        <p:nvPicPr>
          <p:cNvPr id="179" name="Graphic 178">
            <a:extLst>
              <a:ext uri="{FF2B5EF4-FFF2-40B4-BE49-F238E27FC236}">
                <a16:creationId xmlns:a16="http://schemas.microsoft.com/office/drawing/2014/main" id="{2C16A8C6-64D2-4438-90C0-4724460A70D1}"/>
              </a:ext>
              <a:ext uri="{C183D7F6-B498-43B3-948B-1728B52AA6E4}">
                <adec:decorative xmlns:adec="http://schemas.microsoft.com/office/drawing/2017/decorative" val="1"/>
              </a:ext>
            </a:extLst>
          </p:cNvPr>
          <p:cNvPicPr>
            <a:picLocks noChangeAspect="1"/>
          </p:cNvPicPr>
          <p:nvPr/>
        </p:nvPicPr>
        <p:blipFill>
          <a:blip r:embed="rId8">
            <a:alphaModFix amt="50000"/>
            <a:extLst>
              <a:ext uri="{96DAC541-7B7A-43D3-8B79-37D633B846F1}">
                <asvg:svgBlip xmlns:asvg="http://schemas.microsoft.com/office/drawing/2016/SVG/main" r:embed="rId9"/>
              </a:ext>
            </a:extLst>
          </a:blip>
          <a:stretch>
            <a:fillRect/>
          </a:stretch>
        </p:blipFill>
        <p:spPr>
          <a:xfrm>
            <a:off x="1807125" y="4797015"/>
            <a:ext cx="815594" cy="990364"/>
          </a:xfrm>
          <a:prstGeom prst="rect">
            <a:avLst/>
          </a:prstGeom>
        </p:spPr>
      </p:pic>
      <p:pic>
        <p:nvPicPr>
          <p:cNvPr id="183" name="Graphic 182">
            <a:extLst>
              <a:ext uri="{FF2B5EF4-FFF2-40B4-BE49-F238E27FC236}">
                <a16:creationId xmlns:a16="http://schemas.microsoft.com/office/drawing/2014/main" id="{384B0B6D-1BA5-486F-9AA4-FF8B2FD043C7}"/>
              </a:ext>
              <a:ext uri="{C183D7F6-B498-43B3-948B-1728B52AA6E4}">
                <adec:decorative xmlns:adec="http://schemas.microsoft.com/office/drawing/2017/decorative" val="1"/>
              </a:ext>
            </a:extLst>
          </p:cNvPr>
          <p:cNvPicPr>
            <a:picLocks noChangeAspect="1"/>
          </p:cNvPicPr>
          <p:nvPr/>
        </p:nvPicPr>
        <p:blipFill>
          <a:blip r:embed="rId10">
            <a:alphaModFix amt="50000"/>
            <a:extLst>
              <a:ext uri="{96DAC541-7B7A-43D3-8B79-37D633B846F1}">
                <asvg:svgBlip xmlns:asvg="http://schemas.microsoft.com/office/drawing/2016/SVG/main" r:embed="rId11"/>
              </a:ext>
            </a:extLst>
          </a:blip>
          <a:stretch>
            <a:fillRect/>
          </a:stretch>
        </p:blipFill>
        <p:spPr>
          <a:xfrm>
            <a:off x="8742336" y="2597219"/>
            <a:ext cx="711397" cy="757294"/>
          </a:xfrm>
          <a:prstGeom prst="rect">
            <a:avLst/>
          </a:prstGeom>
        </p:spPr>
      </p:pic>
      <p:pic>
        <p:nvPicPr>
          <p:cNvPr id="185" name="Graphic 184">
            <a:extLst>
              <a:ext uri="{FF2B5EF4-FFF2-40B4-BE49-F238E27FC236}">
                <a16:creationId xmlns:a16="http://schemas.microsoft.com/office/drawing/2014/main" id="{C78AA628-C546-49DF-868A-37021E99ECD0}"/>
              </a:ext>
              <a:ext uri="{C183D7F6-B498-43B3-948B-1728B52AA6E4}">
                <adec:decorative xmlns:adec="http://schemas.microsoft.com/office/drawing/2017/decorative" val="1"/>
              </a:ext>
            </a:extLst>
          </p:cNvPr>
          <p:cNvPicPr>
            <a:picLocks noChangeAspect="1"/>
          </p:cNvPicPr>
          <p:nvPr/>
        </p:nvPicPr>
        <p:blipFill>
          <a:blip r:embed="rId12">
            <a:alphaModFix amt="50000"/>
            <a:extLst>
              <a:ext uri="{96DAC541-7B7A-43D3-8B79-37D633B846F1}">
                <asvg:svgBlip xmlns:asvg="http://schemas.microsoft.com/office/drawing/2016/SVG/main" r:embed="rId13"/>
              </a:ext>
            </a:extLst>
          </a:blip>
          <a:stretch>
            <a:fillRect/>
          </a:stretch>
        </p:blipFill>
        <p:spPr>
          <a:xfrm>
            <a:off x="10705315" y="2566397"/>
            <a:ext cx="903080" cy="722464"/>
          </a:xfrm>
          <a:prstGeom prst="rect">
            <a:avLst/>
          </a:prstGeom>
        </p:spPr>
      </p:pic>
      <p:sp>
        <p:nvSpPr>
          <p:cNvPr id="168" name="TextBox 167">
            <a:extLst>
              <a:ext uri="{FF2B5EF4-FFF2-40B4-BE49-F238E27FC236}">
                <a16:creationId xmlns:a16="http://schemas.microsoft.com/office/drawing/2014/main" id="{0C7AC66D-D312-4B39-836A-8399D527A01B}"/>
              </a:ext>
            </a:extLst>
          </p:cNvPr>
          <p:cNvSpPr txBox="1"/>
          <p:nvPr/>
        </p:nvSpPr>
        <p:spPr>
          <a:xfrm>
            <a:off x="486116" y="1841433"/>
            <a:ext cx="1611625" cy="1419349"/>
          </a:xfrm>
          <a:prstGeom prst="rect">
            <a:avLst/>
          </a:prstGeom>
          <a:noFill/>
          <a:ln w="25400">
            <a:noFill/>
          </a:ln>
        </p:spPr>
        <p:txBody>
          <a:bodyPr spcFirstLastPara="0" lIns="91440" tIns="182880" rIns="91440" bIns="274320" anchor="t" anchorCtr="0"/>
          <a:lstStyle>
            <a:defPPr>
              <a:defRPr lang="en-US"/>
            </a:defPPr>
            <a:lvl1pPr algn="ctr" hangingPunct="0">
              <a:lnSpc>
                <a:spcPct val="90000"/>
              </a:lnSpc>
              <a:defRPr sz="1350">
                <a:solidFill>
                  <a:srgbClr val="292929"/>
                </a:solidFill>
                <a:latin typeface="Lub Dub Bold" panose="020B0803030403020204" pitchFamily="34" charset="0"/>
                <a:cs typeface="Lato"/>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l"/>
            <a:r>
              <a:rPr lang="en-US" sz="1400" b="1" dirty="0">
                <a:solidFill>
                  <a:srgbClr val="CF2429"/>
                </a:solidFill>
                <a:latin typeface="Lub Dub Condensed" panose="020B0506030403020204" pitchFamily="34" charset="0"/>
                <a:cs typeface="+mn-cs"/>
              </a:rPr>
              <a:t>Definitions</a:t>
            </a:r>
            <a:endParaRPr lang="en-US" sz="1800" b="1" dirty="0">
              <a:solidFill>
                <a:srgbClr val="CF2429"/>
              </a:solidFill>
              <a:latin typeface="Lub Dub Condensed" panose="020B0506030403020204" pitchFamily="34" charset="0"/>
              <a:cs typeface="+mn-cs"/>
            </a:endParaRPr>
          </a:p>
          <a:p>
            <a:pPr marL="290513" lvl="1" indent="-176213">
              <a:buClr>
                <a:srgbClr val="CF2429"/>
              </a:buClr>
              <a:buFont typeface="Arial" panose="020B0604020202020204" pitchFamily="34" charset="0"/>
              <a:buChar char="•"/>
            </a:pPr>
            <a:r>
              <a:rPr lang="en-US" sz="1200" dirty="0">
                <a:latin typeface="Lub Dub Condensed" panose="020B0506030403020204" pitchFamily="34" charset="0"/>
              </a:rPr>
              <a:t>Cardiomyopathies</a:t>
            </a:r>
          </a:p>
          <a:p>
            <a:pPr marL="290513" lvl="1" indent="-176213">
              <a:buClr>
                <a:srgbClr val="CF2429"/>
              </a:buClr>
              <a:buFont typeface="Arial" panose="020B0604020202020204" pitchFamily="34" charset="0"/>
              <a:buChar char="•"/>
            </a:pPr>
            <a:r>
              <a:rPr lang="en-US" sz="1200" dirty="0">
                <a:latin typeface="Lub Dub Condensed" panose="020B0506030403020204" pitchFamily="34" charset="0"/>
              </a:rPr>
              <a:t>Myocardial injury</a:t>
            </a:r>
          </a:p>
          <a:p>
            <a:pPr marL="290513" lvl="1" indent="-176213">
              <a:buClr>
                <a:srgbClr val="CF2429"/>
              </a:buClr>
              <a:buFont typeface="Arial" panose="020B0604020202020204" pitchFamily="34" charset="0"/>
              <a:buChar char="•"/>
            </a:pPr>
            <a:r>
              <a:rPr lang="en-US" sz="1200" dirty="0">
                <a:latin typeface="Lub Dub Condensed" panose="020B0506030403020204" pitchFamily="34" charset="0"/>
              </a:rPr>
              <a:t>Ejection fraction ranges</a:t>
            </a:r>
          </a:p>
        </p:txBody>
      </p:sp>
      <p:sp>
        <p:nvSpPr>
          <p:cNvPr id="169" name="TextBox 168">
            <a:extLst>
              <a:ext uri="{FF2B5EF4-FFF2-40B4-BE49-F238E27FC236}">
                <a16:creationId xmlns:a16="http://schemas.microsoft.com/office/drawing/2014/main" id="{AE96CDA9-8985-4A1F-899A-ECADCACEC969}"/>
              </a:ext>
            </a:extLst>
          </p:cNvPr>
          <p:cNvSpPr txBox="1"/>
          <p:nvPr/>
        </p:nvSpPr>
        <p:spPr>
          <a:xfrm>
            <a:off x="2747013" y="1841433"/>
            <a:ext cx="1582940" cy="1419349"/>
          </a:xfrm>
          <a:prstGeom prst="rect">
            <a:avLst/>
          </a:prstGeom>
          <a:noFill/>
          <a:ln w="25400">
            <a:noFill/>
          </a:ln>
        </p:spPr>
        <p:txBody>
          <a:bodyPr spcFirstLastPara="0" lIns="91440" tIns="182880" rIns="91440" bIns="274320" anchor="t" anchorCtr="0"/>
          <a:lstStyle>
            <a:defPPr>
              <a:defRPr lang="en-US"/>
            </a:defPPr>
            <a:lvl1pPr algn="ctr" hangingPunct="0">
              <a:lnSpc>
                <a:spcPct val="90000"/>
              </a:lnSpc>
              <a:defRPr sz="1350">
                <a:solidFill>
                  <a:srgbClr val="292929"/>
                </a:solidFill>
                <a:latin typeface="Lub Dub Bold" panose="020B0803030403020204" pitchFamily="34" charset="0"/>
                <a:cs typeface="Lato"/>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l"/>
            <a:r>
              <a:rPr lang="en-US" sz="1400" b="1" dirty="0">
                <a:solidFill>
                  <a:srgbClr val="CF2429"/>
                </a:solidFill>
                <a:latin typeface="Lub Dub Condensed" panose="020B0506030403020204" pitchFamily="34" charset="0"/>
                <a:cs typeface="+mn-cs"/>
              </a:rPr>
              <a:t>Screening</a:t>
            </a:r>
          </a:p>
          <a:p>
            <a:pPr marL="290513" lvl="1" indent="-176213">
              <a:buClr>
                <a:srgbClr val="CF2429"/>
              </a:buClr>
              <a:buFont typeface="Arial" panose="020B0604020202020204" pitchFamily="34" charset="0"/>
              <a:buChar char="•"/>
            </a:pPr>
            <a:r>
              <a:rPr lang="en-US" sz="1200" dirty="0">
                <a:latin typeface="Lub Dub Condensed" panose="020B0506030403020204" pitchFamily="34" charset="0"/>
              </a:rPr>
              <a:t>Cost effectiveness</a:t>
            </a:r>
          </a:p>
          <a:p>
            <a:pPr marL="290513" lvl="1" indent="-176213">
              <a:buClr>
                <a:srgbClr val="CF2429"/>
              </a:buClr>
              <a:buFont typeface="Arial" panose="020B0604020202020204" pitchFamily="34" charset="0"/>
              <a:buChar char="•"/>
            </a:pPr>
            <a:r>
              <a:rPr lang="en-US" sz="1200" dirty="0">
                <a:latin typeface="Lub Dub Condensed" panose="020B0506030403020204" pitchFamily="34" charset="0"/>
              </a:rPr>
              <a:t>Predict higher </a:t>
            </a:r>
            <a:br>
              <a:rPr lang="en-US" sz="1200" dirty="0">
                <a:latin typeface="Lub Dub Condensed" panose="020B0506030403020204" pitchFamily="34" charset="0"/>
              </a:rPr>
            </a:br>
            <a:r>
              <a:rPr lang="en-US" sz="1200" dirty="0">
                <a:latin typeface="Lub Dub Condensed" panose="020B0506030403020204" pitchFamily="34" charset="0"/>
              </a:rPr>
              <a:t>risk patients based on comorbidities</a:t>
            </a:r>
          </a:p>
        </p:txBody>
      </p:sp>
      <p:sp>
        <p:nvSpPr>
          <p:cNvPr id="170" name="TextBox 169">
            <a:extLst>
              <a:ext uri="{FF2B5EF4-FFF2-40B4-BE49-F238E27FC236}">
                <a16:creationId xmlns:a16="http://schemas.microsoft.com/office/drawing/2014/main" id="{BF8C8DA0-21C6-40C8-BBEC-7E07123CABD8}"/>
              </a:ext>
            </a:extLst>
          </p:cNvPr>
          <p:cNvSpPr txBox="1"/>
          <p:nvPr/>
        </p:nvSpPr>
        <p:spPr>
          <a:xfrm>
            <a:off x="5007910" y="1841433"/>
            <a:ext cx="2041932" cy="1419349"/>
          </a:xfrm>
          <a:prstGeom prst="rect">
            <a:avLst/>
          </a:prstGeom>
          <a:noFill/>
          <a:ln w="25400">
            <a:noFill/>
          </a:ln>
        </p:spPr>
        <p:txBody>
          <a:bodyPr spcFirstLastPara="0" lIns="91440" tIns="182880" rIns="91440" bIns="274320" anchor="t" anchorCtr="0"/>
          <a:lstStyle>
            <a:defPPr>
              <a:defRPr lang="en-US"/>
            </a:defPPr>
            <a:lvl1pPr algn="ctr" hangingPunct="0">
              <a:lnSpc>
                <a:spcPct val="90000"/>
              </a:lnSpc>
              <a:defRPr sz="1350">
                <a:solidFill>
                  <a:srgbClr val="292929"/>
                </a:solidFill>
                <a:latin typeface="Lub Dub Bold" panose="020B0803030403020204" pitchFamily="34" charset="0"/>
                <a:cs typeface="Lato"/>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l"/>
            <a:r>
              <a:rPr lang="en-US" sz="1400" b="1" dirty="0">
                <a:solidFill>
                  <a:srgbClr val="CF2429"/>
                </a:solidFill>
                <a:latin typeface="Lub Dub Condensed" panose="020B0506030403020204" pitchFamily="34" charset="0"/>
                <a:cs typeface="+mn-cs"/>
              </a:rPr>
              <a:t>Diagnostics &amp; monitoring </a:t>
            </a:r>
          </a:p>
          <a:p>
            <a:pPr marL="290513" lvl="1" indent="-176213">
              <a:buClr>
                <a:srgbClr val="CF2429"/>
              </a:buClr>
              <a:buFont typeface="Arial" panose="020B0604020202020204" pitchFamily="34" charset="0"/>
              <a:buChar char="•"/>
            </a:pPr>
            <a:r>
              <a:rPr lang="en-US" sz="1200" dirty="0">
                <a:latin typeface="Lub Dub Condensed" panose="020B0506030403020204" pitchFamily="34" charset="0"/>
              </a:rPr>
              <a:t>Treatment based </a:t>
            </a:r>
            <a:br>
              <a:rPr lang="en-US" sz="1200" dirty="0">
                <a:latin typeface="Lub Dub Condensed" panose="020B0506030403020204" pitchFamily="34" charset="0"/>
              </a:rPr>
            </a:br>
            <a:r>
              <a:rPr lang="en-US" sz="1200" dirty="0">
                <a:latin typeface="Lub Dub Condensed" panose="020B0506030403020204" pitchFamily="34" charset="0"/>
              </a:rPr>
              <a:t>on etiology</a:t>
            </a:r>
          </a:p>
          <a:p>
            <a:pPr marL="290513" lvl="1" indent="-176213">
              <a:buClr>
                <a:srgbClr val="CF2429"/>
              </a:buClr>
              <a:buFont typeface="Arial" panose="020B0604020202020204" pitchFamily="34" charset="0"/>
              <a:buChar char="•"/>
            </a:pPr>
            <a:r>
              <a:rPr lang="en-US" sz="1200" dirty="0">
                <a:latin typeface="Lub Dub Condensed" panose="020B0506030403020204" pitchFamily="34" charset="0"/>
              </a:rPr>
              <a:t>Using biomarkers </a:t>
            </a:r>
            <a:br>
              <a:rPr lang="en-US" sz="1200" dirty="0">
                <a:latin typeface="Lub Dub Condensed" panose="020B0506030403020204" pitchFamily="34" charset="0"/>
              </a:rPr>
            </a:br>
            <a:r>
              <a:rPr lang="en-US" sz="1200" dirty="0">
                <a:latin typeface="Lub Dub Condensed" panose="020B0506030403020204" pitchFamily="34" charset="0"/>
              </a:rPr>
              <a:t>to optimize therapy</a:t>
            </a:r>
          </a:p>
        </p:txBody>
      </p:sp>
      <p:sp>
        <p:nvSpPr>
          <p:cNvPr id="171" name="TextBox 170">
            <a:extLst>
              <a:ext uri="{FF2B5EF4-FFF2-40B4-BE49-F238E27FC236}">
                <a16:creationId xmlns:a16="http://schemas.microsoft.com/office/drawing/2014/main" id="{6412E485-62DC-4E81-A935-905323F17261}"/>
              </a:ext>
            </a:extLst>
          </p:cNvPr>
          <p:cNvSpPr txBox="1"/>
          <p:nvPr/>
        </p:nvSpPr>
        <p:spPr>
          <a:xfrm>
            <a:off x="7329539" y="1856722"/>
            <a:ext cx="2041932" cy="1419349"/>
          </a:xfrm>
          <a:prstGeom prst="rect">
            <a:avLst/>
          </a:prstGeom>
          <a:noFill/>
          <a:ln w="25400">
            <a:noFill/>
          </a:ln>
        </p:spPr>
        <p:txBody>
          <a:bodyPr spcFirstLastPara="0" lIns="91440" tIns="182880" rIns="91440" bIns="274320" anchor="t" anchorCtr="0"/>
          <a:lstStyle>
            <a:defPPr>
              <a:defRPr lang="en-US"/>
            </a:defPPr>
            <a:lvl1pPr algn="ctr" hangingPunct="0">
              <a:lnSpc>
                <a:spcPct val="90000"/>
              </a:lnSpc>
              <a:defRPr sz="1350">
                <a:solidFill>
                  <a:srgbClr val="292929"/>
                </a:solidFill>
                <a:latin typeface="Lub Dub Bold" panose="020B0803030403020204" pitchFamily="34" charset="0"/>
                <a:cs typeface="Lato"/>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l"/>
            <a:r>
              <a:rPr lang="en-US" sz="1400" b="1" dirty="0">
                <a:solidFill>
                  <a:srgbClr val="CF2429"/>
                </a:solidFill>
                <a:latin typeface="Lub Dub Condensed" panose="020B0506030403020204" pitchFamily="34" charset="0"/>
                <a:cs typeface="+mn-cs"/>
              </a:rPr>
              <a:t>Nonmedical strategies</a:t>
            </a:r>
          </a:p>
          <a:p>
            <a:pPr marL="290513" lvl="1" indent="-176213">
              <a:buClr>
                <a:srgbClr val="CF2429"/>
              </a:buClr>
              <a:buFont typeface="Arial" panose="020B0604020202020204" pitchFamily="34" charset="0"/>
              <a:buChar char="•"/>
            </a:pPr>
            <a:r>
              <a:rPr lang="en-US" sz="1200" dirty="0">
                <a:latin typeface="Lub Dub Condensed" panose="020B0506030403020204" pitchFamily="34" charset="0"/>
              </a:rPr>
              <a:t>Dietary intervention</a:t>
            </a:r>
          </a:p>
          <a:p>
            <a:pPr marL="290513" lvl="1" indent="-176213">
              <a:buClr>
                <a:srgbClr val="CF2429"/>
              </a:buClr>
              <a:buFont typeface="Arial" panose="020B0604020202020204" pitchFamily="34" charset="0"/>
              <a:buChar char="•"/>
            </a:pPr>
            <a:r>
              <a:rPr lang="en-US" sz="1200" dirty="0">
                <a:latin typeface="Lub Dub Condensed" panose="020B0506030403020204" pitchFamily="34" charset="0"/>
              </a:rPr>
              <a:t>Efficacy and </a:t>
            </a:r>
            <a:br>
              <a:rPr lang="en-US" sz="1200" dirty="0">
                <a:latin typeface="Lub Dub Condensed" panose="020B0506030403020204" pitchFamily="34" charset="0"/>
              </a:rPr>
            </a:br>
            <a:r>
              <a:rPr lang="en-US" sz="1200" dirty="0">
                <a:latin typeface="Lub Dub Condensed" panose="020B0506030403020204" pitchFamily="34" charset="0"/>
              </a:rPr>
              <a:t>safety of</a:t>
            </a:r>
            <a:br>
              <a:rPr lang="en-US" sz="1200" dirty="0">
                <a:latin typeface="Lub Dub Condensed" panose="020B0506030403020204" pitchFamily="34" charset="0"/>
              </a:rPr>
            </a:br>
            <a:r>
              <a:rPr lang="en-US" sz="1200" dirty="0">
                <a:latin typeface="Lub Dub Condensed" panose="020B0506030403020204" pitchFamily="34" charset="0"/>
              </a:rPr>
              <a:t>cardiac rehab</a:t>
            </a:r>
          </a:p>
        </p:txBody>
      </p:sp>
      <p:sp>
        <p:nvSpPr>
          <p:cNvPr id="172" name="TextBox 171">
            <a:extLst>
              <a:ext uri="{FF2B5EF4-FFF2-40B4-BE49-F238E27FC236}">
                <a16:creationId xmlns:a16="http://schemas.microsoft.com/office/drawing/2014/main" id="{90575A5C-F221-4C4F-8E12-3A89AA63A5DE}"/>
              </a:ext>
            </a:extLst>
          </p:cNvPr>
          <p:cNvSpPr txBox="1"/>
          <p:nvPr/>
        </p:nvSpPr>
        <p:spPr>
          <a:xfrm>
            <a:off x="9529703" y="1864120"/>
            <a:ext cx="2041932" cy="1419349"/>
          </a:xfrm>
          <a:prstGeom prst="rect">
            <a:avLst/>
          </a:prstGeom>
          <a:noFill/>
          <a:ln w="25400">
            <a:noFill/>
          </a:ln>
        </p:spPr>
        <p:txBody>
          <a:bodyPr spcFirstLastPara="0" lIns="91440" tIns="182880" rIns="91440" bIns="274320" anchor="t" anchorCtr="0"/>
          <a:lstStyle>
            <a:defPPr>
              <a:defRPr lang="en-US"/>
            </a:defPPr>
            <a:lvl1pPr algn="ctr" hangingPunct="0">
              <a:lnSpc>
                <a:spcPct val="90000"/>
              </a:lnSpc>
              <a:defRPr sz="1350">
                <a:solidFill>
                  <a:srgbClr val="292929"/>
                </a:solidFill>
                <a:latin typeface="Lub Dub Bold" panose="020B0803030403020204" pitchFamily="34" charset="0"/>
                <a:cs typeface="Lato"/>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l"/>
            <a:r>
              <a:rPr lang="en-US" sz="1400" b="1" dirty="0">
                <a:solidFill>
                  <a:srgbClr val="CF2429"/>
                </a:solidFill>
                <a:latin typeface="Lub Dub Condensed" panose="020B0506030403020204" pitchFamily="34" charset="0"/>
                <a:cs typeface="+mn-cs"/>
              </a:rPr>
              <a:t>Medical therapies</a:t>
            </a:r>
          </a:p>
          <a:p>
            <a:pPr algn="l"/>
            <a:endParaRPr lang="en-US" sz="1400" b="1" dirty="0">
              <a:solidFill>
                <a:srgbClr val="CF2429"/>
              </a:solidFill>
              <a:latin typeface="Lub Dub Condensed" panose="020B0506030403020204" pitchFamily="34" charset="0"/>
              <a:cs typeface="+mn-cs"/>
            </a:endParaRPr>
          </a:p>
          <a:p>
            <a:pPr marL="171450" indent="-171450" algn="l">
              <a:buFont typeface="Arial" panose="020B0604020202020204" pitchFamily="34" charset="0"/>
              <a:buChar char="•"/>
            </a:pPr>
            <a:r>
              <a:rPr lang="en-US" sz="1200" dirty="0">
                <a:solidFill>
                  <a:schemeClr val="tx1"/>
                </a:solidFill>
                <a:latin typeface="Lub Dub Condensed" panose="020B0506030403020204" pitchFamily="34" charset="0"/>
                <a:cs typeface="+mn-cs"/>
              </a:rPr>
              <a:t>See complete list in Table 33 of guideline document</a:t>
            </a:r>
          </a:p>
          <a:p>
            <a:pPr algn="l"/>
            <a:endParaRPr lang="en-US" sz="1600" dirty="0">
              <a:solidFill>
                <a:srgbClr val="CF2429"/>
              </a:solidFill>
              <a:cs typeface="+mn-cs"/>
            </a:endParaRPr>
          </a:p>
          <a:p>
            <a:pPr algn="l"/>
            <a:endParaRPr lang="en-US" sz="1600" dirty="0">
              <a:solidFill>
                <a:srgbClr val="CF2429"/>
              </a:solidFill>
              <a:cs typeface="+mn-cs"/>
            </a:endParaRPr>
          </a:p>
        </p:txBody>
      </p:sp>
      <p:sp>
        <p:nvSpPr>
          <p:cNvPr id="173" name="TextBox 172">
            <a:extLst>
              <a:ext uri="{FF2B5EF4-FFF2-40B4-BE49-F238E27FC236}">
                <a16:creationId xmlns:a16="http://schemas.microsoft.com/office/drawing/2014/main" id="{B640A0CD-981A-44C1-9F8D-23A662D1D15E}"/>
              </a:ext>
            </a:extLst>
          </p:cNvPr>
          <p:cNvSpPr txBox="1"/>
          <p:nvPr/>
        </p:nvSpPr>
        <p:spPr>
          <a:xfrm>
            <a:off x="486116" y="3647006"/>
            <a:ext cx="2041932" cy="2025471"/>
          </a:xfrm>
          <a:prstGeom prst="rect">
            <a:avLst/>
          </a:prstGeom>
          <a:noFill/>
          <a:ln w="25400">
            <a:noFill/>
          </a:ln>
        </p:spPr>
        <p:txBody>
          <a:bodyPr spcFirstLastPara="0" lIns="91440" tIns="182880" rIns="91440" bIns="274320" anchor="t" anchorCtr="0"/>
          <a:lstStyle>
            <a:defPPr>
              <a:defRPr lang="en-US"/>
            </a:defPPr>
            <a:lvl1pPr algn="ctr" hangingPunct="0">
              <a:lnSpc>
                <a:spcPct val="90000"/>
              </a:lnSpc>
              <a:defRPr sz="1350">
                <a:solidFill>
                  <a:srgbClr val="292929"/>
                </a:solidFill>
                <a:latin typeface="Lub Dub Bold" panose="020B0803030403020204" pitchFamily="34" charset="0"/>
                <a:cs typeface="Lato"/>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lvl="0" indent="0" algn="l" defTabSz="533400">
              <a:lnSpc>
                <a:spcPct val="90000"/>
              </a:lnSpc>
              <a:spcBef>
                <a:spcPct val="0"/>
              </a:spcBef>
              <a:spcAft>
                <a:spcPct val="35000"/>
              </a:spcAft>
              <a:buNone/>
            </a:pPr>
            <a:r>
              <a:rPr lang="en-US" sz="1400" b="1" dirty="0">
                <a:solidFill>
                  <a:srgbClr val="CF2429"/>
                </a:solidFill>
                <a:latin typeface="Lub Dub Condensed" panose="020B0506030403020204" pitchFamily="34" charset="0"/>
                <a:cs typeface="+mn-cs"/>
              </a:rPr>
              <a:t>Device Management and Advanced Therapies</a:t>
            </a:r>
          </a:p>
          <a:p>
            <a:pPr marL="290513" lvl="1" indent="-176213">
              <a:lnSpc>
                <a:spcPct val="90000"/>
              </a:lnSpc>
              <a:spcBef>
                <a:spcPct val="0"/>
              </a:spcBef>
              <a:spcAft>
                <a:spcPct val="15000"/>
              </a:spcAft>
              <a:buClr>
                <a:srgbClr val="CF2429"/>
              </a:buClr>
              <a:buFont typeface="Arial" panose="020B0604020202020204" pitchFamily="34" charset="0"/>
              <a:buChar char="•"/>
            </a:pPr>
            <a:r>
              <a:rPr lang="en-US" sz="1200" dirty="0">
                <a:latin typeface="Lub Dub Condensed" panose="020B0506030403020204" pitchFamily="34" charset="0"/>
              </a:rPr>
              <a:t>Timely selection for invasive therapies </a:t>
            </a:r>
          </a:p>
          <a:p>
            <a:pPr marL="290513" lvl="1" indent="-176213">
              <a:lnSpc>
                <a:spcPct val="90000"/>
              </a:lnSpc>
              <a:spcBef>
                <a:spcPct val="0"/>
              </a:spcBef>
              <a:spcAft>
                <a:spcPct val="15000"/>
              </a:spcAft>
              <a:buClr>
                <a:srgbClr val="CF2429"/>
              </a:buClr>
              <a:buFont typeface="Arial" panose="020B0604020202020204" pitchFamily="34" charset="0"/>
              <a:buChar char="•"/>
            </a:pPr>
            <a:r>
              <a:rPr lang="en-US" sz="1200" dirty="0">
                <a:latin typeface="Lub Dub Condensed" panose="020B0506030403020204" pitchFamily="34" charset="0"/>
              </a:rPr>
              <a:t>Interventional </a:t>
            </a:r>
            <a:br>
              <a:rPr lang="en-US" sz="1200" dirty="0">
                <a:latin typeface="Lub Dub Condensed" panose="020B0506030403020204" pitchFamily="34" charset="0"/>
              </a:rPr>
            </a:br>
            <a:r>
              <a:rPr lang="en-US" sz="1200" dirty="0">
                <a:latin typeface="Lub Dub Condensed" panose="020B0506030403020204" pitchFamily="34" charset="0"/>
              </a:rPr>
              <a:t>approach to tachyarrhythmias</a:t>
            </a:r>
          </a:p>
          <a:p>
            <a:pPr marL="290513" lvl="1" indent="-176213">
              <a:lnSpc>
                <a:spcPct val="90000"/>
              </a:lnSpc>
              <a:spcBef>
                <a:spcPct val="0"/>
              </a:spcBef>
              <a:spcAft>
                <a:spcPct val="15000"/>
              </a:spcAft>
              <a:buClr>
                <a:srgbClr val="CF2429"/>
              </a:buClr>
              <a:buFont typeface="Arial" panose="020B0604020202020204" pitchFamily="34" charset="0"/>
              <a:buChar char="•"/>
            </a:pPr>
            <a:r>
              <a:rPr lang="en-US" sz="1200" dirty="0">
                <a:latin typeface="Lub Dub Condensed" panose="020B0506030403020204" pitchFamily="34" charset="0"/>
              </a:rPr>
              <a:t>Safety and efficacy </a:t>
            </a:r>
            <a:br>
              <a:rPr lang="en-US" sz="1200" dirty="0">
                <a:latin typeface="Lub Dub Condensed" panose="020B0506030403020204" pitchFamily="34" charset="0"/>
              </a:rPr>
            </a:br>
            <a:r>
              <a:rPr lang="en-US" sz="1200" dirty="0">
                <a:latin typeface="Lub Dub Condensed" panose="020B0506030403020204" pitchFamily="34" charset="0"/>
              </a:rPr>
              <a:t>of nerve stimulation/ ablation</a:t>
            </a:r>
          </a:p>
          <a:p>
            <a:pPr marL="114300" lvl="1" indent="-114300" algn="l" defTabSz="533400">
              <a:lnSpc>
                <a:spcPct val="90000"/>
              </a:lnSpc>
              <a:spcBef>
                <a:spcPct val="0"/>
              </a:spcBef>
              <a:spcAft>
                <a:spcPct val="15000"/>
              </a:spcAft>
              <a:buChar char="•"/>
            </a:pPr>
            <a:endParaRPr lang="en-US" sz="1200" kern="1200" dirty="0">
              <a:solidFill>
                <a:schemeClr val="bg1"/>
              </a:solidFill>
              <a:latin typeface="Arial" panose="020B0604020202020204" pitchFamily="34" charset="0"/>
              <a:cs typeface="Arial" panose="020B0604020202020204" pitchFamily="34" charset="0"/>
            </a:endParaRPr>
          </a:p>
        </p:txBody>
      </p:sp>
      <p:sp>
        <p:nvSpPr>
          <p:cNvPr id="174" name="TextBox 173">
            <a:extLst>
              <a:ext uri="{FF2B5EF4-FFF2-40B4-BE49-F238E27FC236}">
                <a16:creationId xmlns:a16="http://schemas.microsoft.com/office/drawing/2014/main" id="{9BD5130A-DACF-4013-831E-03AD86A752A8}"/>
              </a:ext>
            </a:extLst>
          </p:cNvPr>
          <p:cNvSpPr txBox="1"/>
          <p:nvPr/>
        </p:nvSpPr>
        <p:spPr>
          <a:xfrm>
            <a:off x="2747013" y="3647006"/>
            <a:ext cx="2041932" cy="2025471"/>
          </a:xfrm>
          <a:prstGeom prst="rect">
            <a:avLst/>
          </a:prstGeom>
          <a:noFill/>
          <a:ln w="25400">
            <a:noFill/>
          </a:ln>
        </p:spPr>
        <p:txBody>
          <a:bodyPr spcFirstLastPara="0" lIns="91440" tIns="182880" rIns="91440" bIns="274320" anchor="t" anchorCtr="0"/>
          <a:lstStyle>
            <a:defPPr>
              <a:defRPr lang="en-US"/>
            </a:defPPr>
            <a:lvl1pPr algn="ctr" hangingPunct="0">
              <a:lnSpc>
                <a:spcPct val="90000"/>
              </a:lnSpc>
              <a:defRPr sz="1350">
                <a:solidFill>
                  <a:srgbClr val="292929"/>
                </a:solidFill>
                <a:latin typeface="Lub Dub Bold" panose="020B0803030403020204" pitchFamily="34" charset="0"/>
                <a:cs typeface="Lato"/>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l" defTabSz="533400">
              <a:spcBef>
                <a:spcPct val="0"/>
              </a:spcBef>
              <a:spcAft>
                <a:spcPct val="35000"/>
              </a:spcAft>
            </a:pPr>
            <a:r>
              <a:rPr lang="en-US" sz="1400" b="1" dirty="0">
                <a:solidFill>
                  <a:srgbClr val="CF2429"/>
                </a:solidFill>
                <a:latin typeface="Lub Dub Condensed" panose="020B0506030403020204" pitchFamily="34" charset="0"/>
                <a:cs typeface="+mn-cs"/>
              </a:rPr>
              <a:t>Clinical outcomes</a:t>
            </a:r>
          </a:p>
          <a:p>
            <a:pPr marL="290513" lvl="1" indent="-176213">
              <a:lnSpc>
                <a:spcPct val="90000"/>
              </a:lnSpc>
              <a:spcBef>
                <a:spcPct val="0"/>
              </a:spcBef>
              <a:spcAft>
                <a:spcPct val="15000"/>
              </a:spcAft>
              <a:buClr>
                <a:srgbClr val="CF2429"/>
              </a:buClr>
              <a:buFont typeface="Arial" panose="020B0604020202020204" pitchFamily="34" charset="0"/>
              <a:buChar char="•"/>
            </a:pPr>
            <a:r>
              <a:rPr lang="en-US" sz="1200" dirty="0">
                <a:latin typeface="Lub Dub Condensed" panose="020B0506030403020204" pitchFamily="34" charset="0"/>
              </a:rPr>
              <a:t>Impact of therapy in patient-reported outcomes</a:t>
            </a:r>
          </a:p>
          <a:p>
            <a:pPr marL="290513" lvl="1" indent="-176213">
              <a:lnSpc>
                <a:spcPct val="90000"/>
              </a:lnSpc>
              <a:spcBef>
                <a:spcPct val="0"/>
              </a:spcBef>
              <a:spcAft>
                <a:spcPct val="15000"/>
              </a:spcAft>
              <a:buClr>
                <a:srgbClr val="CF2429"/>
              </a:buClr>
              <a:buFont typeface="Arial" panose="020B0604020202020204" pitchFamily="34" charset="0"/>
              <a:buChar char="•"/>
            </a:pPr>
            <a:r>
              <a:rPr lang="en-US" sz="1200" dirty="0">
                <a:latin typeface="Lub Dub Condensed" panose="020B0506030403020204" pitchFamily="34" charset="0"/>
              </a:rPr>
              <a:t>Addressing patient goals according to disease trajectory</a:t>
            </a:r>
          </a:p>
          <a:p>
            <a:pPr marL="290513" lvl="1" indent="-176213">
              <a:lnSpc>
                <a:spcPct val="90000"/>
              </a:lnSpc>
              <a:spcBef>
                <a:spcPct val="0"/>
              </a:spcBef>
              <a:spcAft>
                <a:spcPct val="15000"/>
              </a:spcAft>
              <a:buClr>
                <a:srgbClr val="CF2429"/>
              </a:buClr>
              <a:buFont typeface="Arial" panose="020B0604020202020204" pitchFamily="34" charset="0"/>
              <a:buChar char="•"/>
            </a:pPr>
            <a:r>
              <a:rPr lang="en-US" sz="1200" dirty="0">
                <a:latin typeface="Lub Dub Condensed" panose="020B0506030403020204" pitchFamily="34" charset="0"/>
              </a:rPr>
              <a:t>Generalization of therapy not represented in trials</a:t>
            </a:r>
          </a:p>
        </p:txBody>
      </p:sp>
      <p:sp>
        <p:nvSpPr>
          <p:cNvPr id="175" name="TextBox 174">
            <a:extLst>
              <a:ext uri="{FF2B5EF4-FFF2-40B4-BE49-F238E27FC236}">
                <a16:creationId xmlns:a16="http://schemas.microsoft.com/office/drawing/2014/main" id="{4DBA12FD-3AAC-4F3B-BBDB-05FB9F02DF36}"/>
              </a:ext>
            </a:extLst>
          </p:cNvPr>
          <p:cNvSpPr txBox="1"/>
          <p:nvPr/>
        </p:nvSpPr>
        <p:spPr>
          <a:xfrm>
            <a:off x="5007910" y="3647006"/>
            <a:ext cx="2041932" cy="2025471"/>
          </a:xfrm>
          <a:prstGeom prst="rect">
            <a:avLst/>
          </a:prstGeom>
          <a:noFill/>
          <a:ln w="25400">
            <a:noFill/>
          </a:ln>
        </p:spPr>
        <p:txBody>
          <a:bodyPr spcFirstLastPara="0" lIns="91440" tIns="182880" rIns="91440" bIns="274320" anchor="t" anchorCtr="0"/>
          <a:lstStyle>
            <a:defPPr>
              <a:defRPr lang="en-US"/>
            </a:defPPr>
            <a:lvl1pPr algn="ctr" hangingPunct="0">
              <a:lnSpc>
                <a:spcPct val="90000"/>
              </a:lnSpc>
              <a:defRPr sz="1350">
                <a:solidFill>
                  <a:srgbClr val="292929"/>
                </a:solidFill>
                <a:latin typeface="Lub Dub Bold" panose="020B0803030403020204" pitchFamily="34" charset="0"/>
                <a:cs typeface="Lato"/>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indent="0" algn="l" defTabSz="533400">
              <a:spcBef>
                <a:spcPct val="0"/>
              </a:spcBef>
              <a:spcAft>
                <a:spcPct val="35000"/>
              </a:spcAft>
              <a:buNone/>
            </a:pPr>
            <a:r>
              <a:rPr lang="en-US" sz="1400" b="1" dirty="0">
                <a:solidFill>
                  <a:srgbClr val="CF2429"/>
                </a:solidFill>
                <a:latin typeface="Lub Dub Condensed" panose="020B0506030403020204" pitchFamily="34" charset="0"/>
                <a:cs typeface="+mn-cs"/>
              </a:rPr>
              <a:t>Systems of Care and SDOH</a:t>
            </a:r>
          </a:p>
          <a:p>
            <a:pPr marL="290513" lvl="1" indent="-176213">
              <a:lnSpc>
                <a:spcPct val="90000"/>
              </a:lnSpc>
              <a:spcBef>
                <a:spcPct val="0"/>
              </a:spcBef>
              <a:spcAft>
                <a:spcPct val="15000"/>
              </a:spcAft>
              <a:buClr>
                <a:srgbClr val="CF2429"/>
              </a:buClr>
              <a:buFont typeface="Arial" panose="020B0604020202020204" pitchFamily="34" charset="0"/>
              <a:buChar char="•"/>
            </a:pPr>
            <a:r>
              <a:rPr lang="en-US" sz="1200" dirty="0">
                <a:latin typeface="Lub Dub Condensed" panose="020B0506030403020204" pitchFamily="34" charset="0"/>
              </a:rPr>
              <a:t>Multidisciplinary care models</a:t>
            </a:r>
          </a:p>
          <a:p>
            <a:pPr marL="290513" lvl="1" indent="-176213">
              <a:lnSpc>
                <a:spcPct val="90000"/>
              </a:lnSpc>
              <a:spcBef>
                <a:spcPct val="0"/>
              </a:spcBef>
              <a:spcAft>
                <a:spcPct val="15000"/>
              </a:spcAft>
              <a:buClr>
                <a:srgbClr val="CF2429"/>
              </a:buClr>
              <a:buFont typeface="Arial" panose="020B0604020202020204" pitchFamily="34" charset="0"/>
              <a:buChar char="•"/>
            </a:pPr>
            <a:r>
              <a:rPr lang="en-US" sz="1200" dirty="0">
                <a:latin typeface="Lub Dub Condensed" panose="020B0506030403020204" pitchFamily="34" charset="0"/>
              </a:rPr>
              <a:t>Eliminating disparities</a:t>
            </a:r>
          </a:p>
          <a:p>
            <a:pPr marL="290513" lvl="1" indent="-176213">
              <a:lnSpc>
                <a:spcPct val="90000"/>
              </a:lnSpc>
              <a:spcBef>
                <a:spcPct val="0"/>
              </a:spcBef>
              <a:spcAft>
                <a:spcPct val="15000"/>
              </a:spcAft>
              <a:buClr>
                <a:srgbClr val="CF2429"/>
              </a:buClr>
              <a:buFont typeface="Arial" panose="020B0604020202020204" pitchFamily="34" charset="0"/>
              <a:buChar char="•"/>
            </a:pPr>
            <a:r>
              <a:rPr lang="en-US" sz="1200" dirty="0">
                <a:latin typeface="Lub Dub Condensed" panose="020B0506030403020204" pitchFamily="34" charset="0"/>
              </a:rPr>
              <a:t>Palliative care</a:t>
            </a:r>
          </a:p>
        </p:txBody>
      </p:sp>
      <p:sp>
        <p:nvSpPr>
          <p:cNvPr id="176" name="TextBox 175">
            <a:extLst>
              <a:ext uri="{FF2B5EF4-FFF2-40B4-BE49-F238E27FC236}">
                <a16:creationId xmlns:a16="http://schemas.microsoft.com/office/drawing/2014/main" id="{C439A298-4F0E-45CF-B435-BCF28A28682C}"/>
              </a:ext>
            </a:extLst>
          </p:cNvPr>
          <p:cNvSpPr txBox="1"/>
          <p:nvPr/>
        </p:nvSpPr>
        <p:spPr>
          <a:xfrm>
            <a:off x="7268807" y="3647006"/>
            <a:ext cx="2176180" cy="2025471"/>
          </a:xfrm>
          <a:prstGeom prst="rect">
            <a:avLst/>
          </a:prstGeom>
          <a:noFill/>
          <a:ln w="25400">
            <a:noFill/>
          </a:ln>
        </p:spPr>
        <p:txBody>
          <a:bodyPr spcFirstLastPara="0" lIns="91440" tIns="182880" rIns="91440" bIns="274320" anchor="t" anchorCtr="0"/>
          <a:lstStyle>
            <a:defPPr>
              <a:defRPr lang="en-US"/>
            </a:defPPr>
            <a:lvl1pPr algn="ctr" hangingPunct="0">
              <a:lnSpc>
                <a:spcPct val="90000"/>
              </a:lnSpc>
              <a:defRPr sz="1350">
                <a:solidFill>
                  <a:srgbClr val="292929"/>
                </a:solidFill>
                <a:latin typeface="Lub Dub Bold" panose="020B0803030403020204" pitchFamily="34" charset="0"/>
                <a:cs typeface="Lato"/>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l" defTabSz="533400">
              <a:spcBef>
                <a:spcPct val="0"/>
              </a:spcBef>
              <a:spcAft>
                <a:spcPct val="35000"/>
              </a:spcAft>
            </a:pPr>
            <a:r>
              <a:rPr lang="en-US" sz="1400" b="1" dirty="0">
                <a:solidFill>
                  <a:srgbClr val="CF2429"/>
                </a:solidFill>
                <a:latin typeface="Lub Dub Condensed" panose="020B0506030403020204" pitchFamily="34" charset="0"/>
                <a:cs typeface="+mn-cs"/>
              </a:rPr>
              <a:t>Comorbidities</a:t>
            </a:r>
          </a:p>
          <a:p>
            <a:pPr marL="290513" lvl="1" indent="-176213">
              <a:lnSpc>
                <a:spcPct val="90000"/>
              </a:lnSpc>
              <a:spcBef>
                <a:spcPct val="0"/>
              </a:spcBef>
              <a:spcAft>
                <a:spcPct val="15000"/>
              </a:spcAft>
              <a:buClr>
                <a:srgbClr val="CF2429"/>
              </a:buClr>
              <a:buFont typeface="Arial" panose="020B0604020202020204" pitchFamily="34" charset="0"/>
              <a:buChar char="•"/>
            </a:pPr>
            <a:r>
              <a:rPr lang="en-US" sz="1200" dirty="0">
                <a:latin typeface="Lub Dub Condensed" panose="020B0506030403020204" pitchFamily="34" charset="0"/>
              </a:rPr>
              <a:t>Atrial fibrillation and Valvular heart disease</a:t>
            </a:r>
          </a:p>
          <a:p>
            <a:pPr marL="290513" lvl="1" indent="-176213">
              <a:lnSpc>
                <a:spcPct val="90000"/>
              </a:lnSpc>
              <a:spcBef>
                <a:spcPct val="0"/>
              </a:spcBef>
              <a:spcAft>
                <a:spcPct val="15000"/>
              </a:spcAft>
              <a:buClr>
                <a:srgbClr val="CF2429"/>
              </a:buClr>
              <a:buFont typeface="Arial" panose="020B0604020202020204" pitchFamily="34" charset="0"/>
              <a:buChar char="•"/>
            </a:pPr>
            <a:r>
              <a:rPr lang="en-US" sz="1200" dirty="0">
                <a:latin typeface="Lub Dub Condensed" panose="020B0506030403020204" pitchFamily="34" charset="0"/>
              </a:rPr>
              <a:t>Comorbidities and obesity</a:t>
            </a:r>
          </a:p>
          <a:p>
            <a:pPr marL="290513" lvl="1" indent="-176213">
              <a:lnSpc>
                <a:spcPct val="90000"/>
              </a:lnSpc>
              <a:spcBef>
                <a:spcPct val="0"/>
              </a:spcBef>
              <a:spcAft>
                <a:spcPct val="15000"/>
              </a:spcAft>
              <a:buClr>
                <a:srgbClr val="CF2429"/>
              </a:buClr>
              <a:buFont typeface="Arial" panose="020B0604020202020204" pitchFamily="34" charset="0"/>
              <a:buChar char="•"/>
            </a:pPr>
            <a:r>
              <a:rPr lang="en-US" sz="1200" dirty="0">
                <a:latin typeface="Lub Dub Condensed" panose="020B0506030403020204" pitchFamily="34" charset="0"/>
              </a:rPr>
              <a:t>Nutritional management</a:t>
            </a:r>
          </a:p>
          <a:p>
            <a:pPr marL="290513" lvl="1" indent="-176213">
              <a:lnSpc>
                <a:spcPct val="90000"/>
              </a:lnSpc>
              <a:spcBef>
                <a:spcPct val="0"/>
              </a:spcBef>
              <a:spcAft>
                <a:spcPct val="15000"/>
              </a:spcAft>
              <a:buClr>
                <a:srgbClr val="CF2429"/>
              </a:buClr>
              <a:buFont typeface="Arial" panose="020B0604020202020204" pitchFamily="34" charset="0"/>
              <a:buChar char="•"/>
            </a:pPr>
            <a:r>
              <a:rPr lang="en-US" sz="1200" dirty="0">
                <a:latin typeface="Lub Dub Condensed" panose="020B0506030403020204" pitchFamily="34" charset="0"/>
              </a:rPr>
              <a:t>Guideline therapy institution in patients </a:t>
            </a:r>
            <a:br>
              <a:rPr lang="en-US" sz="1200" dirty="0">
                <a:latin typeface="Lub Dub Condensed" panose="020B0506030403020204" pitchFamily="34" charset="0"/>
              </a:rPr>
            </a:br>
            <a:r>
              <a:rPr lang="en-US" sz="1200" dirty="0">
                <a:latin typeface="Lub Dub Condensed" panose="020B0506030403020204" pitchFamily="34" charset="0"/>
              </a:rPr>
              <a:t>with chronic </a:t>
            </a:r>
            <a:br>
              <a:rPr lang="en-US" sz="1200" dirty="0">
                <a:latin typeface="Lub Dub Condensed" panose="020B0506030403020204" pitchFamily="34" charset="0"/>
              </a:rPr>
            </a:br>
            <a:r>
              <a:rPr lang="en-US" sz="1200" dirty="0">
                <a:latin typeface="Lub Dub Condensed" panose="020B0506030403020204" pitchFamily="34" charset="0"/>
              </a:rPr>
              <a:t>kidney disease</a:t>
            </a:r>
          </a:p>
        </p:txBody>
      </p:sp>
      <p:sp>
        <p:nvSpPr>
          <p:cNvPr id="177" name="TextBox 176">
            <a:extLst>
              <a:ext uri="{FF2B5EF4-FFF2-40B4-BE49-F238E27FC236}">
                <a16:creationId xmlns:a16="http://schemas.microsoft.com/office/drawing/2014/main" id="{586E8A66-3846-4F8A-9BB6-0B299BF45C66}"/>
              </a:ext>
            </a:extLst>
          </p:cNvPr>
          <p:cNvSpPr txBox="1"/>
          <p:nvPr/>
        </p:nvSpPr>
        <p:spPr>
          <a:xfrm>
            <a:off x="9529703" y="3647006"/>
            <a:ext cx="2041932" cy="2025471"/>
          </a:xfrm>
          <a:prstGeom prst="rect">
            <a:avLst/>
          </a:prstGeom>
          <a:noFill/>
          <a:ln w="25400">
            <a:noFill/>
          </a:ln>
        </p:spPr>
        <p:txBody>
          <a:bodyPr spcFirstLastPara="0" lIns="91440" tIns="182880" rIns="91440" bIns="274320" anchor="t" anchorCtr="0"/>
          <a:lstStyle>
            <a:defPPr>
              <a:defRPr lang="en-US"/>
            </a:defPPr>
            <a:lvl1pPr algn="ctr" hangingPunct="0">
              <a:lnSpc>
                <a:spcPct val="90000"/>
              </a:lnSpc>
              <a:defRPr sz="1350">
                <a:solidFill>
                  <a:srgbClr val="292929"/>
                </a:solidFill>
                <a:latin typeface="Lub Dub Bold" panose="020B0803030403020204" pitchFamily="34" charset="0"/>
                <a:cs typeface="Lato"/>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indent="0" algn="l" defTabSz="533400">
              <a:spcBef>
                <a:spcPct val="0"/>
              </a:spcBef>
              <a:spcAft>
                <a:spcPct val="35000"/>
              </a:spcAft>
              <a:buNone/>
            </a:pPr>
            <a:r>
              <a:rPr lang="en-US" sz="1400" b="1" dirty="0">
                <a:solidFill>
                  <a:srgbClr val="CF2429"/>
                </a:solidFill>
                <a:latin typeface="Lub Dub Condensed" panose="020B0506030403020204" pitchFamily="34" charset="0"/>
                <a:cs typeface="+mn-cs"/>
              </a:rPr>
              <a:t>Future/Novel strategies</a:t>
            </a:r>
          </a:p>
          <a:p>
            <a:pPr marL="290513" lvl="1" indent="-176213">
              <a:lnSpc>
                <a:spcPct val="90000"/>
              </a:lnSpc>
              <a:spcBef>
                <a:spcPct val="0"/>
              </a:spcBef>
              <a:spcAft>
                <a:spcPct val="15000"/>
              </a:spcAft>
              <a:buClr>
                <a:srgbClr val="CF2429"/>
              </a:buClr>
              <a:buFont typeface="Arial" panose="020B0604020202020204" pitchFamily="34" charset="0"/>
              <a:buChar char="•"/>
            </a:pPr>
            <a:r>
              <a:rPr lang="en-US" sz="1200" dirty="0">
                <a:latin typeface="Lub Dub Condensed" panose="020B0506030403020204" pitchFamily="34" charset="0"/>
              </a:rPr>
              <a:t>Pharmacologic therapies</a:t>
            </a:r>
          </a:p>
          <a:p>
            <a:pPr marL="290513" lvl="1" indent="-176213">
              <a:lnSpc>
                <a:spcPct val="90000"/>
              </a:lnSpc>
              <a:spcBef>
                <a:spcPct val="0"/>
              </a:spcBef>
              <a:spcAft>
                <a:spcPct val="15000"/>
              </a:spcAft>
              <a:buClr>
                <a:srgbClr val="CF2429"/>
              </a:buClr>
              <a:buFont typeface="Arial" panose="020B0604020202020204" pitchFamily="34" charset="0"/>
              <a:buChar char="•"/>
            </a:pPr>
            <a:r>
              <a:rPr lang="en-US" sz="1200" dirty="0">
                <a:latin typeface="Lub Dub Condensed" panose="020B0506030403020204" pitchFamily="34" charset="0"/>
              </a:rPr>
              <a:t>Device therapy</a:t>
            </a:r>
          </a:p>
          <a:p>
            <a:pPr marL="290513" lvl="1" indent="-176213">
              <a:lnSpc>
                <a:spcPct val="90000"/>
              </a:lnSpc>
              <a:spcBef>
                <a:spcPct val="0"/>
              </a:spcBef>
              <a:spcAft>
                <a:spcPct val="15000"/>
              </a:spcAft>
              <a:buClr>
                <a:srgbClr val="CF2429"/>
              </a:buClr>
              <a:buFont typeface="Arial" panose="020B0604020202020204" pitchFamily="34" charset="0"/>
              <a:buChar char="•"/>
            </a:pPr>
            <a:r>
              <a:rPr lang="en-US" sz="1200" dirty="0">
                <a:latin typeface="Lub Dub Condensed" panose="020B0506030403020204" pitchFamily="34" charset="0"/>
              </a:rPr>
              <a:t>Invasive or non-invasive hemodynamics</a:t>
            </a:r>
          </a:p>
          <a:p>
            <a:pPr marL="290513" lvl="1" indent="-176213">
              <a:lnSpc>
                <a:spcPct val="90000"/>
              </a:lnSpc>
              <a:spcBef>
                <a:spcPct val="0"/>
              </a:spcBef>
              <a:spcAft>
                <a:spcPct val="15000"/>
              </a:spcAft>
              <a:buClr>
                <a:srgbClr val="CF2429"/>
              </a:buClr>
              <a:buFont typeface="Arial" panose="020B0604020202020204" pitchFamily="34" charset="0"/>
              <a:buChar char="•"/>
            </a:pPr>
            <a:r>
              <a:rPr lang="en-US" sz="1200" dirty="0">
                <a:latin typeface="Lub Dub Condensed" panose="020B0506030403020204" pitchFamily="34" charset="0"/>
              </a:rPr>
              <a:t>Telehealth and </a:t>
            </a:r>
            <a:br>
              <a:rPr lang="en-US" sz="1200" dirty="0">
                <a:latin typeface="Lub Dub Condensed" panose="020B0506030403020204" pitchFamily="34" charset="0"/>
              </a:rPr>
            </a:br>
            <a:r>
              <a:rPr lang="en-US" sz="1200" dirty="0">
                <a:latin typeface="Lub Dub Condensed" panose="020B0506030403020204" pitchFamily="34" charset="0"/>
              </a:rPr>
              <a:t>wearable</a:t>
            </a:r>
            <a:br>
              <a:rPr lang="en-US" sz="1200" dirty="0">
                <a:latin typeface="Lub Dub Condensed" panose="020B0506030403020204" pitchFamily="34" charset="0"/>
              </a:rPr>
            </a:br>
            <a:r>
              <a:rPr lang="en-US" sz="1200" dirty="0">
                <a:latin typeface="Lub Dub Condensed" panose="020B0506030403020204" pitchFamily="34" charset="0"/>
              </a:rPr>
              <a:t>technologies</a:t>
            </a:r>
          </a:p>
        </p:txBody>
      </p:sp>
      <p:pic>
        <p:nvPicPr>
          <p:cNvPr id="189" name="Graphic 188">
            <a:extLst>
              <a:ext uri="{FF2B5EF4-FFF2-40B4-BE49-F238E27FC236}">
                <a16:creationId xmlns:a16="http://schemas.microsoft.com/office/drawing/2014/main" id="{35B69F50-E5BB-4280-A6C0-CF0838937863}"/>
              </a:ext>
              <a:ext uri="{C183D7F6-B498-43B3-948B-1728B52AA6E4}">
                <adec:decorative xmlns:adec="http://schemas.microsoft.com/office/drawing/2017/decorative" val="1"/>
              </a:ext>
            </a:extLst>
          </p:cNvPr>
          <p:cNvPicPr>
            <a:picLocks noChangeAspect="1"/>
          </p:cNvPicPr>
          <p:nvPr/>
        </p:nvPicPr>
        <p:blipFill>
          <a:blip r:embed="rId14">
            <a:alphaModFix amt="50000"/>
            <a:extLst>
              <a:ext uri="{96DAC541-7B7A-43D3-8B79-37D633B846F1}">
                <asvg:svgBlip xmlns:asvg="http://schemas.microsoft.com/office/drawing/2016/SVG/main" r:embed="rId15"/>
              </a:ext>
            </a:extLst>
          </a:blip>
          <a:stretch>
            <a:fillRect/>
          </a:stretch>
        </p:blipFill>
        <p:spPr>
          <a:xfrm>
            <a:off x="8497093" y="4978665"/>
            <a:ext cx="1030840" cy="853664"/>
          </a:xfrm>
          <a:prstGeom prst="rect">
            <a:avLst/>
          </a:prstGeom>
        </p:spPr>
      </p:pic>
      <p:sp>
        <p:nvSpPr>
          <p:cNvPr id="8" name="Slide Number Placeholder 7">
            <a:extLst>
              <a:ext uri="{FF2B5EF4-FFF2-40B4-BE49-F238E27FC236}">
                <a16:creationId xmlns:a16="http://schemas.microsoft.com/office/drawing/2014/main" id="{70587127-88A3-4087-AE51-E1798CCD6C5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45</a:t>
            </a:fld>
            <a:endParaRPr lang="en-US" sz="900" dirty="0"/>
          </a:p>
        </p:txBody>
      </p:sp>
      <p:sp>
        <p:nvSpPr>
          <p:cNvPr id="35" name="Text Placeholder 6">
            <a:extLst>
              <a:ext uri="{FF2B5EF4-FFF2-40B4-BE49-F238E27FC236}">
                <a16:creationId xmlns:a16="http://schemas.microsoft.com/office/drawing/2014/main" id="{EF57A429-325C-498A-B058-8718AABB345C}"/>
              </a:ext>
            </a:extLst>
          </p:cNvPr>
          <p:cNvSpPr>
            <a:spLocks noGrp="1"/>
          </p:cNvSpPr>
          <p:nvPr>
            <p:ph type="body" sz="quarter" idx="13"/>
          </p:nvPr>
        </p:nvSpPr>
        <p:spPr>
          <a:xfrm>
            <a:off x="2622719" y="6083927"/>
            <a:ext cx="7207624" cy="271939"/>
          </a:xfrm>
        </p:spPr>
        <p:txBody>
          <a:bodyPr/>
          <a:lstStyle/>
          <a:p>
            <a:r>
              <a:rPr lang="en-US" dirty="0"/>
              <a:t>Abbreviations: SDOH indicates social determinates of health.</a:t>
            </a:r>
          </a:p>
        </p:txBody>
      </p:sp>
    </p:spTree>
    <p:extLst>
      <p:ext uri="{BB962C8B-B14F-4D97-AF65-F5344CB8AC3E}">
        <p14:creationId xmlns:p14="http://schemas.microsoft.com/office/powerpoint/2010/main" val="16592987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6F717BA9-6701-40B7-8EE3-C218530CF2FD}"/>
              </a:ext>
            </a:extLst>
          </p:cNvPr>
          <p:cNvSpPr>
            <a:spLocks noGrp="1"/>
          </p:cNvSpPr>
          <p:nvPr>
            <p:ph type="title"/>
          </p:nvPr>
        </p:nvSpPr>
        <p:spPr/>
        <p:txBody>
          <a:bodyPr/>
          <a:lstStyle/>
          <a:p>
            <a:r>
              <a:rPr lang="en-US" dirty="0"/>
              <a:t>Acknowledgments</a:t>
            </a:r>
          </a:p>
        </p:txBody>
      </p:sp>
      <p:sp>
        <p:nvSpPr>
          <p:cNvPr id="25" name="Content Placeholder 4">
            <a:extLst>
              <a:ext uri="{FF2B5EF4-FFF2-40B4-BE49-F238E27FC236}">
                <a16:creationId xmlns:a16="http://schemas.microsoft.com/office/drawing/2014/main" id="{FD8BAB86-9E39-4E2F-B2C0-FD5A20A1E291}"/>
              </a:ext>
            </a:extLst>
          </p:cNvPr>
          <p:cNvSpPr>
            <a:spLocks noGrp="1"/>
          </p:cNvSpPr>
          <p:nvPr>
            <p:ph idx="1"/>
          </p:nvPr>
        </p:nvSpPr>
        <p:spPr/>
        <p:txBody>
          <a:bodyPr lIns="0">
            <a:normAutofit/>
          </a:bodyPr>
          <a:lstStyle/>
          <a:p>
            <a:pPr marL="0" indent="0">
              <a:lnSpc>
                <a:spcPct val="100000"/>
              </a:lnSpc>
              <a:buNone/>
            </a:pPr>
            <a:r>
              <a:rPr lang="en-US" sz="2000" dirty="0"/>
              <a:t>Many thanks to our Guideline Ambassadors who were guided by Dr. Elliott Antman in developing this translational learning product in support of the </a:t>
            </a:r>
            <a:r>
              <a:rPr lang="en-US" sz="2000" kern="0" dirty="0">
                <a:effectLst/>
                <a:latin typeface="Lub Dub Medium" panose="020B0603030403020204" pitchFamily="34" charset="0"/>
                <a:ea typeface="Times New Roman" panose="02020603050405020304" pitchFamily="18" charset="0"/>
                <a:cs typeface="Arial" panose="020B0604020202020204" pitchFamily="34" charset="0"/>
              </a:rPr>
              <a:t>2022 </a:t>
            </a:r>
            <a:r>
              <a:rPr lang="fr-FR" sz="2000" dirty="0">
                <a:effectLst/>
                <a:latin typeface="Lub Dub Medium" panose="020B0603030403020204" pitchFamily="34" charset="0"/>
                <a:ea typeface="Times New Roman" panose="02020603050405020304" pitchFamily="18" charset="0"/>
                <a:cs typeface="Arial" panose="020B0604020202020204" pitchFamily="34" charset="0"/>
              </a:rPr>
              <a:t>AHA/ACC/HFSA Guideline for </a:t>
            </a:r>
            <a:r>
              <a:rPr lang="fr-FR" sz="2000" dirty="0" err="1">
                <a:effectLst/>
                <a:latin typeface="Lub Dub Medium" panose="020B0603030403020204" pitchFamily="34" charset="0"/>
                <a:ea typeface="Times New Roman" panose="02020603050405020304" pitchFamily="18" charset="0"/>
                <a:cs typeface="Arial" panose="020B0604020202020204" pitchFamily="34" charset="0"/>
              </a:rPr>
              <a:t>Heart</a:t>
            </a:r>
            <a:r>
              <a:rPr lang="fr-FR" sz="2000" dirty="0">
                <a:effectLst/>
                <a:latin typeface="Lub Dub Medium" panose="020B0603030403020204" pitchFamily="34" charset="0"/>
                <a:ea typeface="Times New Roman" panose="02020603050405020304" pitchFamily="18" charset="0"/>
                <a:cs typeface="Arial" panose="020B0604020202020204" pitchFamily="34" charset="0"/>
              </a:rPr>
              <a:t> Failure.</a:t>
            </a:r>
            <a:r>
              <a:rPr lang="en-US" sz="2000" dirty="0"/>
              <a:t> </a:t>
            </a:r>
          </a:p>
        </p:txBody>
      </p:sp>
      <p:sp>
        <p:nvSpPr>
          <p:cNvPr id="31" name="TextBox 30">
            <a:extLst>
              <a:ext uri="{FF2B5EF4-FFF2-40B4-BE49-F238E27FC236}">
                <a16:creationId xmlns:a16="http://schemas.microsoft.com/office/drawing/2014/main" id="{2D85DF80-3A70-421E-82DD-F9D1523DD006}"/>
              </a:ext>
            </a:extLst>
          </p:cNvPr>
          <p:cNvSpPr txBox="1"/>
          <p:nvPr/>
        </p:nvSpPr>
        <p:spPr>
          <a:xfrm>
            <a:off x="959556" y="2759661"/>
            <a:ext cx="9245600" cy="1488489"/>
          </a:xfrm>
          <a:prstGeom prst="rect">
            <a:avLst/>
          </a:prstGeom>
          <a:noFill/>
        </p:spPr>
        <p:txBody>
          <a:bodyPr wrap="square" numCol="2" spcCol="18288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effectLst/>
                <a:latin typeface="Lub Dub Bold" panose="020B0803030403020204" pitchFamily="34" charset="0"/>
                <a:ea typeface="Calibri" panose="020F0502020204030204" pitchFamily="34" charset="0"/>
                <a:cs typeface="Times New Roman" panose="02020603050405020304" pitchFamily="18" charset="0"/>
              </a:rPr>
              <a:t>Neha Chandra</a:t>
            </a:r>
            <a:r>
              <a:rPr kumimoji="0" lang="en-US" sz="1800" b="1" i="0" u="none" strike="noStrike" kern="1200" cap="none" spc="0" normalizeH="0" baseline="0" noProof="0" dirty="0">
                <a:ln>
                  <a:noFill/>
                </a:ln>
                <a:solidFill>
                  <a:prstClr val="black"/>
                </a:solidFill>
                <a:effectLst/>
                <a:uLnTx/>
                <a:uFillTx/>
                <a:latin typeface="Lub Dub Bold" panose="020B0803030403020204" pitchFamily="34" charset="0"/>
              </a:rPr>
              <a:t>, MD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effectLst/>
                <a:latin typeface="Lub Dub Bold" panose="020B0803030403020204" pitchFamily="34" charset="0"/>
                <a:ea typeface="Calibri" panose="020F0502020204030204" pitchFamily="34" charset="0"/>
                <a:cs typeface="Times New Roman" panose="02020603050405020304" pitchFamily="18" charset="0"/>
              </a:rPr>
              <a:t>Maxwell D. Eder</a:t>
            </a:r>
            <a:r>
              <a:rPr kumimoji="0" lang="en-US" sz="1800" b="0" i="0" u="none" strike="noStrike" kern="1200" cap="none" spc="0" normalizeH="0" baseline="0" noProof="0" dirty="0">
                <a:ln>
                  <a:noFill/>
                </a:ln>
                <a:solidFill>
                  <a:prstClr val="black"/>
                </a:solidFill>
                <a:effectLst/>
                <a:uLnTx/>
                <a:uFillTx/>
                <a:latin typeface="Lub Dub Bold" panose="020B0803030403020204" pitchFamily="34" charset="0"/>
              </a:rPr>
              <a:t>, MD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err="1">
                <a:effectLst/>
                <a:latin typeface="Lub Dub Bold" panose="020B0803030403020204" pitchFamily="34" charset="0"/>
                <a:ea typeface="Calibri" panose="020F0502020204030204" pitchFamily="34" charset="0"/>
                <a:cs typeface="Times New Roman" panose="02020603050405020304" pitchFamily="18" charset="0"/>
              </a:rPr>
              <a:t>Rishin</a:t>
            </a:r>
            <a:r>
              <a:rPr lang="en-US" sz="1800" b="1" dirty="0">
                <a:effectLst/>
                <a:latin typeface="Lub Dub Bold" panose="020B0803030403020204" pitchFamily="34" charset="0"/>
                <a:ea typeface="Calibri" panose="020F0502020204030204" pitchFamily="34" charset="0"/>
                <a:cs typeface="Times New Roman" panose="02020603050405020304" pitchFamily="18" charset="0"/>
              </a:rPr>
              <a:t> </a:t>
            </a:r>
            <a:r>
              <a:rPr lang="en-US" sz="1800" b="1" dirty="0" err="1">
                <a:effectLst/>
                <a:latin typeface="Lub Dub Bold" panose="020B0803030403020204" pitchFamily="34" charset="0"/>
                <a:ea typeface="Calibri" panose="020F0502020204030204" pitchFamily="34" charset="0"/>
                <a:cs typeface="Times New Roman" panose="02020603050405020304" pitchFamily="18" charset="0"/>
              </a:rPr>
              <a:t>Handa</a:t>
            </a:r>
            <a:r>
              <a:rPr kumimoji="0" lang="en-US" sz="1800" b="1" i="0" u="none" strike="noStrike" kern="1200" cap="none" spc="0" normalizeH="0" baseline="0" noProof="0" dirty="0">
                <a:ln>
                  <a:noFill/>
                </a:ln>
                <a:solidFill>
                  <a:prstClr val="black"/>
                </a:solidFill>
                <a:effectLst/>
                <a:uLnTx/>
                <a:uFillTx/>
                <a:latin typeface="Lub Dub Bold" panose="020B0803030403020204" pitchFamily="34" charset="0"/>
              </a:rPr>
              <a:t>,</a:t>
            </a:r>
            <a:r>
              <a:rPr kumimoji="0" lang="en-US" sz="1800" b="0" i="0" u="none" strike="noStrike" kern="1200" cap="none" spc="0" normalizeH="0" baseline="0" noProof="0" dirty="0">
                <a:ln>
                  <a:noFill/>
                </a:ln>
                <a:solidFill>
                  <a:prstClr val="black"/>
                </a:solidFill>
                <a:effectLst/>
                <a:uLnTx/>
                <a:uFillTx/>
                <a:latin typeface="Lub Dub Bold" panose="020B0803030403020204" pitchFamily="34" charset="0"/>
              </a:rPr>
              <a:t> MD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effectLst/>
                <a:latin typeface="Lub Dub Bold" panose="020B0803030403020204" pitchFamily="34" charset="0"/>
                <a:ea typeface="Calibri" panose="020F0502020204030204" pitchFamily="34" charset="0"/>
                <a:cs typeface="Times New Roman" panose="02020603050405020304" pitchFamily="18" charset="0"/>
              </a:rPr>
              <a:t>Gini </a:t>
            </a:r>
            <a:r>
              <a:rPr lang="en-US" sz="1800" b="1" dirty="0" err="1">
                <a:effectLst/>
                <a:latin typeface="Lub Dub Bold" panose="020B0803030403020204" pitchFamily="34" charset="0"/>
                <a:ea typeface="Calibri" panose="020F0502020204030204" pitchFamily="34" charset="0"/>
                <a:cs typeface="Times New Roman" panose="02020603050405020304" pitchFamily="18" charset="0"/>
              </a:rPr>
              <a:t>Jeyashanmugaraja</a:t>
            </a:r>
            <a:r>
              <a:rPr kumimoji="0" lang="en-US" sz="1800" b="0" i="0" u="none" strike="noStrike" kern="1200" cap="none" spc="0" normalizeH="0" baseline="0" noProof="0" dirty="0">
                <a:ln>
                  <a:noFill/>
                </a:ln>
                <a:solidFill>
                  <a:prstClr val="black"/>
                </a:solidFill>
                <a:effectLst/>
                <a:uLnTx/>
                <a:uFillTx/>
                <a:latin typeface="Lub Dub Bold" panose="020B0803030403020204" pitchFamily="34" charset="0"/>
              </a:rPr>
              <a:t>, MD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effectLst/>
                <a:latin typeface="Lub Dub Bold" panose="020B0803030403020204" pitchFamily="34" charset="0"/>
                <a:ea typeface="Calibri" panose="020F0502020204030204" pitchFamily="34" charset="0"/>
                <a:cs typeface="Times New Roman" panose="02020603050405020304" pitchFamily="18" charset="0"/>
              </a:rPr>
              <a:t>                                                                           Jennifer </a:t>
            </a:r>
            <a:r>
              <a:rPr lang="en-US" sz="1800" b="1" dirty="0" err="1">
                <a:effectLst/>
                <a:latin typeface="Lub Dub Bold" panose="020B0803030403020204" pitchFamily="34" charset="0"/>
                <a:ea typeface="Calibri" panose="020F0502020204030204" pitchFamily="34" charset="0"/>
                <a:cs typeface="Times New Roman" panose="02020603050405020304" pitchFamily="18" charset="0"/>
              </a:rPr>
              <a:t>Maning</a:t>
            </a:r>
            <a:r>
              <a:rPr lang="en-US" sz="1800" b="1" dirty="0">
                <a:effectLst/>
                <a:latin typeface="Lub Dub Bold" panose="020B0803030403020204" pitchFamily="34" charset="0"/>
                <a:ea typeface="Calibri" panose="020F0502020204030204" pitchFamily="34" charset="0"/>
                <a:cs typeface="Times New Roman" panose="02020603050405020304" pitchFamily="18" charset="0"/>
              </a:rPr>
              <a:t>, MD</a:t>
            </a:r>
          </a:p>
          <a:p>
            <a:pPr algn="ctr">
              <a:defRPr/>
            </a:pPr>
            <a:r>
              <a:rPr lang="en-US" sz="1800" b="1" dirty="0">
                <a:effectLst/>
                <a:latin typeface="Lub Dub Bold" panose="020B0803030403020204" pitchFamily="34" charset="0"/>
                <a:ea typeface="Calibri" panose="020F0502020204030204" pitchFamily="34" charset="0"/>
                <a:cs typeface="Times New Roman" panose="02020603050405020304" pitchFamily="18" charset="0"/>
              </a:rPr>
              <a:t>Sean Patrick Murphy</a:t>
            </a:r>
            <a:r>
              <a:rPr lang="en-US" b="1" dirty="0">
                <a:solidFill>
                  <a:prstClr val="black"/>
                </a:solidFill>
                <a:latin typeface="Lub Dub Bold" panose="020B0803030403020204" pitchFamily="34" charset="0"/>
              </a:rPr>
              <a:t>, </a:t>
            </a:r>
            <a:r>
              <a:rPr lang="en-US" dirty="0">
                <a:solidFill>
                  <a:prstClr val="black"/>
                </a:solidFill>
                <a:latin typeface="Lub Dub Bold" panose="020B0803030403020204" pitchFamily="34" charset="0"/>
              </a:rPr>
              <a:t>MD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effectLst/>
                <a:latin typeface="Lub Dub Bold" panose="020B0803030403020204" pitchFamily="34" charset="0"/>
                <a:ea typeface="Calibri" panose="020F0502020204030204" pitchFamily="34" charset="0"/>
                <a:cs typeface="Times New Roman" panose="02020603050405020304" pitchFamily="18" charset="0"/>
              </a:rPr>
              <a:t>Taylor Saley</a:t>
            </a:r>
            <a:r>
              <a:rPr lang="en-US" sz="1800" dirty="0">
                <a:solidFill>
                  <a:prstClr val="black"/>
                </a:solidFill>
                <a:effectLst/>
                <a:latin typeface="Lub Dub Bold" panose="020B0803030403020204" pitchFamily="34" charset="0"/>
                <a:ea typeface="Calibri" panose="020F0502020204030204" pitchFamily="34" charset="0"/>
                <a:cs typeface="Times New Roman" panose="02020603050405020304" pitchFamily="18" charset="0"/>
              </a:rPr>
              <a:t>, MD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effectLst/>
                <a:latin typeface="Lub Dub Bold" panose="020B0803030403020204" pitchFamily="34" charset="0"/>
                <a:ea typeface="Calibri" panose="020F0502020204030204" pitchFamily="34" charset="0"/>
                <a:cs typeface="Times New Roman" panose="02020603050405020304" pitchFamily="18" charset="0"/>
              </a:rPr>
              <a:t>Rey Sanchez</a:t>
            </a:r>
            <a:r>
              <a:rPr lang="en-US" dirty="0">
                <a:solidFill>
                  <a:prstClr val="black"/>
                </a:solidFill>
                <a:latin typeface="Lub Dub Bold" panose="020B0803030403020204" pitchFamily="34" charset="0"/>
                <a:ea typeface="Calibri" panose="020F0502020204030204" pitchFamily="34" charset="0"/>
                <a:cs typeface="Times New Roman" panose="02020603050405020304" pitchFamily="18" charset="0"/>
              </a:rPr>
              <a:t>, MD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effectLst/>
                <a:latin typeface="Lub Dub Bold" panose="020B0803030403020204" pitchFamily="34" charset="0"/>
                <a:ea typeface="Calibri" panose="020F0502020204030204" pitchFamily="34" charset="0"/>
                <a:cs typeface="Times New Roman" panose="02020603050405020304" pitchFamily="18" charset="0"/>
              </a:rPr>
              <a:t>Mohamed Suliman</a:t>
            </a:r>
            <a:r>
              <a:rPr lang="en-US" sz="1800" dirty="0">
                <a:solidFill>
                  <a:prstClr val="black"/>
                </a:solidFill>
                <a:effectLst/>
                <a:latin typeface="Lub Dub Bold" panose="020B0803030403020204" pitchFamily="34" charset="0"/>
                <a:ea typeface="Calibri" panose="020F0502020204030204" pitchFamily="34" charset="0"/>
                <a:cs typeface="Times New Roman" panose="02020603050405020304" pitchFamily="18" charset="0"/>
              </a:rPr>
              <a:t>, MD</a:t>
            </a:r>
            <a:endParaRPr kumimoji="0" lang="en-US" sz="1800" b="0" i="0" u="none" strike="noStrike" kern="1200" cap="none" spc="0" normalizeH="0" baseline="0" noProof="0" dirty="0">
              <a:ln>
                <a:noFill/>
              </a:ln>
              <a:solidFill>
                <a:prstClr val="black"/>
              </a:solidFill>
              <a:effectLst/>
              <a:uLnTx/>
              <a:uFillTx/>
              <a:latin typeface="Lub Dub Bold" panose="020B0803030403020204" pitchFamily="34" charset="0"/>
            </a:endParaRPr>
          </a:p>
        </p:txBody>
      </p:sp>
      <p:sp>
        <p:nvSpPr>
          <p:cNvPr id="27" name="Text Placeholder 4">
            <a:extLst>
              <a:ext uri="{FF2B5EF4-FFF2-40B4-BE49-F238E27FC236}">
                <a16:creationId xmlns:a16="http://schemas.microsoft.com/office/drawing/2014/main" id="{5C0BE06B-6A1B-4313-916C-5E3A79076E9A}"/>
              </a:ext>
              <a:ext uri="{C183D7F6-B498-43B3-948B-1728B52AA6E4}">
                <adec:decorative xmlns:adec="http://schemas.microsoft.com/office/drawing/2017/decorative" val="0"/>
              </a:ext>
            </a:extLst>
          </p:cNvPr>
          <p:cNvSpPr txBox="1">
            <a:spLocks/>
          </p:cNvSpPr>
          <p:nvPr/>
        </p:nvSpPr>
        <p:spPr>
          <a:xfrm>
            <a:off x="771524" y="4498521"/>
            <a:ext cx="10925175" cy="1568904"/>
          </a:xfrm>
          <a:prstGeom prst="rect">
            <a:avLst/>
          </a:prstGeom>
        </p:spPr>
        <p:txBody>
          <a:bodyPr lIns="0"/>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The American Heart Association requests this electronic slide deck be cited as follows: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Chandra, </a:t>
            </a:r>
            <a:r>
              <a:rPr lang="en-US" sz="1800" dirty="0">
                <a:solidFill>
                  <a:prstClr val="black"/>
                </a:solidFill>
                <a:latin typeface="Lub Dub Condensed" panose="020B0506030403020204" pitchFamily="34" charset="0"/>
              </a:rPr>
              <a:t>N</a:t>
            </a:r>
            <a:r>
              <a:rPr kumimoji="0" lang="en-US" sz="18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 Eder, M. D., </a:t>
            </a:r>
            <a:r>
              <a:rPr kumimoji="0" lang="en-US" sz="1800" b="0" i="0" u="none" strike="noStrike" kern="1200" cap="none" spc="0" normalizeH="0" baseline="0" noProof="0" dirty="0" err="1">
                <a:ln>
                  <a:noFill/>
                </a:ln>
                <a:solidFill>
                  <a:prstClr val="black"/>
                </a:solidFill>
                <a:effectLst/>
                <a:uLnTx/>
                <a:uFillTx/>
                <a:latin typeface="Lub Dub Condensed" panose="020B0506030403020204" pitchFamily="34" charset="0"/>
                <a:ea typeface="+mn-ea"/>
                <a:cs typeface="+mn-cs"/>
              </a:rPr>
              <a:t>Handa</a:t>
            </a:r>
            <a:r>
              <a:rPr kumimoji="0" lang="en-US" sz="18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 </a:t>
            </a:r>
            <a:r>
              <a:rPr lang="en-US" sz="1800" dirty="0">
                <a:solidFill>
                  <a:prstClr val="black"/>
                </a:solidFill>
                <a:latin typeface="Lub Dub Condensed" panose="020B0506030403020204" pitchFamily="34" charset="0"/>
              </a:rPr>
              <a:t>R</a:t>
            </a:r>
            <a:r>
              <a:rPr kumimoji="0" lang="en-US" sz="18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Lub Dub Condensed" panose="020B0506030403020204" pitchFamily="34" charset="0"/>
                <a:ea typeface="+mn-ea"/>
                <a:cs typeface="+mn-cs"/>
              </a:rPr>
              <a:t>Jeyashanmugaraja</a:t>
            </a:r>
            <a:r>
              <a:rPr kumimoji="0" lang="en-US" sz="18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 G., </a:t>
            </a:r>
            <a:r>
              <a:rPr kumimoji="0" lang="en-US" sz="1800" b="0" i="0" u="none" strike="noStrike" kern="1200" cap="none" spc="0" normalizeH="0" baseline="0" noProof="0" dirty="0" err="1">
                <a:ln>
                  <a:noFill/>
                </a:ln>
                <a:solidFill>
                  <a:prstClr val="black"/>
                </a:solidFill>
                <a:effectLst/>
                <a:uLnTx/>
                <a:uFillTx/>
                <a:latin typeface="Lub Dub Condensed" panose="020B0506030403020204" pitchFamily="34" charset="0"/>
                <a:ea typeface="+mn-ea"/>
                <a:cs typeface="+mn-cs"/>
              </a:rPr>
              <a:t>Maning</a:t>
            </a:r>
            <a:r>
              <a:rPr kumimoji="0" lang="en-US" sz="18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 J., </a:t>
            </a:r>
            <a:r>
              <a:rPr kumimoji="0" lang="en-US" sz="1800" b="0" i="0" u="none" strike="noStrike" kern="1200" cap="none" spc="0" normalizeH="0" baseline="0" noProof="0" dirty="0" err="1">
                <a:ln>
                  <a:noFill/>
                </a:ln>
                <a:solidFill>
                  <a:prstClr val="black"/>
                </a:solidFill>
                <a:effectLst/>
                <a:uLnTx/>
                <a:uFillTx/>
                <a:latin typeface="Lub Dub Condensed" panose="020B0506030403020204" pitchFamily="34" charset="0"/>
                <a:ea typeface="+mn-ea"/>
                <a:cs typeface="+mn-cs"/>
              </a:rPr>
              <a:t>Medhane</a:t>
            </a:r>
            <a:r>
              <a:rPr kumimoji="0" lang="en-US" sz="18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 </a:t>
            </a:r>
            <a:r>
              <a:rPr lang="en-US" sz="1800" dirty="0">
                <a:solidFill>
                  <a:prstClr val="black"/>
                </a:solidFill>
                <a:latin typeface="Lub Dub Condensed" panose="020B0506030403020204" pitchFamily="34" charset="0"/>
              </a:rPr>
              <a:t>F., Murphy, S. P.,  Saley, T., Sanchez, R., Suliman, M.,</a:t>
            </a:r>
            <a:r>
              <a:rPr kumimoji="0" lang="en-US" sz="18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 Bezanson, J. L., &amp; Antman, E. M. (2022).  AHA Clinical Update; Adapted from: 2022 AHA/ACC/HFSA Guideline for Heart Failure. [PowerPoint slides]. Retrieved from https://professional.heart.org/en/science-news.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mn-cs"/>
            </a:endParaRPr>
          </a:p>
        </p:txBody>
      </p:sp>
      <p:sp>
        <p:nvSpPr>
          <p:cNvPr id="4" name="Slide Number Placeholder 3">
            <a:extLst>
              <a:ext uri="{FF2B5EF4-FFF2-40B4-BE49-F238E27FC236}">
                <a16:creationId xmlns:a16="http://schemas.microsoft.com/office/drawing/2014/main" id="{698361CC-B2ED-4F95-B466-F131D4DB336B}"/>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46</a:t>
            </a:fld>
            <a:endParaRPr lang="en-US" sz="900" dirty="0"/>
          </a:p>
        </p:txBody>
      </p:sp>
    </p:spTree>
    <p:extLst>
      <p:ext uri="{BB962C8B-B14F-4D97-AF65-F5344CB8AC3E}">
        <p14:creationId xmlns:p14="http://schemas.microsoft.com/office/powerpoint/2010/main" val="4260692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8E47CC-2C36-4E78-B987-9C8EC0DAC266}"/>
              </a:ext>
              <a:ext uri="{C183D7F6-B498-43B3-948B-1728B52AA6E4}">
                <adec:decorative xmlns:adec="http://schemas.microsoft.com/office/drawing/2017/decorative" val="0"/>
              </a:ext>
            </a:extLst>
          </p:cNvPr>
          <p:cNvSpPr>
            <a:spLocks noGrp="1"/>
          </p:cNvSpPr>
          <p:nvPr>
            <p:ph type="title"/>
          </p:nvPr>
        </p:nvSpPr>
        <p:spPr>
          <a:xfrm>
            <a:off x="838200" y="365125"/>
            <a:ext cx="7315200" cy="660111"/>
          </a:xfrm>
        </p:spPr>
        <p:txBody>
          <a:bodyPr/>
          <a:lstStyle/>
          <a:p>
            <a:r>
              <a:rPr lang="en-US" dirty="0"/>
              <a:t>Diagnostic Algorithm for HF and LVEF Based  on HF Classification</a:t>
            </a:r>
          </a:p>
        </p:txBody>
      </p:sp>
      <p:sp>
        <p:nvSpPr>
          <p:cNvPr id="125" name="Rectangle 124" descr="This flowchart provides a recommendation-based algorithm for the diagnosis of heart failure and the LVEF (left ventricular ejection fraction) based classification of heart failure.&#10;&#10;The diagnostic evaluation of a patient with suspected heart failure begins with the initial assessment including clinical history, physical exam, ECG and labs. Laboratory tests supporting the clinical diagnosis of heart failure include NT-proBNP levels greater than 125 pg/mlL and BNP levels greater than or equal to 35 pg/mL. All patients should complete a transthoracic echocardiogram for assessment of LVEF and structural abnormalities. With these clinical data, a diagnosis of heart failure can be confirmed and should be classified based on LVEF criteria. Additionally, clinicians should determine the cause of heart failure, evaluate for precipitating factors, initiate appropriate therapies, and continue to make serial heart failure assessments. &#10;&#10;The initial classification of heart failure is based on LVEF and is classified as 1) HFrEF (heart failure with reduced ejection fraction) if LVEF ≤ 40%, 2) HFmrEF (heart failure with mildly reduced ejection fraction) if LVEF 41-49%, or 3) HFpEF (heart failure with preserved ejection fraction) if LVEF ≥50%. After initiation of treatment and serial reassessment of heart failure, LVEF may remain unchanged, improve, or worsen. At this point, clinicians should reclassify the patient’s heart failure based on LVEF.&#10;">
            <a:extLst>
              <a:ext uri="{FF2B5EF4-FFF2-40B4-BE49-F238E27FC236}">
                <a16:creationId xmlns:a16="http://schemas.microsoft.com/office/drawing/2014/main" id="{C65A850B-2F57-40AC-B893-CEC0E319CD60}"/>
              </a:ext>
            </a:extLst>
          </p:cNvPr>
          <p:cNvSpPr/>
          <p:nvPr/>
        </p:nvSpPr>
        <p:spPr>
          <a:xfrm>
            <a:off x="180912" y="852256"/>
            <a:ext cx="10339980" cy="5096482"/>
          </a:xfrm>
          <a:prstGeom prst="rect">
            <a:avLst/>
          </a:prstGeom>
          <a:noFill/>
          <a:ln w="57150">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800" dirty="0">
              <a:solidFill>
                <a:schemeClr val="tx1"/>
              </a:solidFill>
            </a:endParaRPr>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7654974D-9AF8-462A-82DF-2B9CA1CACDBC}"/>
                  </a:ext>
                </a:extLst>
              </p:cNvPr>
              <p:cNvSpPr txBox="1"/>
              <p:nvPr/>
            </p:nvSpPr>
            <p:spPr>
              <a:xfrm>
                <a:off x="10375282" y="4501301"/>
                <a:ext cx="1155784" cy="1615827"/>
              </a:xfrm>
              <a:prstGeom prst="rect">
                <a:avLst/>
              </a:prstGeom>
              <a:noFill/>
            </p:spPr>
            <p:txBody>
              <a:bodyPr wrap="square" rtlCol="0">
                <a:spAutoFit/>
              </a:bodyPr>
              <a:lstStyle/>
              <a:p>
                <a:r>
                  <a:rPr lang="en-US" sz="900" dirty="0">
                    <a:latin typeface="Lub Dub Condensed" panose="020B0506030403020204" pitchFamily="34" charset="0"/>
                    <a:cs typeface="Arial" panose="020B0604020202020204" pitchFamily="34" charset="0"/>
                  </a:rPr>
                  <a:t>*</a:t>
                </a:r>
                <a:r>
                  <a:rPr lang="en-US" sz="800" dirty="0">
                    <a:latin typeface="Arial" panose="020B0604020202020204" pitchFamily="34" charset="0"/>
                    <a:cs typeface="Arial" panose="020B0604020202020204" pitchFamily="34" charset="0"/>
                  </a:rPr>
                  <a:t> </a:t>
                </a:r>
                <a:r>
                  <a:rPr lang="en-US" sz="900" b="1" dirty="0">
                    <a:latin typeface="Lub Dub Condensed" panose="020B0506030403020204" pitchFamily="34" charset="0"/>
                    <a:cs typeface="Arial" panose="020B0604020202020204" pitchFamily="34" charset="0"/>
                  </a:rPr>
                  <a:t>There is limited evidence to guide treatment for patients who improve their LVEF from mildly reduced (41-49%) to </a:t>
                </a:r>
                <a14:m>
                  <m:oMath xmlns:m="http://schemas.openxmlformats.org/officeDocument/2006/math">
                    <m:r>
                      <a:rPr lang="en-US" sz="900" b="1">
                        <a:latin typeface="Cambria Math" panose="02040503050406030204" pitchFamily="18" charset="0"/>
                        <a:cs typeface="Arial" panose="020B0604020202020204" pitchFamily="34" charset="0"/>
                      </a:rPr>
                      <m:t>≥</m:t>
                    </m:r>
                  </m:oMath>
                </a14:m>
                <a:r>
                  <a:rPr lang="en-US" sz="900" b="1" dirty="0">
                    <a:latin typeface="Lub Dub Condensed" panose="020B0506030403020204" pitchFamily="34" charset="0"/>
                    <a:cs typeface="Arial" panose="020B0604020202020204" pitchFamily="34" charset="0"/>
                  </a:rPr>
                  <a:t>50%. It is unclear whether to treat these patients as </a:t>
                </a:r>
                <a:r>
                  <a:rPr lang="en-US" sz="900" b="1" dirty="0" err="1">
                    <a:latin typeface="Lub Dub Condensed" panose="020B0506030403020204" pitchFamily="34" charset="0"/>
                    <a:cs typeface="Arial" panose="020B0604020202020204" pitchFamily="34" charset="0"/>
                  </a:rPr>
                  <a:t>HFpEF</a:t>
                </a:r>
                <a:r>
                  <a:rPr lang="en-US" sz="900" b="1" dirty="0">
                    <a:latin typeface="Lub Dub Condensed" panose="020B0506030403020204" pitchFamily="34" charset="0"/>
                    <a:cs typeface="Arial" panose="020B0604020202020204" pitchFamily="34" charset="0"/>
                  </a:rPr>
                  <a:t> or </a:t>
                </a:r>
                <a:r>
                  <a:rPr lang="en-US" sz="900" b="1" dirty="0" err="1">
                    <a:latin typeface="Lub Dub Condensed" panose="020B0506030403020204" pitchFamily="34" charset="0"/>
                    <a:cs typeface="Arial" panose="020B0604020202020204" pitchFamily="34" charset="0"/>
                  </a:rPr>
                  <a:t>HFmrEF</a:t>
                </a:r>
                <a:r>
                  <a:rPr lang="en-US" sz="900" b="1" dirty="0">
                    <a:latin typeface="Lub Dub Condensed" panose="020B0506030403020204" pitchFamily="34" charset="0"/>
                    <a:cs typeface="Arial" panose="020B0604020202020204" pitchFamily="34" charset="0"/>
                  </a:rPr>
                  <a:t>.</a:t>
                </a:r>
              </a:p>
            </p:txBody>
          </p:sp>
        </mc:Choice>
        <mc:Fallback xmlns="">
          <p:sp>
            <p:nvSpPr>
              <p:cNvPr id="43" name="TextBox 42">
                <a:extLst>
                  <a:ext uri="{FF2B5EF4-FFF2-40B4-BE49-F238E27FC236}">
                    <a16:creationId xmlns:a16="http://schemas.microsoft.com/office/drawing/2014/main" id="{7654974D-9AF8-462A-82DF-2B9CA1CACDBC}"/>
                  </a:ext>
                </a:extLst>
              </p:cNvPr>
              <p:cNvSpPr txBox="1">
                <a:spLocks noRot="1" noChangeAspect="1" noMove="1" noResize="1" noEditPoints="1" noAdjustHandles="1" noChangeArrowheads="1" noChangeShapeType="1" noTextEdit="1"/>
              </p:cNvSpPr>
              <p:nvPr/>
            </p:nvSpPr>
            <p:spPr>
              <a:xfrm>
                <a:off x="10375282" y="4501301"/>
                <a:ext cx="1155784" cy="1615827"/>
              </a:xfrm>
              <a:prstGeom prst="rect">
                <a:avLst/>
              </a:prstGeom>
              <a:blipFill>
                <a:blip r:embed="rId2"/>
                <a:stretch>
                  <a:fillRect b="-1132"/>
                </a:stretch>
              </a:blipFill>
            </p:spPr>
            <p:txBody>
              <a:bodyPr/>
              <a:lstStyle/>
              <a:p>
                <a:r>
                  <a:rPr lang="en-US">
                    <a:noFill/>
                  </a:rPr>
                  <a:t> </a:t>
                </a:r>
              </a:p>
            </p:txBody>
          </p:sp>
        </mc:Fallback>
      </mc:AlternateContent>
      <p:sp>
        <p:nvSpPr>
          <p:cNvPr id="7" name="Text Placeholder 6">
            <a:extLst>
              <a:ext uri="{FF2B5EF4-FFF2-40B4-BE49-F238E27FC236}">
                <a16:creationId xmlns:a16="http://schemas.microsoft.com/office/drawing/2014/main" id="{2A6A5D4C-6318-4501-83E6-339815A1ADBE}"/>
              </a:ext>
              <a:ext uri="{C183D7F6-B498-43B3-948B-1728B52AA6E4}">
                <adec:decorative xmlns:adec="http://schemas.microsoft.com/office/drawing/2017/decorative" val="0"/>
              </a:ext>
            </a:extLst>
          </p:cNvPr>
          <p:cNvSpPr>
            <a:spLocks noGrp="1"/>
          </p:cNvSpPr>
          <p:nvPr>
            <p:ph type="body" sz="quarter" idx="13"/>
          </p:nvPr>
        </p:nvSpPr>
        <p:spPr>
          <a:xfrm>
            <a:off x="2575560" y="5895398"/>
            <a:ext cx="6894365" cy="271939"/>
          </a:xfrm>
        </p:spPr>
        <p:txBody>
          <a:bodyPr/>
          <a:lstStyle/>
          <a:p>
            <a:r>
              <a:rPr lang="en-US" sz="900" b="1" dirty="0">
                <a:latin typeface="Lub Dub Condensed" panose="020B0506030403020204" pitchFamily="34" charset="0"/>
                <a:cs typeface="Arial" panose="020B0604020202020204" pitchFamily="34" charset="0"/>
              </a:rPr>
              <a:t>Abbreviations: </a:t>
            </a:r>
            <a:r>
              <a:rPr lang="en-US" sz="900" dirty="0">
                <a:latin typeface="Lub Dub Condensed" panose="020B0506030403020204" pitchFamily="34" charset="0"/>
                <a:cs typeface="Arial" panose="020B0604020202020204" pitchFamily="34" charset="0"/>
              </a:rPr>
              <a:t>BNP indicates B-type natriuretic peptide; ECG, electrocardiogram; HF, heart failure; </a:t>
            </a:r>
            <a:r>
              <a:rPr lang="en-US" sz="900" dirty="0" err="1">
                <a:latin typeface="Lub Dub Condensed" panose="020B0506030403020204" pitchFamily="34" charset="0"/>
                <a:cs typeface="Arial" panose="020B0604020202020204" pitchFamily="34" charset="0"/>
              </a:rPr>
              <a:t>HFimpEF</a:t>
            </a:r>
            <a:r>
              <a:rPr lang="en-US" sz="900" dirty="0">
                <a:latin typeface="Lub Dub Condensed" panose="020B0506030403020204" pitchFamily="34" charset="0"/>
                <a:cs typeface="Arial" panose="020B0604020202020204" pitchFamily="34" charset="0"/>
              </a:rPr>
              <a:t>, heart failure with improved ejection fraction; </a:t>
            </a:r>
            <a:r>
              <a:rPr lang="en-US" sz="900" dirty="0" err="1">
                <a:latin typeface="Lub Dub Condensed" panose="020B0506030403020204" pitchFamily="34" charset="0"/>
                <a:cs typeface="Arial" panose="020B0604020202020204" pitchFamily="34" charset="0"/>
              </a:rPr>
              <a:t>HFmrEF</a:t>
            </a:r>
            <a:r>
              <a:rPr lang="en-US" sz="900" dirty="0">
                <a:latin typeface="Lub Dub Condensed" panose="020B0506030403020204" pitchFamily="34" charset="0"/>
                <a:cs typeface="Arial" panose="020B0604020202020204" pitchFamily="34" charset="0"/>
              </a:rPr>
              <a:t>, heart failure with mildly reduced ejection fraction; </a:t>
            </a:r>
            <a:r>
              <a:rPr lang="en-US" sz="900" dirty="0" err="1">
                <a:latin typeface="Lub Dub Condensed" panose="020B0506030403020204" pitchFamily="34" charset="0"/>
                <a:cs typeface="Arial" panose="020B0604020202020204" pitchFamily="34" charset="0"/>
              </a:rPr>
              <a:t>HFpEF</a:t>
            </a:r>
            <a:r>
              <a:rPr lang="en-US" sz="900" dirty="0">
                <a:latin typeface="Lub Dub Condensed" panose="020B0506030403020204" pitchFamily="34" charset="0"/>
                <a:cs typeface="Arial" panose="020B0604020202020204" pitchFamily="34" charset="0"/>
              </a:rPr>
              <a:t>, heart failure with preserved ejection fraction; </a:t>
            </a:r>
            <a:r>
              <a:rPr lang="en-US" sz="900" dirty="0" err="1">
                <a:latin typeface="Lub Dub Condensed" panose="020B0506030403020204" pitchFamily="34" charset="0"/>
                <a:cs typeface="Arial" panose="020B0604020202020204" pitchFamily="34" charset="0"/>
              </a:rPr>
              <a:t>HFrEF</a:t>
            </a:r>
            <a:r>
              <a:rPr lang="en-US" sz="900" dirty="0">
                <a:latin typeface="Lub Dub Condensed" panose="020B0506030403020204" pitchFamily="34" charset="0"/>
                <a:cs typeface="Arial" panose="020B0604020202020204" pitchFamily="34" charset="0"/>
              </a:rPr>
              <a:t>, heart failure with reduced ejection fraction; LV, left ventricle; LVEF, left ventricular ejection fraction; and NT-</a:t>
            </a:r>
            <a:r>
              <a:rPr lang="en-US" sz="900" dirty="0" err="1">
                <a:latin typeface="Lub Dub Condensed" panose="020B0506030403020204" pitchFamily="34" charset="0"/>
                <a:cs typeface="Arial" panose="020B0604020202020204" pitchFamily="34" charset="0"/>
              </a:rPr>
              <a:t>proBNP</a:t>
            </a:r>
            <a:r>
              <a:rPr lang="en-US" sz="900" dirty="0">
                <a:latin typeface="Lub Dub Condensed" panose="020B0506030403020204" pitchFamily="34" charset="0"/>
                <a:cs typeface="Arial" panose="020B0604020202020204" pitchFamily="34" charset="0"/>
              </a:rPr>
              <a:t>, N-terminal pro-B type natriuretic peptide.</a:t>
            </a:r>
          </a:p>
        </p:txBody>
      </p:sp>
      <p:sp>
        <p:nvSpPr>
          <p:cNvPr id="8" name="Slide Number Placeholder 7">
            <a:extLst>
              <a:ext uri="{FF2B5EF4-FFF2-40B4-BE49-F238E27FC236}">
                <a16:creationId xmlns:a16="http://schemas.microsoft.com/office/drawing/2014/main" id="{70587127-88A3-4087-AE51-E1798CCD6C5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5</a:t>
            </a:fld>
            <a:endParaRPr lang="en-US" sz="900" dirty="0"/>
          </a:p>
        </p:txBody>
      </p:sp>
      <p:sp>
        <p:nvSpPr>
          <p:cNvPr id="10" name="TextBox 9">
            <a:extLst>
              <a:ext uri="{FF2B5EF4-FFF2-40B4-BE49-F238E27FC236}">
                <a16:creationId xmlns:a16="http://schemas.microsoft.com/office/drawing/2014/main" id="{26619A7D-99AC-4EA6-BC97-67B58026B22A}"/>
              </a:ext>
              <a:ext uri="{C183D7F6-B498-43B3-948B-1728B52AA6E4}">
                <adec:decorative xmlns:adec="http://schemas.microsoft.com/office/drawing/2017/decorative" val="1"/>
              </a:ext>
            </a:extLst>
          </p:cNvPr>
          <p:cNvSpPr txBox="1"/>
          <p:nvPr/>
        </p:nvSpPr>
        <p:spPr>
          <a:xfrm>
            <a:off x="731651" y="1368096"/>
            <a:ext cx="1473380" cy="1227430"/>
          </a:xfrm>
          <a:prstGeom prst="rect">
            <a:avLst/>
          </a:prstGeom>
          <a:solidFill>
            <a:srgbClr val="2F5597"/>
          </a:solidFill>
          <a:ln w="25400">
            <a:noFill/>
          </a:ln>
        </p:spPr>
        <p:txBody>
          <a:bodyPr spcFirstLastPara="0" lIns="0" tIns="0" rIns="0" bIns="0" anchor="ctr"/>
          <a:lstStyle>
            <a:defPPr>
              <a:defRPr lang="en-US"/>
            </a:defPPr>
            <a:lvl1pPr algn="ctr" hangingPunct="0">
              <a:lnSpc>
                <a:spcPct val="90000"/>
              </a:lnSpc>
              <a:defRPr sz="1600" b="1">
                <a:solidFill>
                  <a:schemeClr val="bg1"/>
                </a:solidFill>
                <a:latin typeface="Lub Dub Bold" panose="020B0803030403020204" pitchFamily="34" charset="0"/>
                <a:cs typeface="Lato"/>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endParaRPr lang="en-US" dirty="0"/>
          </a:p>
          <a:p>
            <a:r>
              <a:rPr lang="en-US" dirty="0"/>
              <a:t>Assessment</a:t>
            </a:r>
            <a:endParaRPr lang="en-US" dirty="0">
              <a:latin typeface="Lub Dub Condensed" panose="020B0506030403020204" pitchFamily="34" charset="0"/>
            </a:endParaRPr>
          </a:p>
          <a:p>
            <a:pPr marL="285750" indent="-169863" algn="l">
              <a:buFont typeface="Arial" panose="020B0604020202020204" pitchFamily="34" charset="0"/>
              <a:buChar char="•"/>
            </a:pPr>
            <a:r>
              <a:rPr lang="en-US" sz="1400" b="0" dirty="0">
                <a:latin typeface="Lub Dub Condensed" panose="020B0506030403020204" pitchFamily="34" charset="0"/>
              </a:rPr>
              <a:t>Clinical history</a:t>
            </a:r>
          </a:p>
          <a:p>
            <a:pPr marL="285750" indent="-169863" algn="l">
              <a:buFont typeface="Arial" panose="020B0604020202020204" pitchFamily="34" charset="0"/>
              <a:buChar char="•"/>
            </a:pPr>
            <a:r>
              <a:rPr lang="en-US" sz="1400" b="0" dirty="0">
                <a:latin typeface="Lub Dub Condensed" panose="020B0506030403020204" pitchFamily="34" charset="0"/>
              </a:rPr>
              <a:t>Physical exam</a:t>
            </a:r>
          </a:p>
          <a:p>
            <a:pPr marL="285750" indent="-169863" algn="l">
              <a:buFont typeface="Arial" panose="020B0604020202020204" pitchFamily="34" charset="0"/>
              <a:buChar char="•"/>
            </a:pPr>
            <a:r>
              <a:rPr lang="en-US" sz="1400" b="0" dirty="0">
                <a:latin typeface="Lub Dub Condensed" panose="020B0506030403020204" pitchFamily="34" charset="0"/>
              </a:rPr>
              <a:t>ECG, labs</a:t>
            </a:r>
          </a:p>
          <a:p>
            <a:endParaRPr lang="en-US" dirty="0"/>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739DD31-486A-461A-9353-D7838BC6E01E}"/>
                  </a:ext>
                  <a:ext uri="{C183D7F6-B498-43B3-948B-1728B52AA6E4}">
                    <adec:decorative xmlns:adec="http://schemas.microsoft.com/office/drawing/2017/decorative" val="1"/>
                  </a:ext>
                </a:extLst>
              </p:cNvPr>
              <p:cNvSpPr txBox="1"/>
              <p:nvPr/>
            </p:nvSpPr>
            <p:spPr>
              <a:xfrm>
                <a:off x="2942568" y="1243007"/>
                <a:ext cx="2653047" cy="646331"/>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350">
                    <a:solidFill>
                      <a:schemeClr val="bg1"/>
                    </a:solidFill>
                    <a:latin typeface="Lub Dub Bold" panose="020B0803030403020204" pitchFamily="34" charset="0"/>
                    <a:cs typeface="Lato"/>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t>Natriuretic peptide </a:t>
                </a:r>
              </a:p>
              <a:p>
                <a:r>
                  <a:rPr lang="en-US" dirty="0">
                    <a:latin typeface="Lub Dub Condensed" panose="020B0506030403020204" pitchFamily="34" charset="0"/>
                  </a:rPr>
                  <a:t>NT-</a:t>
                </a:r>
                <a:r>
                  <a:rPr lang="en-US" dirty="0" err="1">
                    <a:latin typeface="Lub Dub Condensed" panose="020B0506030403020204" pitchFamily="34" charset="0"/>
                  </a:rPr>
                  <a:t>proBNP</a:t>
                </a:r>
                <a:r>
                  <a:rPr lang="en-US" dirty="0">
                    <a:latin typeface="Lub Dub Condensed" panose="020B0506030403020204" pitchFamily="34" charset="0"/>
                  </a:rPr>
                  <a:t> &gt; 125 </a:t>
                </a:r>
                <a:r>
                  <a:rPr lang="en-US" dirty="0" err="1">
                    <a:latin typeface="Lub Dub Condensed" panose="020B0506030403020204" pitchFamily="34" charset="0"/>
                  </a:rPr>
                  <a:t>pg</a:t>
                </a:r>
                <a:r>
                  <a:rPr lang="en-US" dirty="0">
                    <a:latin typeface="Lub Dub Condensed" panose="020B0506030403020204" pitchFamily="34" charset="0"/>
                  </a:rPr>
                  <a:t>/mL</a:t>
                </a:r>
              </a:p>
              <a:p>
                <a:r>
                  <a:rPr lang="en-US" dirty="0">
                    <a:latin typeface="Lub Dub Condensed" panose="020B0506030403020204" pitchFamily="34" charset="0"/>
                  </a:rPr>
                  <a:t>BNP </a:t>
                </a:r>
                <a14:m>
                  <m:oMath xmlns:m="http://schemas.openxmlformats.org/officeDocument/2006/math">
                    <m:r>
                      <a:rPr lang="en-US">
                        <a:latin typeface="Cambria Math" panose="02040503050406030204" pitchFamily="18" charset="0"/>
                      </a:rPr>
                      <m:t>≥</m:t>
                    </m:r>
                  </m:oMath>
                </a14:m>
                <a:r>
                  <a:rPr lang="en-US" dirty="0">
                    <a:latin typeface="Lub Dub Condensed" panose="020B0506030403020204" pitchFamily="34" charset="0"/>
                  </a:rPr>
                  <a:t> 35 </a:t>
                </a:r>
                <a:r>
                  <a:rPr lang="en-US" dirty="0" err="1">
                    <a:latin typeface="Lub Dub Condensed" panose="020B0506030403020204" pitchFamily="34" charset="0"/>
                  </a:rPr>
                  <a:t>pg</a:t>
                </a:r>
                <a:r>
                  <a:rPr lang="en-US" dirty="0">
                    <a:latin typeface="Lub Dub Condensed" panose="020B0506030403020204" pitchFamily="34" charset="0"/>
                  </a:rPr>
                  <a:t>/mL</a:t>
                </a:r>
              </a:p>
            </p:txBody>
          </p:sp>
        </mc:Choice>
        <mc:Fallback xmlns="">
          <p:sp>
            <p:nvSpPr>
              <p:cNvPr id="11" name="TextBox 10">
                <a:extLst>
                  <a:ext uri="{FF2B5EF4-FFF2-40B4-BE49-F238E27FC236}">
                    <a16:creationId xmlns:a16="http://schemas.microsoft.com/office/drawing/2014/main" id="{F739DD31-486A-461A-9353-D7838BC6E01E}"/>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a:off x="2942568" y="1243007"/>
                <a:ext cx="2653047" cy="646331"/>
              </a:xfrm>
              <a:prstGeom prst="rect">
                <a:avLst/>
              </a:prstGeom>
              <a:blipFill>
                <a:blip r:embed="rId3"/>
                <a:stretch>
                  <a:fillRect t="-1802" b="-6306"/>
                </a:stretch>
              </a:blipFill>
              <a:ln w="25400">
                <a:solidFill>
                  <a:schemeClr val="tx1">
                    <a:lumMod val="65000"/>
                    <a:lumOff val="35000"/>
                  </a:schemeClr>
                </a:solidFill>
              </a:ln>
            </p:spPr>
            <p:txBody>
              <a:bodyPr/>
              <a:lstStyle/>
              <a:p>
                <a:r>
                  <a:rPr lang="en-US">
                    <a:noFill/>
                  </a:rPr>
                  <a:t> </a:t>
                </a:r>
              </a:p>
            </p:txBody>
          </p:sp>
        </mc:Fallback>
      </mc:AlternateContent>
      <p:sp>
        <p:nvSpPr>
          <p:cNvPr id="12" name="TextBox 11">
            <a:extLst>
              <a:ext uri="{FF2B5EF4-FFF2-40B4-BE49-F238E27FC236}">
                <a16:creationId xmlns:a16="http://schemas.microsoft.com/office/drawing/2014/main" id="{F4D91D67-CBB0-4347-8610-24CC5E74BE98}"/>
              </a:ext>
              <a:ext uri="{C183D7F6-B498-43B3-948B-1728B52AA6E4}">
                <adec:decorative xmlns:adec="http://schemas.microsoft.com/office/drawing/2017/decorative" val="1"/>
              </a:ext>
            </a:extLst>
          </p:cNvPr>
          <p:cNvSpPr txBox="1"/>
          <p:nvPr/>
        </p:nvSpPr>
        <p:spPr>
          <a:xfrm>
            <a:off x="2942568" y="2115897"/>
            <a:ext cx="2653047" cy="629787"/>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350">
                <a:solidFill>
                  <a:schemeClr val="bg1"/>
                </a:solidFill>
                <a:latin typeface="Lub Dub Bold" panose="020B0803030403020204" pitchFamily="34" charset="0"/>
                <a:cs typeface="Lato"/>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t>Transthoracic Echocardiography</a:t>
            </a:r>
          </a:p>
          <a:p>
            <a:r>
              <a:rPr lang="en-US" dirty="0">
                <a:latin typeface="Lub Dub Condensed" panose="020B0506030403020204" pitchFamily="34" charset="0"/>
              </a:rPr>
              <a:t>Additional testing, if necessary</a:t>
            </a:r>
          </a:p>
        </p:txBody>
      </p:sp>
      <p:sp>
        <p:nvSpPr>
          <p:cNvPr id="13" name="TextBox 12">
            <a:extLst>
              <a:ext uri="{FF2B5EF4-FFF2-40B4-BE49-F238E27FC236}">
                <a16:creationId xmlns:a16="http://schemas.microsoft.com/office/drawing/2014/main" id="{E3A112E2-D768-4DDB-A9BD-B21DF86A28A8}"/>
              </a:ext>
              <a:ext uri="{C183D7F6-B498-43B3-948B-1728B52AA6E4}">
                <adec:decorative xmlns:adec="http://schemas.microsoft.com/office/drawing/2017/decorative" val="1"/>
              </a:ext>
            </a:extLst>
          </p:cNvPr>
          <p:cNvSpPr txBox="1"/>
          <p:nvPr/>
        </p:nvSpPr>
        <p:spPr>
          <a:xfrm>
            <a:off x="6467342" y="1088924"/>
            <a:ext cx="4180150" cy="1329595"/>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endParaRPr lang="en-US" sz="600" b="1" dirty="0">
              <a:latin typeface="Arial" panose="020B0604020202020204" pitchFamily="34" charset="0"/>
              <a:cs typeface="Arial" panose="020B0604020202020204" pitchFamily="34" charset="0"/>
            </a:endParaRPr>
          </a:p>
          <a:p>
            <a:pPr algn="ctr"/>
            <a:r>
              <a:rPr lang="en-US" sz="1600" b="1" dirty="0">
                <a:solidFill>
                  <a:schemeClr val="bg1"/>
                </a:solidFill>
                <a:latin typeface="Lub Dub Bold" panose="020B0803030403020204" pitchFamily="34" charset="0"/>
                <a:cs typeface="Lato"/>
              </a:rPr>
              <a:t>HF Diagnosis Confirmed</a:t>
            </a:r>
          </a:p>
          <a:p>
            <a:pPr marL="798513" indent="-169863" hangingPunct="0">
              <a:lnSpc>
                <a:spcPct val="90000"/>
              </a:lnSpc>
              <a:buFont typeface="Arial" panose="020B0604020202020204" pitchFamily="34" charset="0"/>
              <a:buChar char="•"/>
            </a:pPr>
            <a:r>
              <a:rPr lang="en-US" sz="1400" dirty="0">
                <a:solidFill>
                  <a:schemeClr val="bg1"/>
                </a:solidFill>
                <a:latin typeface="Lub Dub Condensed" panose="020B0506030403020204" pitchFamily="34" charset="0"/>
                <a:cs typeface="Lato"/>
              </a:rPr>
              <a:t>Determine cause and classify</a:t>
            </a:r>
          </a:p>
          <a:p>
            <a:pPr marL="798513" indent="-169863" hangingPunct="0">
              <a:lnSpc>
                <a:spcPct val="90000"/>
              </a:lnSpc>
              <a:buFont typeface="Arial" panose="020B0604020202020204" pitchFamily="34" charset="0"/>
              <a:buChar char="•"/>
            </a:pPr>
            <a:r>
              <a:rPr lang="en-US" sz="1400" dirty="0">
                <a:solidFill>
                  <a:schemeClr val="bg1"/>
                </a:solidFill>
                <a:latin typeface="Lub Dub Condensed" panose="020B0506030403020204" pitchFamily="34" charset="0"/>
                <a:cs typeface="Lato"/>
              </a:rPr>
              <a:t>Evaluate for precipitating factors</a:t>
            </a:r>
          </a:p>
          <a:p>
            <a:pPr marL="798513" indent="-169863" hangingPunct="0">
              <a:lnSpc>
                <a:spcPct val="90000"/>
              </a:lnSpc>
              <a:buFont typeface="Arial" panose="020B0604020202020204" pitchFamily="34" charset="0"/>
              <a:buChar char="•"/>
            </a:pPr>
            <a:r>
              <a:rPr lang="en-US" sz="1400" dirty="0">
                <a:solidFill>
                  <a:schemeClr val="bg1"/>
                </a:solidFill>
                <a:latin typeface="Lub Dub Condensed" panose="020B0506030403020204" pitchFamily="34" charset="0"/>
                <a:cs typeface="Lato"/>
              </a:rPr>
              <a:t>Initiate treatment </a:t>
            </a:r>
          </a:p>
          <a:p>
            <a:pPr marL="798513" indent="-169863" hangingPunct="0">
              <a:lnSpc>
                <a:spcPct val="90000"/>
              </a:lnSpc>
              <a:buFont typeface="Arial" panose="020B0604020202020204" pitchFamily="34" charset="0"/>
              <a:buChar char="•"/>
            </a:pPr>
            <a:r>
              <a:rPr lang="en-US" sz="1400" dirty="0">
                <a:solidFill>
                  <a:schemeClr val="bg1"/>
                </a:solidFill>
                <a:latin typeface="Lub Dub Condensed" panose="020B0506030403020204" pitchFamily="34" charset="0"/>
                <a:cs typeface="Lato"/>
              </a:rPr>
              <a:t>Serial HF assessment</a:t>
            </a:r>
          </a:p>
          <a:p>
            <a:pPr marL="171450" indent="-171450" algn="ctr">
              <a:buFont typeface="Arial" panose="020B0604020202020204" pitchFamily="34" charset="0"/>
              <a:buChar char="•"/>
            </a:pPr>
            <a:endParaRPr lang="en-US" sz="8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76D135D-49F7-488B-8772-1859B25203DE}"/>
                  </a:ext>
                  <a:ext uri="{C183D7F6-B498-43B3-948B-1728B52AA6E4}">
                    <adec:decorative xmlns:adec="http://schemas.microsoft.com/office/drawing/2017/decorative" val="1"/>
                  </a:ext>
                </a:extLst>
              </p:cNvPr>
              <p:cNvSpPr txBox="1"/>
              <p:nvPr/>
            </p:nvSpPr>
            <p:spPr>
              <a:xfrm>
                <a:off x="6459589" y="3127928"/>
                <a:ext cx="1849903" cy="553998"/>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wrap="square" tIns="91440" bIns="91440" rtlCol="0">
                <a:spAutoFit/>
              </a:bodyPr>
              <a:lstStyle/>
              <a:p>
                <a:pPr algn="ctr"/>
                <a:r>
                  <a:rPr lang="en-US" sz="1200" b="1" dirty="0" err="1">
                    <a:effectLst/>
                    <a:latin typeface="Lub Dub Condensed" panose="020B0506030403020204" pitchFamily="34" charset="0"/>
                    <a:cs typeface="Arial" panose="020B0604020202020204" pitchFamily="34" charset="0"/>
                  </a:rPr>
                  <a:t>HFrEF</a:t>
                </a:r>
                <a:endParaRPr lang="en-US" sz="1200" b="1" dirty="0">
                  <a:effectLst/>
                  <a:latin typeface="Lub Dub Condensed" panose="020B0506030403020204" pitchFamily="34" charset="0"/>
                  <a:cs typeface="Arial" panose="020B0604020202020204" pitchFamily="34" charset="0"/>
                </a:endParaRPr>
              </a:p>
              <a:p>
                <a:pPr algn="ctr"/>
                <a:r>
                  <a:rPr lang="en-US" sz="1200" dirty="0">
                    <a:effectLst/>
                    <a:latin typeface="Lub Dub Condensed" panose="020B0506030403020204" pitchFamily="34" charset="0"/>
                    <a:cs typeface="Arial" panose="020B0604020202020204" pitchFamily="34" charset="0"/>
                  </a:rPr>
                  <a:t>LVEF </a:t>
                </a:r>
                <a14:m>
                  <m:oMath xmlns:m="http://schemas.openxmlformats.org/officeDocument/2006/math">
                    <m:r>
                      <a:rPr lang="en-US" sz="1200" b="0" i="1" smtClean="0">
                        <a:effectLst/>
                        <a:latin typeface="Cambria Math" panose="02040503050406030204" pitchFamily="18" charset="0"/>
                        <a:ea typeface="Cambria Math" panose="02040503050406030204" pitchFamily="18" charset="0"/>
                        <a:cs typeface="Arial" panose="020B0604020202020204" pitchFamily="34" charset="0"/>
                      </a:rPr>
                      <m:t>≤</m:t>
                    </m:r>
                  </m:oMath>
                </a14:m>
                <a:r>
                  <a:rPr lang="en-US" sz="1200" dirty="0">
                    <a:effectLst/>
                    <a:latin typeface="Lub Dub Condensed" panose="020B0506030403020204" pitchFamily="34" charset="0"/>
                    <a:cs typeface="Arial" panose="020B0604020202020204" pitchFamily="34" charset="0"/>
                  </a:rPr>
                  <a:t> 40%</a:t>
                </a:r>
              </a:p>
            </p:txBody>
          </p:sp>
        </mc:Choice>
        <mc:Fallback xmlns="">
          <p:sp>
            <p:nvSpPr>
              <p:cNvPr id="14" name="TextBox 13">
                <a:extLst>
                  <a:ext uri="{FF2B5EF4-FFF2-40B4-BE49-F238E27FC236}">
                    <a16:creationId xmlns:a16="http://schemas.microsoft.com/office/drawing/2014/main" id="{C76D135D-49F7-488B-8772-1859B25203DE}"/>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a:off x="6459589" y="3127928"/>
                <a:ext cx="1849903" cy="553998"/>
              </a:xfrm>
              <a:prstGeom prst="rect">
                <a:avLst/>
              </a:prstGeom>
              <a:blipFill>
                <a:blip r:embed="rId4"/>
                <a:stretch>
                  <a:fillRect/>
                </a:stretch>
              </a:blipFill>
              <a:ln>
                <a:solidFill>
                  <a:srgbClr val="7030A0"/>
                </a:solidFill>
              </a:ln>
            </p:spPr>
            <p:txBody>
              <a:bodyPr/>
              <a:lstStyle/>
              <a:p>
                <a:r>
                  <a:rPr lang="en-US">
                    <a:noFill/>
                  </a:rPr>
                  <a:t> </a:t>
                </a:r>
              </a:p>
            </p:txBody>
          </p:sp>
        </mc:Fallback>
      </mc:AlternateContent>
      <p:sp>
        <p:nvSpPr>
          <p:cNvPr id="15" name="TextBox 14">
            <a:extLst>
              <a:ext uri="{FF2B5EF4-FFF2-40B4-BE49-F238E27FC236}">
                <a16:creationId xmlns:a16="http://schemas.microsoft.com/office/drawing/2014/main" id="{621DDC99-A374-4391-B2EF-DB33570E3897}"/>
              </a:ext>
              <a:ext uri="{C183D7F6-B498-43B3-948B-1728B52AA6E4}">
                <adec:decorative xmlns:adec="http://schemas.microsoft.com/office/drawing/2017/decorative" val="1"/>
              </a:ext>
            </a:extLst>
          </p:cNvPr>
          <p:cNvSpPr txBox="1"/>
          <p:nvPr/>
        </p:nvSpPr>
        <p:spPr>
          <a:xfrm>
            <a:off x="6459590" y="4050156"/>
            <a:ext cx="1849902" cy="553998"/>
          </a:xfrm>
          <a:prstGeom prst="rect">
            <a:avLst/>
          </a:prstGeom>
          <a:solidFill>
            <a:srgbClr val="8A3AC3">
              <a:alpha val="5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1440" bIns="91440" rtlCol="0">
            <a:spAutoFit/>
          </a:bodyPr>
          <a:lstStyle/>
          <a:p>
            <a:pPr algn="ctr"/>
            <a:r>
              <a:rPr lang="en-US" sz="1200" b="1" dirty="0" err="1">
                <a:solidFill>
                  <a:schemeClr val="tx1"/>
                </a:solidFill>
                <a:latin typeface="Lub Dub Condensed" panose="020B0506030403020204" pitchFamily="34" charset="0"/>
                <a:cs typeface="Arial" panose="020B0604020202020204" pitchFamily="34" charset="0"/>
              </a:rPr>
              <a:t>HFmrEF</a:t>
            </a:r>
            <a:endParaRPr lang="en-US" sz="1200" b="1" dirty="0">
              <a:solidFill>
                <a:schemeClr val="tx1"/>
              </a:solidFill>
              <a:latin typeface="Lub Dub Condensed" panose="020B0506030403020204" pitchFamily="34" charset="0"/>
              <a:cs typeface="Arial" panose="020B0604020202020204" pitchFamily="34" charset="0"/>
            </a:endParaRPr>
          </a:p>
          <a:p>
            <a:pPr algn="ctr"/>
            <a:r>
              <a:rPr lang="en-US" sz="1200" dirty="0">
                <a:solidFill>
                  <a:schemeClr val="tx1"/>
                </a:solidFill>
                <a:latin typeface="Lub Dub Condensed" panose="020B0506030403020204" pitchFamily="34" charset="0"/>
                <a:cs typeface="Arial" panose="020B0604020202020204" pitchFamily="34" charset="0"/>
              </a:rPr>
              <a:t>LVEF 41%-49%</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D774D775-A7F7-487E-896A-AE540BAC368F}"/>
                  </a:ext>
                  <a:ext uri="{C183D7F6-B498-43B3-948B-1728B52AA6E4}">
                    <adec:decorative xmlns:adec="http://schemas.microsoft.com/office/drawing/2017/decorative" val="1"/>
                  </a:ext>
                </a:extLst>
              </p:cNvPr>
              <p:cNvSpPr txBox="1"/>
              <p:nvPr/>
            </p:nvSpPr>
            <p:spPr>
              <a:xfrm>
                <a:off x="6459589" y="5125426"/>
                <a:ext cx="1849909" cy="553998"/>
              </a:xfrm>
              <a:prstGeom prst="rect">
                <a:avLst/>
              </a:prstGeom>
              <a:solidFill>
                <a:schemeClr val="accent1">
                  <a:lumMod val="40000"/>
                  <a:lumOff val="60000"/>
                  <a:alpha val="5607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1440" bIns="91440" rtlCol="0">
                <a:spAutoFit/>
              </a:bodyPr>
              <a:lstStyle/>
              <a:p>
                <a:pPr algn="ctr"/>
                <a:r>
                  <a:rPr lang="en-US" sz="1200" b="1" dirty="0" err="1">
                    <a:solidFill>
                      <a:schemeClr val="tx1"/>
                    </a:solidFill>
                    <a:effectLst/>
                    <a:latin typeface="Lub Dub Condensed" panose="020B0506030403020204" pitchFamily="34" charset="0"/>
                    <a:cs typeface="Arial" panose="020B0604020202020204" pitchFamily="34" charset="0"/>
                  </a:rPr>
                  <a:t>HFpEF</a:t>
                </a:r>
                <a:endParaRPr lang="en-US" sz="1200" b="1" dirty="0">
                  <a:solidFill>
                    <a:schemeClr val="tx1"/>
                  </a:solidFill>
                  <a:effectLst/>
                  <a:latin typeface="Lub Dub Condensed" panose="020B0506030403020204" pitchFamily="34" charset="0"/>
                  <a:cs typeface="Arial" panose="020B0604020202020204" pitchFamily="34" charset="0"/>
                </a:endParaRPr>
              </a:p>
              <a:p>
                <a:pPr algn="ctr"/>
                <a:r>
                  <a:rPr lang="en-US" sz="1200" dirty="0">
                    <a:solidFill>
                      <a:schemeClr val="tx1"/>
                    </a:solidFill>
                    <a:effectLst/>
                    <a:latin typeface="Lub Dub Condensed" panose="020B0506030403020204" pitchFamily="34" charset="0"/>
                    <a:cs typeface="Arial" panose="020B0604020202020204" pitchFamily="34" charset="0"/>
                  </a:rPr>
                  <a:t>LVEF </a:t>
                </a:r>
                <a14:m>
                  <m:oMath xmlns:m="http://schemas.openxmlformats.org/officeDocument/2006/math">
                    <m:r>
                      <a:rPr lang="en-US" sz="1200" b="0" i="0" smtClean="0">
                        <a:solidFill>
                          <a:schemeClr val="tx1"/>
                        </a:solidFill>
                        <a:effectLst/>
                        <a:latin typeface="Cambria Math" panose="02040503050406030204" pitchFamily="18" charset="0"/>
                        <a:ea typeface="Cambria Math" panose="02040503050406030204" pitchFamily="18" charset="0"/>
                        <a:cs typeface="Arial" panose="020B0604020202020204" pitchFamily="34" charset="0"/>
                      </a:rPr>
                      <m:t>≥</m:t>
                    </m:r>
                  </m:oMath>
                </a14:m>
                <a:r>
                  <a:rPr lang="en-US" sz="1200" dirty="0">
                    <a:solidFill>
                      <a:schemeClr val="tx1"/>
                    </a:solidFill>
                    <a:effectLst/>
                    <a:latin typeface="Lub Dub Condensed" panose="020B0506030403020204" pitchFamily="34" charset="0"/>
                    <a:cs typeface="Arial" panose="020B0604020202020204" pitchFamily="34" charset="0"/>
                  </a:rPr>
                  <a:t> 50%</a:t>
                </a:r>
              </a:p>
            </p:txBody>
          </p:sp>
        </mc:Choice>
        <mc:Fallback xmlns="">
          <p:sp>
            <p:nvSpPr>
              <p:cNvPr id="16" name="TextBox 15">
                <a:extLst>
                  <a:ext uri="{FF2B5EF4-FFF2-40B4-BE49-F238E27FC236}">
                    <a16:creationId xmlns:a16="http://schemas.microsoft.com/office/drawing/2014/main" id="{D774D775-A7F7-487E-896A-AE540BAC368F}"/>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a:off x="6459589" y="5125426"/>
                <a:ext cx="1849909" cy="553998"/>
              </a:xfrm>
              <a:prstGeom prst="rect">
                <a:avLst/>
              </a:prstGeom>
              <a:blipFill>
                <a:blip r:embed="rId5"/>
                <a:stretch>
                  <a:fillRect/>
                </a:stretch>
              </a:blipFill>
              <a:ln>
                <a:noFill/>
              </a:ln>
            </p:spPr>
            <p:txBody>
              <a:bodyPr/>
              <a:lstStyle/>
              <a:p>
                <a:r>
                  <a:rPr lang="en-US">
                    <a:noFill/>
                  </a:rPr>
                  <a:t> </a:t>
                </a:r>
              </a:p>
            </p:txBody>
          </p:sp>
        </mc:Fallback>
      </mc:AlternateContent>
      <p:sp>
        <p:nvSpPr>
          <p:cNvPr id="17" name="TextBox 16">
            <a:extLst>
              <a:ext uri="{FF2B5EF4-FFF2-40B4-BE49-F238E27FC236}">
                <a16:creationId xmlns:a16="http://schemas.microsoft.com/office/drawing/2014/main" id="{37056601-CF3D-4AAC-AD22-98F5F25710B1}"/>
              </a:ext>
              <a:ext uri="{C183D7F6-B498-43B3-948B-1728B52AA6E4}">
                <adec:decorative xmlns:adec="http://schemas.microsoft.com/office/drawing/2017/decorative" val="1"/>
              </a:ext>
            </a:extLst>
          </p:cNvPr>
          <p:cNvSpPr txBox="1"/>
          <p:nvPr/>
        </p:nvSpPr>
        <p:spPr>
          <a:xfrm>
            <a:off x="6459591" y="2576150"/>
            <a:ext cx="1849908" cy="481671"/>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350">
                <a:solidFill>
                  <a:schemeClr val="bg1"/>
                </a:solidFill>
                <a:latin typeface="Lub Dub Bold" panose="020B0803030403020204" pitchFamily="34" charset="0"/>
                <a:cs typeface="Lato"/>
              </a:defRPr>
            </a:lvl1pPr>
          </a:lstStyle>
          <a:p>
            <a:r>
              <a:rPr lang="en-US" dirty="0"/>
              <a:t>Initial Classification</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032856F2-23C6-4048-AAD1-4BBAF7A4EA4D}"/>
                  </a:ext>
                  <a:ext uri="{C183D7F6-B498-43B3-948B-1728B52AA6E4}">
                    <adec:decorative xmlns:adec="http://schemas.microsoft.com/office/drawing/2017/decorative" val="1"/>
                  </a:ext>
                </a:extLst>
              </p:cNvPr>
              <p:cNvSpPr txBox="1"/>
              <p:nvPr/>
            </p:nvSpPr>
            <p:spPr>
              <a:xfrm>
                <a:off x="8734735" y="3128071"/>
                <a:ext cx="1640541" cy="276999"/>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200" b="1" dirty="0" err="1">
                    <a:latin typeface="Lub Dub Condensed" panose="020B0506030403020204" pitchFamily="34" charset="0"/>
                    <a:cs typeface="Arial" panose="020B0604020202020204" pitchFamily="34" charset="0"/>
                  </a:rPr>
                  <a:t>HFrEF</a:t>
                </a:r>
                <a:r>
                  <a:rPr lang="en-US" sz="1200" b="1" dirty="0">
                    <a:latin typeface="Lub Dub Condensed" panose="020B0506030403020204" pitchFamily="34" charset="0"/>
                    <a:cs typeface="Arial" panose="020B0604020202020204" pitchFamily="34" charset="0"/>
                  </a:rPr>
                  <a:t> </a:t>
                </a:r>
                <a:r>
                  <a:rPr lang="en-US" sz="1200" dirty="0">
                    <a:latin typeface="Lub Dub Condensed" panose="020B0506030403020204" pitchFamily="34" charset="0"/>
                    <a:cs typeface="Arial" panose="020B0604020202020204" pitchFamily="34" charset="0"/>
                  </a:rPr>
                  <a:t>LVEF </a:t>
                </a:r>
                <a14:m>
                  <m:oMath xmlns:m="http://schemas.openxmlformats.org/officeDocument/2006/math">
                    <m:r>
                      <a:rPr lang="en-US" sz="1200" b="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1200" dirty="0">
                    <a:latin typeface="Lub Dub Condensed" panose="020B0506030403020204" pitchFamily="34" charset="0"/>
                    <a:cs typeface="Arial" panose="020B0604020202020204" pitchFamily="34" charset="0"/>
                  </a:rPr>
                  <a:t> 40%</a:t>
                </a:r>
              </a:p>
            </p:txBody>
          </p:sp>
        </mc:Choice>
        <mc:Fallback xmlns="">
          <p:sp>
            <p:nvSpPr>
              <p:cNvPr id="18" name="TextBox 17">
                <a:extLst>
                  <a:ext uri="{FF2B5EF4-FFF2-40B4-BE49-F238E27FC236}">
                    <a16:creationId xmlns:a16="http://schemas.microsoft.com/office/drawing/2014/main" id="{032856F2-23C6-4048-AAD1-4BBAF7A4EA4D}"/>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a:off x="8734735" y="3128071"/>
                <a:ext cx="1640541" cy="276999"/>
              </a:xfrm>
              <a:prstGeom prst="rect">
                <a:avLst/>
              </a:prstGeom>
              <a:blipFill>
                <a:blip r:embed="rId6"/>
                <a:stretch>
                  <a:fillRect b="-12500"/>
                </a:stretch>
              </a:blipFill>
              <a:ln>
                <a:solidFill>
                  <a:srgbClr val="7030A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A6961A67-F8AA-43C9-8E29-9866C2C7A85B}"/>
                  </a:ext>
                  <a:ext uri="{C183D7F6-B498-43B3-948B-1728B52AA6E4}">
                    <adec:decorative xmlns:adec="http://schemas.microsoft.com/office/drawing/2017/decorative" val="1"/>
                  </a:ext>
                </a:extLst>
              </p:cNvPr>
              <p:cNvSpPr txBox="1"/>
              <p:nvPr/>
            </p:nvSpPr>
            <p:spPr>
              <a:xfrm>
                <a:off x="8734730" y="3863730"/>
                <a:ext cx="1640541" cy="276999"/>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200" b="1" dirty="0" err="1">
                    <a:latin typeface="Lub Dub Condensed" panose="020B0506030403020204" pitchFamily="34" charset="0"/>
                    <a:cs typeface="Arial" panose="020B0604020202020204" pitchFamily="34" charset="0"/>
                  </a:rPr>
                  <a:t>HFrEF</a:t>
                </a:r>
                <a:r>
                  <a:rPr lang="en-US" sz="1200" b="1" dirty="0">
                    <a:latin typeface="Lub Dub Condensed" panose="020B0506030403020204" pitchFamily="34" charset="0"/>
                    <a:cs typeface="Arial" panose="020B0604020202020204" pitchFamily="34" charset="0"/>
                  </a:rPr>
                  <a:t> </a:t>
                </a:r>
                <a:r>
                  <a:rPr lang="en-US" sz="1200" dirty="0">
                    <a:latin typeface="Lub Dub Condensed" panose="020B0506030403020204" pitchFamily="34" charset="0"/>
                    <a:cs typeface="Arial" panose="020B0604020202020204" pitchFamily="34" charset="0"/>
                  </a:rPr>
                  <a:t>LVEF </a:t>
                </a:r>
                <a14:m>
                  <m:oMath xmlns:m="http://schemas.openxmlformats.org/officeDocument/2006/math">
                    <m:r>
                      <a:rPr lang="en-US" sz="1200" b="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1200" dirty="0">
                    <a:latin typeface="Lub Dub Condensed" panose="020B0506030403020204" pitchFamily="34" charset="0"/>
                    <a:cs typeface="Arial" panose="020B0604020202020204" pitchFamily="34" charset="0"/>
                  </a:rPr>
                  <a:t> 40%</a:t>
                </a:r>
              </a:p>
            </p:txBody>
          </p:sp>
        </mc:Choice>
        <mc:Fallback xmlns="">
          <p:sp>
            <p:nvSpPr>
              <p:cNvPr id="19" name="TextBox 18">
                <a:extLst>
                  <a:ext uri="{FF2B5EF4-FFF2-40B4-BE49-F238E27FC236}">
                    <a16:creationId xmlns:a16="http://schemas.microsoft.com/office/drawing/2014/main" id="{A6961A67-F8AA-43C9-8E29-9866C2C7A85B}"/>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a:off x="8734730" y="3863730"/>
                <a:ext cx="1640541" cy="276999"/>
              </a:xfrm>
              <a:prstGeom prst="rect">
                <a:avLst/>
              </a:prstGeom>
              <a:blipFill>
                <a:blip r:embed="rId7"/>
                <a:stretch>
                  <a:fillRect b="-14894"/>
                </a:stretch>
              </a:blipFill>
              <a:ln>
                <a:solidFill>
                  <a:srgbClr val="7030A0"/>
                </a:solidFill>
              </a:ln>
            </p:spPr>
            <p:txBody>
              <a:bodyPr/>
              <a:lstStyle/>
              <a:p>
                <a:r>
                  <a:rPr lang="en-US">
                    <a:noFill/>
                  </a:rPr>
                  <a:t> </a:t>
                </a:r>
              </a:p>
            </p:txBody>
          </p:sp>
        </mc:Fallback>
      </mc:AlternateContent>
      <p:sp>
        <p:nvSpPr>
          <p:cNvPr id="20" name="TextBox 19">
            <a:extLst>
              <a:ext uri="{FF2B5EF4-FFF2-40B4-BE49-F238E27FC236}">
                <a16:creationId xmlns:a16="http://schemas.microsoft.com/office/drawing/2014/main" id="{AE12A0F9-98B9-4189-94F3-A8F489D51255}"/>
              </a:ext>
              <a:ext uri="{C183D7F6-B498-43B3-948B-1728B52AA6E4}">
                <adec:decorative xmlns:adec="http://schemas.microsoft.com/office/drawing/2017/decorative" val="1"/>
              </a:ext>
            </a:extLst>
          </p:cNvPr>
          <p:cNvSpPr txBox="1"/>
          <p:nvPr/>
        </p:nvSpPr>
        <p:spPr>
          <a:xfrm>
            <a:off x="8734734" y="3467070"/>
            <a:ext cx="1640541" cy="275274"/>
          </a:xfrm>
          <a:prstGeom prst="rect">
            <a:avLst/>
          </a:prstGeom>
          <a:solidFill>
            <a:srgbClr val="8136B7">
              <a:alpha val="9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200" b="1" dirty="0" err="1">
                <a:latin typeface="Lub Dub Condensed" panose="020B0506030403020204" pitchFamily="34" charset="0"/>
                <a:cs typeface="Arial" panose="020B0604020202020204" pitchFamily="34" charset="0"/>
              </a:rPr>
              <a:t>HFimpEF</a:t>
            </a:r>
            <a:r>
              <a:rPr lang="en-US" sz="1200" b="1" dirty="0">
                <a:latin typeface="Lub Dub Condensed" panose="020B0506030403020204" pitchFamily="34" charset="0"/>
                <a:cs typeface="Arial" panose="020B0604020202020204" pitchFamily="34" charset="0"/>
              </a:rPr>
              <a:t> </a:t>
            </a:r>
            <a:r>
              <a:rPr lang="en-US" sz="1200" dirty="0">
                <a:latin typeface="Lub Dub Condensed" panose="020B0506030403020204" pitchFamily="34" charset="0"/>
                <a:cs typeface="Arial" panose="020B0604020202020204" pitchFamily="34" charset="0"/>
              </a:rPr>
              <a:t>LVEF&gt;40%</a:t>
            </a:r>
          </a:p>
        </p:txBody>
      </p:sp>
      <p:sp>
        <p:nvSpPr>
          <p:cNvPr id="21" name="TextBox 20">
            <a:extLst>
              <a:ext uri="{FF2B5EF4-FFF2-40B4-BE49-F238E27FC236}">
                <a16:creationId xmlns:a16="http://schemas.microsoft.com/office/drawing/2014/main" id="{19622ACF-D86D-4025-AFAC-0B439C4953A0}"/>
              </a:ext>
              <a:ext uri="{C183D7F6-B498-43B3-948B-1728B52AA6E4}">
                <adec:decorative xmlns:adec="http://schemas.microsoft.com/office/drawing/2017/decorative" val="1"/>
              </a:ext>
            </a:extLst>
          </p:cNvPr>
          <p:cNvSpPr txBox="1"/>
          <p:nvPr/>
        </p:nvSpPr>
        <p:spPr>
          <a:xfrm>
            <a:off x="8734730" y="2591541"/>
            <a:ext cx="1640545" cy="466281"/>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350">
                <a:solidFill>
                  <a:schemeClr val="bg1"/>
                </a:solidFill>
                <a:latin typeface="Lub Dub Bold" panose="020B0803030403020204" pitchFamily="34" charset="0"/>
                <a:cs typeface="Lato"/>
              </a:defRPr>
            </a:lvl1pPr>
          </a:lstStyle>
          <a:p>
            <a:r>
              <a:rPr lang="en-US" dirty="0"/>
              <a:t>Serial Assessment &amp; Reclassification</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49300F4C-E013-481D-AA7E-2FDFA35BB095}"/>
                  </a:ext>
                  <a:ext uri="{C183D7F6-B498-43B3-948B-1728B52AA6E4}">
                    <adec:decorative xmlns:adec="http://schemas.microsoft.com/office/drawing/2017/decorative" val="1"/>
                  </a:ext>
                </a:extLst>
              </p:cNvPr>
              <p:cNvSpPr txBox="1"/>
              <p:nvPr/>
            </p:nvSpPr>
            <p:spPr>
              <a:xfrm>
                <a:off x="8734743" y="4930047"/>
                <a:ext cx="1640535" cy="284109"/>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200" b="1" dirty="0" err="1">
                    <a:latin typeface="Lub Dub Condensed" panose="020B0506030403020204" pitchFamily="34" charset="0"/>
                    <a:cs typeface="Arial" panose="020B0604020202020204" pitchFamily="34" charset="0"/>
                  </a:rPr>
                  <a:t>HFrEF</a:t>
                </a:r>
                <a:r>
                  <a:rPr lang="en-US" sz="1200" b="1" dirty="0">
                    <a:latin typeface="Lub Dub Condensed" panose="020B0506030403020204" pitchFamily="34" charset="0"/>
                    <a:cs typeface="Arial" panose="020B0604020202020204" pitchFamily="34" charset="0"/>
                  </a:rPr>
                  <a:t> </a:t>
                </a:r>
                <a:r>
                  <a:rPr lang="en-US" sz="1200" dirty="0">
                    <a:latin typeface="Lub Dub Condensed" panose="020B0506030403020204" pitchFamily="34" charset="0"/>
                    <a:cs typeface="Arial" panose="020B0604020202020204" pitchFamily="34" charset="0"/>
                  </a:rPr>
                  <a:t>LVEF </a:t>
                </a:r>
                <a14:m>
                  <m:oMath xmlns:m="http://schemas.openxmlformats.org/officeDocument/2006/math">
                    <m:r>
                      <a:rPr lang="en-US" sz="1200" b="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1200" dirty="0">
                    <a:latin typeface="Lub Dub Condensed" panose="020B0506030403020204" pitchFamily="34" charset="0"/>
                    <a:cs typeface="Arial" panose="020B0604020202020204" pitchFamily="34" charset="0"/>
                  </a:rPr>
                  <a:t> 40%</a:t>
                </a:r>
              </a:p>
            </p:txBody>
          </p:sp>
        </mc:Choice>
        <mc:Fallback xmlns="">
          <p:sp>
            <p:nvSpPr>
              <p:cNvPr id="22" name="TextBox 21">
                <a:extLst>
                  <a:ext uri="{FF2B5EF4-FFF2-40B4-BE49-F238E27FC236}">
                    <a16:creationId xmlns:a16="http://schemas.microsoft.com/office/drawing/2014/main" id="{49300F4C-E013-481D-AA7E-2FDFA35BB095}"/>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a:off x="8734743" y="4930047"/>
                <a:ext cx="1640535" cy="284109"/>
              </a:xfrm>
              <a:prstGeom prst="rect">
                <a:avLst/>
              </a:prstGeom>
              <a:blipFill>
                <a:blip r:embed="rId8"/>
                <a:stretch>
                  <a:fillRect b="-12500"/>
                </a:stretch>
              </a:blipFill>
              <a:ln>
                <a:solidFill>
                  <a:srgbClr val="7030A0"/>
                </a:solidFill>
              </a:ln>
            </p:spPr>
            <p:txBody>
              <a:bodyPr/>
              <a:lstStyle/>
              <a:p>
                <a:r>
                  <a:rPr lang="en-US">
                    <a:noFill/>
                  </a:rPr>
                  <a:t> </a:t>
                </a:r>
              </a:p>
            </p:txBody>
          </p:sp>
        </mc:Fallback>
      </mc:AlternateContent>
      <p:sp>
        <p:nvSpPr>
          <p:cNvPr id="23" name="TextBox 22">
            <a:extLst>
              <a:ext uri="{FF2B5EF4-FFF2-40B4-BE49-F238E27FC236}">
                <a16:creationId xmlns:a16="http://schemas.microsoft.com/office/drawing/2014/main" id="{4F1A2CEB-84F6-48F8-BE59-113C9D1F395C}"/>
              </a:ext>
              <a:ext uri="{C183D7F6-B498-43B3-948B-1728B52AA6E4}">
                <adec:decorative xmlns:adec="http://schemas.microsoft.com/office/drawing/2017/decorative" val="1"/>
              </a:ext>
            </a:extLst>
          </p:cNvPr>
          <p:cNvSpPr txBox="1"/>
          <p:nvPr/>
        </p:nvSpPr>
        <p:spPr>
          <a:xfrm>
            <a:off x="8734731" y="4188444"/>
            <a:ext cx="1640544" cy="276999"/>
          </a:xfrm>
          <a:prstGeom prst="rect">
            <a:avLst/>
          </a:prstGeom>
          <a:solidFill>
            <a:srgbClr val="8A3AC3">
              <a:alpha val="5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200" b="1" dirty="0" err="1">
                <a:solidFill>
                  <a:schemeClr val="tx1"/>
                </a:solidFill>
                <a:latin typeface="Lub Dub Condensed" panose="020B0506030403020204" pitchFamily="34" charset="0"/>
                <a:cs typeface="Arial" panose="020B0604020202020204" pitchFamily="34" charset="0"/>
              </a:rPr>
              <a:t>HFmrEF</a:t>
            </a:r>
            <a:r>
              <a:rPr lang="en-US" sz="1200" b="1" dirty="0">
                <a:solidFill>
                  <a:schemeClr val="tx1"/>
                </a:solidFill>
                <a:latin typeface="Lub Dub Condensed" panose="020B0506030403020204" pitchFamily="34" charset="0"/>
                <a:cs typeface="Arial" panose="020B0604020202020204" pitchFamily="34" charset="0"/>
              </a:rPr>
              <a:t> </a:t>
            </a:r>
            <a:r>
              <a:rPr lang="en-US" sz="1200" dirty="0">
                <a:solidFill>
                  <a:schemeClr val="tx1"/>
                </a:solidFill>
                <a:latin typeface="Lub Dub Condensed" panose="020B0506030403020204" pitchFamily="34" charset="0"/>
                <a:cs typeface="Arial" panose="020B0604020202020204" pitchFamily="34" charset="0"/>
              </a:rPr>
              <a:t>LVEF 41%-49%</a:t>
            </a:r>
          </a:p>
        </p:txBody>
      </p:sp>
      <p:sp>
        <p:nvSpPr>
          <p:cNvPr id="24" name="TextBox 23">
            <a:extLst>
              <a:ext uri="{FF2B5EF4-FFF2-40B4-BE49-F238E27FC236}">
                <a16:creationId xmlns:a16="http://schemas.microsoft.com/office/drawing/2014/main" id="{FCEEB728-C996-40EA-B47E-2A3A9B0050E3}"/>
              </a:ext>
              <a:ext uri="{C183D7F6-B498-43B3-948B-1728B52AA6E4}">
                <adec:decorative xmlns:adec="http://schemas.microsoft.com/office/drawing/2017/decorative" val="1"/>
              </a:ext>
            </a:extLst>
          </p:cNvPr>
          <p:cNvSpPr txBox="1"/>
          <p:nvPr/>
        </p:nvSpPr>
        <p:spPr>
          <a:xfrm>
            <a:off x="8734744" y="5257308"/>
            <a:ext cx="1640537" cy="276999"/>
          </a:xfrm>
          <a:prstGeom prst="rect">
            <a:avLst/>
          </a:prstGeom>
          <a:solidFill>
            <a:srgbClr val="8A3AC3">
              <a:alpha val="5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200" b="1" dirty="0" err="1">
                <a:solidFill>
                  <a:schemeClr val="tx1"/>
                </a:solidFill>
                <a:latin typeface="Lub Dub Condensed" panose="020B0506030403020204" pitchFamily="34" charset="0"/>
                <a:cs typeface="Arial" panose="020B0604020202020204" pitchFamily="34" charset="0"/>
              </a:rPr>
              <a:t>HFmrEF</a:t>
            </a:r>
            <a:r>
              <a:rPr lang="en-US" sz="1200" b="1" dirty="0">
                <a:solidFill>
                  <a:schemeClr val="tx1"/>
                </a:solidFill>
                <a:latin typeface="Lub Dub Condensed" panose="020B0506030403020204" pitchFamily="34" charset="0"/>
                <a:cs typeface="Arial" panose="020B0604020202020204" pitchFamily="34" charset="0"/>
              </a:rPr>
              <a:t> </a:t>
            </a:r>
            <a:r>
              <a:rPr lang="en-US" sz="1200" dirty="0">
                <a:solidFill>
                  <a:schemeClr val="tx1"/>
                </a:solidFill>
                <a:latin typeface="Lub Dub Condensed" panose="020B0506030403020204" pitchFamily="34" charset="0"/>
                <a:cs typeface="Arial" panose="020B0604020202020204" pitchFamily="34" charset="0"/>
              </a:rPr>
              <a:t>LVEF 41%-49%</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77B44FBA-2DEF-47BF-9F2D-B437D6D245E2}"/>
                  </a:ext>
                  <a:ext uri="{C183D7F6-B498-43B3-948B-1728B52AA6E4}">
                    <adec:decorative xmlns:adec="http://schemas.microsoft.com/office/drawing/2017/decorative" val="1"/>
                  </a:ext>
                </a:extLst>
              </p:cNvPr>
              <p:cNvSpPr txBox="1"/>
              <p:nvPr/>
            </p:nvSpPr>
            <p:spPr>
              <a:xfrm>
                <a:off x="8734744" y="5574371"/>
                <a:ext cx="1640534" cy="276999"/>
              </a:xfrm>
              <a:prstGeom prst="rect">
                <a:avLst/>
              </a:prstGeom>
              <a:solidFill>
                <a:schemeClr val="accent1">
                  <a:lumMod val="40000"/>
                  <a:lumOff val="60000"/>
                  <a:alpha val="5607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200" b="1" dirty="0" err="1">
                    <a:solidFill>
                      <a:schemeClr val="tx1"/>
                    </a:solidFill>
                    <a:latin typeface="Lub Dub Condensed" panose="020B0506030403020204" pitchFamily="34" charset="0"/>
                    <a:cs typeface="Arial" panose="020B0604020202020204" pitchFamily="34" charset="0"/>
                  </a:rPr>
                  <a:t>HFpEF</a:t>
                </a:r>
                <a:r>
                  <a:rPr lang="en-US" sz="800" b="1" dirty="0">
                    <a:solidFill>
                      <a:schemeClr val="tx1"/>
                    </a:solidFill>
                    <a:latin typeface="Lub Dub Condensed" panose="020B0506030403020204" pitchFamily="34" charset="0"/>
                    <a:cs typeface="Arial" panose="020B0604020202020204" pitchFamily="34" charset="0"/>
                  </a:rPr>
                  <a:t> </a:t>
                </a:r>
                <a:r>
                  <a:rPr lang="en-US" sz="1200" dirty="0">
                    <a:solidFill>
                      <a:schemeClr val="tx1"/>
                    </a:solidFill>
                    <a:latin typeface="Lub Dub Condensed" panose="020B0506030403020204" pitchFamily="34" charset="0"/>
                    <a:cs typeface="Arial" panose="020B0604020202020204" pitchFamily="34" charset="0"/>
                  </a:rPr>
                  <a:t>LVEF </a:t>
                </a:r>
                <a14:m>
                  <m:oMath xmlns:m="http://schemas.openxmlformats.org/officeDocument/2006/math">
                    <m:r>
                      <a:rPr lang="en-US" sz="1200" b="0" i="0" smtClean="0">
                        <a:solidFill>
                          <a:schemeClr val="tx1"/>
                        </a:solidFill>
                        <a:latin typeface="Cambria Math" panose="02040503050406030204" pitchFamily="18" charset="0"/>
                        <a:ea typeface="Cambria Math" panose="02040503050406030204" pitchFamily="18" charset="0"/>
                        <a:cs typeface="Arial" panose="020B0604020202020204" pitchFamily="34" charset="0"/>
                      </a:rPr>
                      <m:t>≥</m:t>
                    </m:r>
                  </m:oMath>
                </a14:m>
                <a:r>
                  <a:rPr lang="en-US" sz="1200" dirty="0">
                    <a:solidFill>
                      <a:schemeClr val="tx1"/>
                    </a:solidFill>
                    <a:latin typeface="Lub Dub Condensed" panose="020B0506030403020204" pitchFamily="34" charset="0"/>
                    <a:cs typeface="Arial" panose="020B0604020202020204" pitchFamily="34" charset="0"/>
                  </a:rPr>
                  <a:t> 50%</a:t>
                </a:r>
              </a:p>
            </p:txBody>
          </p:sp>
        </mc:Choice>
        <mc:Fallback xmlns="">
          <p:sp>
            <p:nvSpPr>
              <p:cNvPr id="25" name="TextBox 24">
                <a:extLst>
                  <a:ext uri="{FF2B5EF4-FFF2-40B4-BE49-F238E27FC236}">
                    <a16:creationId xmlns:a16="http://schemas.microsoft.com/office/drawing/2014/main" id="{77B44FBA-2DEF-47BF-9F2D-B437D6D245E2}"/>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a:off x="8734744" y="5574371"/>
                <a:ext cx="1640534" cy="276999"/>
              </a:xfrm>
              <a:prstGeom prst="rect">
                <a:avLst/>
              </a:prstGeom>
              <a:blipFill>
                <a:blip r:embed="rId9"/>
                <a:stretch>
                  <a:fillRect b="-1521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AACF4AC0-4882-48B8-92D6-6BF31FED9BF9}"/>
                  </a:ext>
                  <a:ext uri="{C183D7F6-B498-43B3-948B-1728B52AA6E4}">
                    <adec:decorative xmlns:adec="http://schemas.microsoft.com/office/drawing/2017/decorative" val="1"/>
                  </a:ext>
                </a:extLst>
              </p:cNvPr>
              <p:cNvSpPr txBox="1"/>
              <p:nvPr/>
            </p:nvSpPr>
            <p:spPr>
              <a:xfrm>
                <a:off x="8734731" y="4516945"/>
                <a:ext cx="1640540" cy="284108"/>
              </a:xfrm>
              <a:prstGeom prst="rect">
                <a:avLst/>
              </a:prstGeom>
              <a:solidFill>
                <a:schemeClr val="accent1">
                  <a:lumMod val="40000"/>
                  <a:lumOff val="60000"/>
                  <a:alpha val="5607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200" b="1" dirty="0">
                    <a:solidFill>
                      <a:schemeClr val="tx1"/>
                    </a:solidFill>
                    <a:latin typeface="Lub Dub Condensed" panose="020B0506030403020204" pitchFamily="34" charset="0"/>
                    <a:cs typeface="Arial" panose="020B0604020202020204" pitchFamily="34" charset="0"/>
                  </a:rPr>
                  <a:t>*</a:t>
                </a:r>
                <a:r>
                  <a:rPr lang="en-US" sz="1200" dirty="0">
                    <a:solidFill>
                      <a:schemeClr val="tx1"/>
                    </a:solidFill>
                    <a:latin typeface="Lub Dub Condensed" panose="020B0506030403020204" pitchFamily="34" charset="0"/>
                    <a:cs typeface="Arial" panose="020B0604020202020204" pitchFamily="34" charset="0"/>
                  </a:rPr>
                  <a:t>LVEF </a:t>
                </a:r>
                <a14:m>
                  <m:oMath xmlns:m="http://schemas.openxmlformats.org/officeDocument/2006/math">
                    <m:r>
                      <a:rPr lang="en-US" sz="1200" b="0" i="0" smtClean="0">
                        <a:solidFill>
                          <a:schemeClr val="tx1"/>
                        </a:solidFill>
                        <a:latin typeface="Cambria Math" panose="02040503050406030204" pitchFamily="18" charset="0"/>
                        <a:ea typeface="Cambria Math" panose="02040503050406030204" pitchFamily="18" charset="0"/>
                        <a:cs typeface="Arial" panose="020B0604020202020204" pitchFamily="34" charset="0"/>
                      </a:rPr>
                      <m:t>≥</m:t>
                    </m:r>
                  </m:oMath>
                </a14:m>
                <a:r>
                  <a:rPr lang="en-US" sz="1200" dirty="0">
                    <a:solidFill>
                      <a:schemeClr val="tx1"/>
                    </a:solidFill>
                    <a:latin typeface="Lub Dub Condensed" panose="020B0506030403020204" pitchFamily="34" charset="0"/>
                    <a:cs typeface="Arial" panose="020B0604020202020204" pitchFamily="34" charset="0"/>
                  </a:rPr>
                  <a:t> 50%</a:t>
                </a:r>
              </a:p>
            </p:txBody>
          </p:sp>
        </mc:Choice>
        <mc:Fallback xmlns="">
          <p:sp>
            <p:nvSpPr>
              <p:cNvPr id="26" name="TextBox 25">
                <a:extLst>
                  <a:ext uri="{FF2B5EF4-FFF2-40B4-BE49-F238E27FC236}">
                    <a16:creationId xmlns:a16="http://schemas.microsoft.com/office/drawing/2014/main" id="{AACF4AC0-4882-48B8-92D6-6BF31FED9BF9}"/>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a:off x="8734731" y="4516945"/>
                <a:ext cx="1640540" cy="284108"/>
              </a:xfrm>
              <a:prstGeom prst="rect">
                <a:avLst/>
              </a:prstGeom>
              <a:blipFill>
                <a:blip r:embed="rId10"/>
                <a:stretch>
                  <a:fillRect t="-2128" b="-12766"/>
                </a:stretch>
              </a:blipFill>
              <a:ln>
                <a:noFill/>
              </a:ln>
            </p:spPr>
            <p:txBody>
              <a:bodyPr/>
              <a:lstStyle/>
              <a:p>
                <a:r>
                  <a:rPr lang="en-US">
                    <a:noFill/>
                  </a:rPr>
                  <a:t> </a:t>
                </a:r>
              </a:p>
            </p:txBody>
          </p:sp>
        </mc:Fallback>
      </mc:AlternateContent>
      <p:cxnSp>
        <p:nvCxnSpPr>
          <p:cNvPr id="28" name="Elbow Connector 30">
            <a:extLst>
              <a:ext uri="{FF2B5EF4-FFF2-40B4-BE49-F238E27FC236}">
                <a16:creationId xmlns:a16="http://schemas.microsoft.com/office/drawing/2014/main" id="{D23BDB76-54DA-4FC2-A9E5-DEA72B78C3A9}"/>
              </a:ext>
              <a:ext uri="{C183D7F6-B498-43B3-948B-1728B52AA6E4}">
                <adec:decorative xmlns:adec="http://schemas.microsoft.com/office/drawing/2017/decorative" val="1"/>
              </a:ext>
            </a:extLst>
          </p:cNvPr>
          <p:cNvCxnSpPr>
            <a:cxnSpLocks/>
            <a:stCxn id="10" idx="3"/>
            <a:endCxn id="11" idx="1"/>
          </p:cNvCxnSpPr>
          <p:nvPr/>
        </p:nvCxnSpPr>
        <p:spPr>
          <a:xfrm flipV="1">
            <a:off x="2205031" y="1569635"/>
            <a:ext cx="737537" cy="412176"/>
          </a:xfrm>
          <a:prstGeom prst="bentConnector3">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Elbow Connector 32">
            <a:extLst>
              <a:ext uri="{FF2B5EF4-FFF2-40B4-BE49-F238E27FC236}">
                <a16:creationId xmlns:a16="http://schemas.microsoft.com/office/drawing/2014/main" id="{393FE564-AA42-4DD2-A270-A6AEBB289702}"/>
              </a:ext>
              <a:ext uri="{C183D7F6-B498-43B3-948B-1728B52AA6E4}">
                <adec:decorative xmlns:adec="http://schemas.microsoft.com/office/drawing/2017/decorative" val="1"/>
              </a:ext>
            </a:extLst>
          </p:cNvPr>
          <p:cNvCxnSpPr>
            <a:cxnSpLocks/>
            <a:stCxn id="10" idx="3"/>
            <a:endCxn id="12" idx="1"/>
          </p:cNvCxnSpPr>
          <p:nvPr/>
        </p:nvCxnSpPr>
        <p:spPr>
          <a:xfrm>
            <a:off x="2205031" y="1981811"/>
            <a:ext cx="737537" cy="448980"/>
          </a:xfrm>
          <a:prstGeom prst="bentConnector3">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8C787F17-45FB-4A73-B4F4-051E3904BB40}"/>
              </a:ext>
              <a:ext uri="{C183D7F6-B498-43B3-948B-1728B52AA6E4}">
                <adec:decorative xmlns:adec="http://schemas.microsoft.com/office/drawing/2017/decorative" val="1"/>
              </a:ext>
            </a:extLst>
          </p:cNvPr>
          <p:cNvCxnSpPr>
            <a:cxnSpLocks/>
            <a:stCxn id="11" idx="2"/>
            <a:endCxn id="12" idx="0"/>
          </p:cNvCxnSpPr>
          <p:nvPr/>
        </p:nvCxnSpPr>
        <p:spPr>
          <a:xfrm>
            <a:off x="4269092" y="1896263"/>
            <a:ext cx="0" cy="21963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Elbow Connector 39">
            <a:extLst>
              <a:ext uri="{FF2B5EF4-FFF2-40B4-BE49-F238E27FC236}">
                <a16:creationId xmlns:a16="http://schemas.microsoft.com/office/drawing/2014/main" id="{D47E7A8A-0580-4320-8093-F29CA15B2BA0}"/>
              </a:ext>
              <a:ext uri="{C183D7F6-B498-43B3-948B-1728B52AA6E4}">
                <adec:decorative xmlns:adec="http://schemas.microsoft.com/office/drawing/2017/decorative" val="1"/>
              </a:ext>
            </a:extLst>
          </p:cNvPr>
          <p:cNvCxnSpPr>
            <a:cxnSpLocks/>
            <a:stCxn id="12" idx="3"/>
            <a:endCxn id="13" idx="1"/>
          </p:cNvCxnSpPr>
          <p:nvPr/>
        </p:nvCxnSpPr>
        <p:spPr>
          <a:xfrm flipV="1">
            <a:off x="5595615" y="1753722"/>
            <a:ext cx="871727" cy="677069"/>
          </a:xfrm>
          <a:prstGeom prst="bentConnector3">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Elbow Connector 43">
            <a:extLst>
              <a:ext uri="{FF2B5EF4-FFF2-40B4-BE49-F238E27FC236}">
                <a16:creationId xmlns:a16="http://schemas.microsoft.com/office/drawing/2014/main" id="{A19F1EEF-789C-449D-AA44-023278277743}"/>
              </a:ext>
              <a:ext uri="{C183D7F6-B498-43B3-948B-1728B52AA6E4}">
                <adec:decorative xmlns:adec="http://schemas.microsoft.com/office/drawing/2017/decorative" val="1"/>
              </a:ext>
            </a:extLst>
          </p:cNvPr>
          <p:cNvCxnSpPr>
            <a:cxnSpLocks/>
            <a:stCxn id="14" idx="3"/>
            <a:endCxn id="18" idx="1"/>
          </p:cNvCxnSpPr>
          <p:nvPr/>
        </p:nvCxnSpPr>
        <p:spPr>
          <a:xfrm flipV="1">
            <a:off x="8309492" y="3266571"/>
            <a:ext cx="425243" cy="138356"/>
          </a:xfrm>
          <a:prstGeom prst="bentConnector3">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Elbow Connector 45">
            <a:extLst>
              <a:ext uri="{FF2B5EF4-FFF2-40B4-BE49-F238E27FC236}">
                <a16:creationId xmlns:a16="http://schemas.microsoft.com/office/drawing/2014/main" id="{BF095507-AE7A-4EA2-8B78-F35FDDCE094A}"/>
              </a:ext>
              <a:ext uri="{C183D7F6-B498-43B3-948B-1728B52AA6E4}">
                <adec:decorative xmlns:adec="http://schemas.microsoft.com/office/drawing/2017/decorative" val="1"/>
              </a:ext>
            </a:extLst>
          </p:cNvPr>
          <p:cNvCxnSpPr>
            <a:cxnSpLocks/>
            <a:stCxn id="14" idx="3"/>
            <a:endCxn id="20" idx="1"/>
          </p:cNvCxnSpPr>
          <p:nvPr/>
        </p:nvCxnSpPr>
        <p:spPr>
          <a:xfrm>
            <a:off x="8309492" y="3404927"/>
            <a:ext cx="425242" cy="199780"/>
          </a:xfrm>
          <a:prstGeom prst="bentConnector3">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Elbow Connector 47">
            <a:extLst>
              <a:ext uri="{FF2B5EF4-FFF2-40B4-BE49-F238E27FC236}">
                <a16:creationId xmlns:a16="http://schemas.microsoft.com/office/drawing/2014/main" id="{C48DB804-FB72-46CF-9084-09B83F399A23}"/>
              </a:ext>
              <a:ext uri="{C183D7F6-B498-43B3-948B-1728B52AA6E4}">
                <adec:decorative xmlns:adec="http://schemas.microsoft.com/office/drawing/2017/decorative" val="1"/>
              </a:ext>
            </a:extLst>
          </p:cNvPr>
          <p:cNvCxnSpPr>
            <a:cxnSpLocks/>
            <a:stCxn id="15" idx="3"/>
            <a:endCxn id="19" idx="1"/>
          </p:cNvCxnSpPr>
          <p:nvPr/>
        </p:nvCxnSpPr>
        <p:spPr>
          <a:xfrm flipV="1">
            <a:off x="8309492" y="4002230"/>
            <a:ext cx="425238" cy="324925"/>
          </a:xfrm>
          <a:prstGeom prst="bentConnector3">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Elbow Connector 51">
            <a:extLst>
              <a:ext uri="{FF2B5EF4-FFF2-40B4-BE49-F238E27FC236}">
                <a16:creationId xmlns:a16="http://schemas.microsoft.com/office/drawing/2014/main" id="{8626C374-AD28-46BC-BC8B-6A802FC6986E}"/>
              </a:ext>
              <a:ext uri="{C183D7F6-B498-43B3-948B-1728B52AA6E4}">
                <adec:decorative xmlns:adec="http://schemas.microsoft.com/office/drawing/2017/decorative" val="1"/>
              </a:ext>
            </a:extLst>
          </p:cNvPr>
          <p:cNvCxnSpPr>
            <a:cxnSpLocks/>
            <a:stCxn id="15" idx="3"/>
            <a:endCxn id="23" idx="1"/>
          </p:cNvCxnSpPr>
          <p:nvPr/>
        </p:nvCxnSpPr>
        <p:spPr>
          <a:xfrm flipV="1">
            <a:off x="8309492" y="4326944"/>
            <a:ext cx="425239" cy="211"/>
          </a:xfrm>
          <a:prstGeom prst="bentConnector3">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Elbow Connector 53">
            <a:extLst>
              <a:ext uri="{FF2B5EF4-FFF2-40B4-BE49-F238E27FC236}">
                <a16:creationId xmlns:a16="http://schemas.microsoft.com/office/drawing/2014/main" id="{597F4EEF-F92A-45E8-8475-CC0C6A422BB2}"/>
              </a:ext>
              <a:ext uri="{C183D7F6-B498-43B3-948B-1728B52AA6E4}">
                <adec:decorative xmlns:adec="http://schemas.microsoft.com/office/drawing/2017/decorative" val="1"/>
              </a:ext>
            </a:extLst>
          </p:cNvPr>
          <p:cNvCxnSpPr>
            <a:cxnSpLocks/>
            <a:stCxn id="15" idx="3"/>
            <a:endCxn id="26" idx="1"/>
          </p:cNvCxnSpPr>
          <p:nvPr/>
        </p:nvCxnSpPr>
        <p:spPr>
          <a:xfrm>
            <a:off x="8309492" y="4327155"/>
            <a:ext cx="425239" cy="331844"/>
          </a:xfrm>
          <a:prstGeom prst="bentConnector3">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Elbow Connector 55">
            <a:extLst>
              <a:ext uri="{FF2B5EF4-FFF2-40B4-BE49-F238E27FC236}">
                <a16:creationId xmlns:a16="http://schemas.microsoft.com/office/drawing/2014/main" id="{638EF9ED-1CE2-42E1-9DC1-4049880AC0A8}"/>
              </a:ext>
              <a:ext uri="{C183D7F6-B498-43B3-948B-1728B52AA6E4}">
                <adec:decorative xmlns:adec="http://schemas.microsoft.com/office/drawing/2017/decorative" val="1"/>
              </a:ext>
            </a:extLst>
          </p:cNvPr>
          <p:cNvCxnSpPr>
            <a:cxnSpLocks/>
            <a:stCxn id="16" idx="3"/>
            <a:endCxn id="22" idx="1"/>
          </p:cNvCxnSpPr>
          <p:nvPr/>
        </p:nvCxnSpPr>
        <p:spPr>
          <a:xfrm flipV="1">
            <a:off x="8309498" y="5072102"/>
            <a:ext cx="425245" cy="330323"/>
          </a:xfrm>
          <a:prstGeom prst="bentConnector3">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Elbow Connector 57">
            <a:extLst>
              <a:ext uri="{FF2B5EF4-FFF2-40B4-BE49-F238E27FC236}">
                <a16:creationId xmlns:a16="http://schemas.microsoft.com/office/drawing/2014/main" id="{66C244AE-FDA9-4710-9B33-7F5B0811CBC4}"/>
              </a:ext>
              <a:ext uri="{C183D7F6-B498-43B3-948B-1728B52AA6E4}">
                <adec:decorative xmlns:adec="http://schemas.microsoft.com/office/drawing/2017/decorative" val="1"/>
              </a:ext>
            </a:extLst>
          </p:cNvPr>
          <p:cNvCxnSpPr>
            <a:cxnSpLocks/>
            <a:stCxn id="16" idx="3"/>
            <a:endCxn id="24" idx="1"/>
          </p:cNvCxnSpPr>
          <p:nvPr/>
        </p:nvCxnSpPr>
        <p:spPr>
          <a:xfrm flipV="1">
            <a:off x="8309498" y="5395808"/>
            <a:ext cx="425246" cy="6617"/>
          </a:xfrm>
          <a:prstGeom prst="bentConnector3">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Elbow Connector 59">
            <a:extLst>
              <a:ext uri="{FF2B5EF4-FFF2-40B4-BE49-F238E27FC236}">
                <a16:creationId xmlns:a16="http://schemas.microsoft.com/office/drawing/2014/main" id="{E4D3D2A4-9568-4836-B41E-907FD0B39077}"/>
              </a:ext>
              <a:ext uri="{C183D7F6-B498-43B3-948B-1728B52AA6E4}">
                <adec:decorative xmlns:adec="http://schemas.microsoft.com/office/drawing/2017/decorative" val="1"/>
              </a:ext>
            </a:extLst>
          </p:cNvPr>
          <p:cNvCxnSpPr>
            <a:cxnSpLocks/>
            <a:stCxn id="16" idx="3"/>
            <a:endCxn id="25" idx="1"/>
          </p:cNvCxnSpPr>
          <p:nvPr/>
        </p:nvCxnSpPr>
        <p:spPr>
          <a:xfrm>
            <a:off x="8309498" y="5402425"/>
            <a:ext cx="425246" cy="310446"/>
          </a:xfrm>
          <a:prstGeom prst="bentConnector3">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3A205FBE-2490-4874-86C5-66140F0890E3}"/>
              </a:ext>
              <a:ext uri="{C183D7F6-B498-43B3-948B-1728B52AA6E4}">
                <adec:decorative xmlns:adec="http://schemas.microsoft.com/office/drawing/2017/decorative" val="1"/>
              </a:ext>
            </a:extLst>
          </p:cNvPr>
          <p:cNvSpPr/>
          <p:nvPr/>
        </p:nvSpPr>
        <p:spPr>
          <a:xfrm>
            <a:off x="2775309" y="1123658"/>
            <a:ext cx="2997347" cy="1791667"/>
          </a:xfrm>
          <a:prstGeom prst="rect">
            <a:avLst/>
          </a:prstGeom>
          <a:noFill/>
          <a:ln w="38100">
            <a:solidFill>
              <a:srgbClr val="A6A6A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8974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22" presetClass="entr" presetSubtype="8"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wipe(left)">
                                      <p:cBhvr>
                                        <p:cTn id="18" dur="500"/>
                                        <p:tgtEl>
                                          <p:spTgt spid="29"/>
                                        </p:tgtEl>
                                      </p:cBhvr>
                                    </p:animEffect>
                                  </p:childTnLst>
                                </p:cTn>
                              </p:par>
                              <p:par>
                                <p:cTn id="19" presetID="22" presetClass="entr" presetSubtype="1"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up)">
                                      <p:cBhvr>
                                        <p:cTn id="21" dur="500"/>
                                        <p:tgtEl>
                                          <p:spTgt spid="30"/>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ipe(left)">
                                      <p:cBhvr>
                                        <p:cTn id="30" dur="500"/>
                                        <p:tgtEl>
                                          <p:spTgt spid="3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wheel(1)">
                                      <p:cBhvr>
                                        <p:cTn id="38" dur="2000"/>
                                        <p:tgtEl>
                                          <p:spTgt spid="40"/>
                                        </p:tgtEl>
                                      </p:cBhvr>
                                    </p:animEffect>
                                  </p:childTnLst>
                                </p:cTn>
                              </p:par>
                            </p:childTnLst>
                          </p:cTn>
                        </p:par>
                        <p:par>
                          <p:cTn id="39" fill="hold">
                            <p:stCondLst>
                              <p:cond delay="2000"/>
                            </p:stCondLst>
                            <p:childTnLst>
                              <p:par>
                                <p:cTn id="40" presetID="10" presetClass="entr" presetSubtype="0"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childTnLst>
                          </p:cTn>
                        </p:par>
                        <p:par>
                          <p:cTn id="49" fill="hold">
                            <p:stCondLst>
                              <p:cond delay="2500"/>
                            </p:stCondLst>
                            <p:childTnLst>
                              <p:par>
                                <p:cTn id="50" presetID="22" presetClass="entr" presetSubtype="8" fill="hold" nodeType="after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left)">
                                      <p:cBhvr>
                                        <p:cTn id="52" dur="500"/>
                                        <p:tgtEl>
                                          <p:spTgt spid="32"/>
                                        </p:tgtEl>
                                      </p:cBhvr>
                                    </p:animEffect>
                                  </p:childTnLst>
                                </p:cTn>
                              </p:par>
                              <p:par>
                                <p:cTn id="53" presetID="22" presetClass="entr" presetSubtype="8"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30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childTnLst>
                                </p:cTn>
                              </p:par>
                            </p:childTnLst>
                          </p:cTn>
                        </p:par>
                        <p:par>
                          <p:cTn id="68" fill="hold">
                            <p:stCondLst>
                              <p:cond delay="500"/>
                            </p:stCondLst>
                            <p:childTnLst>
                              <p:par>
                                <p:cTn id="69" presetID="22" presetClass="entr" presetSubtype="8" fill="hold"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par>
                                <p:cTn id="72" presetID="22" presetClass="entr" presetSubtype="8" fill="hold" nodeType="with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wipe(left)">
                                      <p:cBhvr>
                                        <p:cTn id="74" dur="500"/>
                                        <p:tgtEl>
                                          <p:spTgt spid="36"/>
                                        </p:tgtEl>
                                      </p:cBhvr>
                                    </p:animEffect>
                                  </p:childTnLst>
                                </p:cTn>
                              </p:par>
                              <p:par>
                                <p:cTn id="75" presetID="22" presetClass="entr" presetSubtype="8" fill="hold" nodeType="with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wipe(left)">
                                      <p:cBhvr>
                                        <p:cTn id="77" dur="500"/>
                                        <p:tgtEl>
                                          <p:spTgt spid="35"/>
                                        </p:tgtEl>
                                      </p:cBhvr>
                                    </p:animEffect>
                                  </p:childTnLst>
                                </p:cTn>
                              </p:par>
                            </p:childTnLst>
                          </p:cTn>
                        </p:par>
                        <p:par>
                          <p:cTn id="78" fill="hold">
                            <p:stCondLst>
                              <p:cond delay="1000"/>
                            </p:stCondLst>
                            <p:childTnLst>
                              <p:par>
                                <p:cTn id="79" presetID="10"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500"/>
                                        <p:tgtEl>
                                          <p:spTgt spid="19"/>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fade">
                                      <p:cBhvr>
                                        <p:cTn id="84" dur="500"/>
                                        <p:tgtEl>
                                          <p:spTgt spid="23"/>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fade">
                                      <p:cBhvr>
                                        <p:cTn id="87" dur="500"/>
                                        <p:tgtEl>
                                          <p:spTgt spid="26"/>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fade">
                                      <p:cBhvr>
                                        <p:cTn id="90" dur="500"/>
                                        <p:tgtEl>
                                          <p:spTgt spid="43"/>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fade">
                                      <p:cBhvr>
                                        <p:cTn id="95" dur="500"/>
                                        <p:tgtEl>
                                          <p:spTgt spid="16"/>
                                        </p:tgtEl>
                                      </p:cBhvr>
                                    </p:animEffect>
                                  </p:childTnLst>
                                </p:cTn>
                              </p:par>
                            </p:childTnLst>
                          </p:cTn>
                        </p:par>
                        <p:par>
                          <p:cTn id="96" fill="hold">
                            <p:stCondLst>
                              <p:cond delay="500"/>
                            </p:stCondLst>
                            <p:childTnLst>
                              <p:par>
                                <p:cTn id="97" presetID="22" presetClass="entr" presetSubtype="8" fill="hold" nodeType="afterEffect">
                                  <p:stCondLst>
                                    <p:cond delay="0"/>
                                  </p:stCondLst>
                                  <p:childTnLst>
                                    <p:set>
                                      <p:cBhvr>
                                        <p:cTn id="98" dur="1" fill="hold">
                                          <p:stCondLst>
                                            <p:cond delay="0"/>
                                          </p:stCondLst>
                                        </p:cTn>
                                        <p:tgtEl>
                                          <p:spTgt spid="37"/>
                                        </p:tgtEl>
                                        <p:attrNameLst>
                                          <p:attrName>style.visibility</p:attrName>
                                        </p:attrNameLst>
                                      </p:cBhvr>
                                      <p:to>
                                        <p:strVal val="visible"/>
                                      </p:to>
                                    </p:set>
                                    <p:animEffect transition="in" filter="wipe(left)">
                                      <p:cBhvr>
                                        <p:cTn id="99" dur="500"/>
                                        <p:tgtEl>
                                          <p:spTgt spid="37"/>
                                        </p:tgtEl>
                                      </p:cBhvr>
                                    </p:animEffect>
                                  </p:childTnLst>
                                </p:cTn>
                              </p:par>
                              <p:par>
                                <p:cTn id="100" presetID="22" presetClass="entr" presetSubtype="8" fill="hold" nodeType="withEffect">
                                  <p:stCondLst>
                                    <p:cond delay="0"/>
                                  </p:stCondLst>
                                  <p:childTnLst>
                                    <p:set>
                                      <p:cBhvr>
                                        <p:cTn id="101" dur="1" fill="hold">
                                          <p:stCondLst>
                                            <p:cond delay="0"/>
                                          </p:stCondLst>
                                        </p:cTn>
                                        <p:tgtEl>
                                          <p:spTgt spid="38"/>
                                        </p:tgtEl>
                                        <p:attrNameLst>
                                          <p:attrName>style.visibility</p:attrName>
                                        </p:attrNameLst>
                                      </p:cBhvr>
                                      <p:to>
                                        <p:strVal val="visible"/>
                                      </p:to>
                                    </p:set>
                                    <p:animEffect transition="in" filter="wipe(left)">
                                      <p:cBhvr>
                                        <p:cTn id="102" dur="500"/>
                                        <p:tgtEl>
                                          <p:spTgt spid="38"/>
                                        </p:tgtEl>
                                      </p:cBhvr>
                                    </p:animEffect>
                                  </p:childTnLst>
                                </p:cTn>
                              </p:par>
                              <p:par>
                                <p:cTn id="103" presetID="22" presetClass="entr" presetSubtype="8" fill="hold" nodeType="with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wipe(left)">
                                      <p:cBhvr>
                                        <p:cTn id="105" dur="500"/>
                                        <p:tgtEl>
                                          <p:spTgt spid="39"/>
                                        </p:tgtEl>
                                      </p:cBhvr>
                                    </p:animEffect>
                                  </p:childTnLst>
                                </p:cTn>
                              </p:par>
                            </p:childTnLst>
                          </p:cTn>
                        </p:par>
                        <p:par>
                          <p:cTn id="106" fill="hold">
                            <p:stCondLst>
                              <p:cond delay="1000"/>
                            </p:stCondLst>
                            <p:childTnLst>
                              <p:par>
                                <p:cTn id="107" presetID="10" presetClass="entr" presetSubtype="0" fill="hold" grpId="0" nodeType="afterEffect">
                                  <p:stCondLst>
                                    <p:cond delay="0"/>
                                  </p:stCondLst>
                                  <p:childTnLst>
                                    <p:set>
                                      <p:cBhvr>
                                        <p:cTn id="108" dur="1" fill="hold">
                                          <p:stCondLst>
                                            <p:cond delay="0"/>
                                          </p:stCondLst>
                                        </p:cTn>
                                        <p:tgtEl>
                                          <p:spTgt spid="22"/>
                                        </p:tgtEl>
                                        <p:attrNameLst>
                                          <p:attrName>style.visibility</p:attrName>
                                        </p:attrNameLst>
                                      </p:cBhvr>
                                      <p:to>
                                        <p:strVal val="visible"/>
                                      </p:to>
                                    </p:set>
                                    <p:animEffect transition="in" filter="fade">
                                      <p:cBhvr>
                                        <p:cTn id="109" dur="500"/>
                                        <p:tgtEl>
                                          <p:spTgt spid="22"/>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24"/>
                                        </p:tgtEl>
                                        <p:attrNameLst>
                                          <p:attrName>style.visibility</p:attrName>
                                        </p:attrNameLst>
                                      </p:cBhvr>
                                      <p:to>
                                        <p:strVal val="visible"/>
                                      </p:to>
                                    </p:set>
                                    <p:animEffect transition="in" filter="fade">
                                      <p:cBhvr>
                                        <p:cTn id="112" dur="500"/>
                                        <p:tgtEl>
                                          <p:spTgt spid="24"/>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25"/>
                                        </p:tgtEl>
                                        <p:attrNameLst>
                                          <p:attrName>style.visibility</p:attrName>
                                        </p:attrNameLst>
                                      </p:cBhvr>
                                      <p:to>
                                        <p:strVal val="visible"/>
                                      </p:to>
                                    </p:set>
                                    <p:animEffect transition="in" filter="fade">
                                      <p:cBhvr>
                                        <p:cTn id="1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4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ABFD1527-2CFD-43A8-B872-C35F21398230}"/>
              </a:ext>
              <a:ext uri="{C183D7F6-B498-43B3-948B-1728B52AA6E4}">
                <adec:decorative xmlns:adec="http://schemas.microsoft.com/office/drawing/2017/decorative" val="1"/>
              </a:ext>
            </a:extLst>
          </p:cNvPr>
          <p:cNvSpPr/>
          <p:nvPr/>
        </p:nvSpPr>
        <p:spPr>
          <a:xfrm>
            <a:off x="5974080" y="1771881"/>
            <a:ext cx="5234940" cy="336639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BE93F74-47D2-4C5B-90CE-5233A2E23494}"/>
              </a:ext>
              <a:ext uri="{C183D7F6-B498-43B3-948B-1728B52AA6E4}">
                <adec:decorative xmlns:adec="http://schemas.microsoft.com/office/drawing/2017/decorative" val="1"/>
              </a:ext>
            </a:extLst>
          </p:cNvPr>
          <p:cNvSpPr/>
          <p:nvPr/>
        </p:nvSpPr>
        <p:spPr>
          <a:xfrm>
            <a:off x="769620" y="1432567"/>
            <a:ext cx="4783044" cy="93928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5C8E47CC-2C36-4E78-B987-9C8EC0DAC266}"/>
              </a:ext>
            </a:extLst>
          </p:cNvPr>
          <p:cNvSpPr>
            <a:spLocks noGrp="1"/>
          </p:cNvSpPr>
          <p:nvPr>
            <p:ph type="title"/>
          </p:nvPr>
        </p:nvSpPr>
        <p:spPr/>
        <p:txBody>
          <a:bodyPr/>
          <a:lstStyle/>
          <a:p>
            <a:r>
              <a:rPr lang="en-US" dirty="0"/>
              <a:t>Epidemiology of Heart Failure in the United States</a:t>
            </a:r>
          </a:p>
        </p:txBody>
      </p:sp>
      <p:sp>
        <p:nvSpPr>
          <p:cNvPr id="10" name="TextBox 9">
            <a:extLst>
              <a:ext uri="{FF2B5EF4-FFF2-40B4-BE49-F238E27FC236}">
                <a16:creationId xmlns:a16="http://schemas.microsoft.com/office/drawing/2014/main" id="{FDE8CC13-A884-489F-8816-CE217922A67A}"/>
              </a:ext>
              <a:ext uri="{C183D7F6-B498-43B3-948B-1728B52AA6E4}">
                <adec:decorative xmlns:adec="http://schemas.microsoft.com/office/drawing/2017/decorative" val="0"/>
              </a:ext>
            </a:extLst>
          </p:cNvPr>
          <p:cNvSpPr txBox="1"/>
          <p:nvPr/>
        </p:nvSpPr>
        <p:spPr>
          <a:xfrm>
            <a:off x="1742205" y="1609467"/>
            <a:ext cx="3709099" cy="646331"/>
          </a:xfrm>
          <a:prstGeom prst="rect">
            <a:avLst/>
          </a:prstGeom>
          <a:noFill/>
          <a:ln>
            <a:noFill/>
          </a:ln>
        </p:spPr>
        <p:txBody>
          <a:bodyPr wrap="square" rtlCol="0">
            <a:spAutoFit/>
          </a:bodyPr>
          <a:lstStyle/>
          <a:p>
            <a:pPr algn="ctr"/>
            <a:r>
              <a:rPr lang="en-US" dirty="0">
                <a:latin typeface="Lub Dub Bold" panose="020B0803030403020204" pitchFamily="34" charset="0"/>
                <a:cs typeface="Arial" panose="020B0604020202020204" pitchFamily="34" charset="0"/>
              </a:rPr>
              <a:t>Increase in HF related deaths from 2009 to 2014.</a:t>
            </a:r>
          </a:p>
        </p:txBody>
      </p:sp>
      <p:sp>
        <p:nvSpPr>
          <p:cNvPr id="16" name="TextBox 15">
            <a:extLst>
              <a:ext uri="{FF2B5EF4-FFF2-40B4-BE49-F238E27FC236}">
                <a16:creationId xmlns:a16="http://schemas.microsoft.com/office/drawing/2014/main" id="{374B7AC7-992B-4CA8-9A63-D204532250AB}"/>
              </a:ext>
            </a:extLst>
          </p:cNvPr>
          <p:cNvSpPr txBox="1"/>
          <p:nvPr/>
        </p:nvSpPr>
        <p:spPr>
          <a:xfrm>
            <a:off x="6096000" y="1943764"/>
            <a:ext cx="4991100" cy="3139321"/>
          </a:xfrm>
          <a:prstGeom prst="rect">
            <a:avLst/>
          </a:prstGeom>
          <a:noFill/>
          <a:ln w="38100">
            <a:noFill/>
          </a:ln>
        </p:spPr>
        <p:txBody>
          <a:bodyPr wrap="square" rtlCol="0">
            <a:spAutoFit/>
          </a:bodyPr>
          <a:lstStyle/>
          <a:p>
            <a:pPr algn="ctr"/>
            <a:r>
              <a:rPr lang="en-US" dirty="0">
                <a:latin typeface="Lub Dub Bold" panose="020B0803030403020204" pitchFamily="34" charset="0"/>
                <a:cs typeface="Arial" panose="020B0604020202020204" pitchFamily="34" charset="0"/>
              </a:rPr>
              <a:t>Racial and ethnic disparities in death resulting from HF persist.</a:t>
            </a:r>
          </a:p>
          <a:p>
            <a:pPr algn="ctr"/>
            <a:endParaRPr lang="en-US" dirty="0">
              <a:latin typeface="Lub Dub Medium" panose="020B0603030403020204" pitchFamily="34" charset="0"/>
              <a:cs typeface="Arial" panose="020B0604020202020204" pitchFamily="34" charset="0"/>
            </a:endParaRPr>
          </a:p>
          <a:p>
            <a:pPr algn="ctr"/>
            <a:r>
              <a:rPr lang="en-US" dirty="0">
                <a:latin typeface="Lub Dub Bold" panose="020B0803030403020204" pitchFamily="34" charset="0"/>
                <a:cs typeface="Arial" panose="020B0604020202020204" pitchFamily="34" charset="0"/>
              </a:rPr>
              <a:t>Age-adjusted mortality rates for HF: </a:t>
            </a:r>
            <a:r>
              <a:rPr lang="en-US" sz="1600" i="1" dirty="0">
                <a:latin typeface="Lub Dub Medium" panose="020B0603030403020204" pitchFamily="34" charset="0"/>
                <a:cs typeface="Arial" panose="020B0604020202020204" pitchFamily="34" charset="0"/>
              </a:rPr>
              <a:t>92/100,000 for non-Hispanic Black patients</a:t>
            </a:r>
          </a:p>
          <a:p>
            <a:pPr algn="ctr"/>
            <a:r>
              <a:rPr lang="en-US" sz="1600" i="1" dirty="0">
                <a:latin typeface="Lub Dub Medium" panose="020B0603030403020204" pitchFamily="34" charset="0"/>
                <a:cs typeface="Arial" panose="020B0604020202020204" pitchFamily="34" charset="0"/>
              </a:rPr>
              <a:t>87/100,000 for non-Hispanic White patients</a:t>
            </a:r>
          </a:p>
          <a:p>
            <a:pPr algn="ctr"/>
            <a:r>
              <a:rPr lang="en-US" sz="1600" i="1" dirty="0">
                <a:latin typeface="Lub Dub Medium" panose="020B0603030403020204" pitchFamily="34" charset="0"/>
                <a:cs typeface="Arial" panose="020B0604020202020204" pitchFamily="34" charset="0"/>
              </a:rPr>
              <a:t>53/100,000 for Hispanic patients</a:t>
            </a:r>
          </a:p>
          <a:p>
            <a:pPr algn="ctr"/>
            <a:endParaRPr lang="en-US" dirty="0">
              <a:latin typeface="Lub Dub Medium" panose="020B0603030403020204" pitchFamily="34" charset="0"/>
              <a:cs typeface="Arial" panose="020B0604020202020204" pitchFamily="34" charset="0"/>
            </a:endParaRPr>
          </a:p>
          <a:p>
            <a:pPr algn="ctr"/>
            <a:r>
              <a:rPr lang="en-US" dirty="0">
                <a:latin typeface="Lub Dub Bold" panose="020B0803030403020204" pitchFamily="34" charset="0"/>
                <a:cs typeface="Arial" panose="020B0604020202020204" pitchFamily="34" charset="0"/>
              </a:rPr>
              <a:t>Disparities in racial and ethnic HF outcomes warrant studies and health policy changes to address health inequity.</a:t>
            </a:r>
          </a:p>
        </p:txBody>
      </p:sp>
      <p:sp>
        <p:nvSpPr>
          <p:cNvPr id="4" name="Oval 3">
            <a:extLst>
              <a:ext uri="{FF2B5EF4-FFF2-40B4-BE49-F238E27FC236}">
                <a16:creationId xmlns:a16="http://schemas.microsoft.com/office/drawing/2014/main" id="{0E9C5AA8-2966-486F-8D7B-304989A9F978}"/>
              </a:ext>
              <a:ext uri="{C183D7F6-B498-43B3-948B-1728B52AA6E4}">
                <adec:decorative xmlns:adec="http://schemas.microsoft.com/office/drawing/2017/decorative" val="1"/>
              </a:ext>
            </a:extLst>
          </p:cNvPr>
          <p:cNvSpPr/>
          <p:nvPr/>
        </p:nvSpPr>
        <p:spPr>
          <a:xfrm>
            <a:off x="646130" y="1374019"/>
            <a:ext cx="1096760" cy="109676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8AE7E1B3-74B1-42C5-A2AB-6FA600057200}"/>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70304" y="1478005"/>
            <a:ext cx="848411" cy="848411"/>
          </a:xfrm>
          <a:prstGeom prst="rect">
            <a:avLst/>
          </a:prstGeom>
        </p:spPr>
      </p:pic>
      <p:sp>
        <p:nvSpPr>
          <p:cNvPr id="18" name="Rectangle 17">
            <a:extLst>
              <a:ext uri="{FF2B5EF4-FFF2-40B4-BE49-F238E27FC236}">
                <a16:creationId xmlns:a16="http://schemas.microsoft.com/office/drawing/2014/main" id="{23C546C5-47E0-4753-916B-5376174A008C}"/>
              </a:ext>
              <a:ext uri="{C183D7F6-B498-43B3-948B-1728B52AA6E4}">
                <adec:decorative xmlns:adec="http://schemas.microsoft.com/office/drawing/2017/decorative" val="1"/>
              </a:ext>
            </a:extLst>
          </p:cNvPr>
          <p:cNvSpPr/>
          <p:nvPr/>
        </p:nvSpPr>
        <p:spPr>
          <a:xfrm>
            <a:off x="769620" y="2785164"/>
            <a:ext cx="4783044" cy="939288"/>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3887BE4-F263-4329-94ED-EE280C2FE4EC}"/>
              </a:ext>
            </a:extLst>
          </p:cNvPr>
          <p:cNvSpPr txBox="1"/>
          <p:nvPr/>
        </p:nvSpPr>
        <p:spPr>
          <a:xfrm>
            <a:off x="1742205" y="2962064"/>
            <a:ext cx="3709099" cy="646331"/>
          </a:xfrm>
          <a:prstGeom prst="rect">
            <a:avLst/>
          </a:prstGeom>
          <a:noFill/>
          <a:ln>
            <a:noFill/>
          </a:ln>
        </p:spPr>
        <p:txBody>
          <a:bodyPr wrap="square" rtlCol="0">
            <a:spAutoFit/>
          </a:bodyPr>
          <a:lstStyle/>
          <a:p>
            <a:pPr algn="ctr"/>
            <a:r>
              <a:rPr lang="en-US" dirty="0">
                <a:solidFill>
                  <a:schemeClr val="bg1"/>
                </a:solidFill>
                <a:latin typeface="Lub Dub Bold" panose="020B0803030403020204" pitchFamily="34" charset="0"/>
                <a:cs typeface="Arial" panose="020B0604020202020204" pitchFamily="34" charset="0"/>
              </a:rPr>
              <a:t>Increase in HF hospitalizations from 2013 to 2017.</a:t>
            </a:r>
          </a:p>
        </p:txBody>
      </p:sp>
      <p:sp>
        <p:nvSpPr>
          <p:cNvPr id="20" name="Oval 19">
            <a:extLst>
              <a:ext uri="{FF2B5EF4-FFF2-40B4-BE49-F238E27FC236}">
                <a16:creationId xmlns:a16="http://schemas.microsoft.com/office/drawing/2014/main" id="{DC7DEACE-726B-4490-9DC5-E66FEF40797A}"/>
              </a:ext>
              <a:ext uri="{C183D7F6-B498-43B3-948B-1728B52AA6E4}">
                <adec:decorative xmlns:adec="http://schemas.microsoft.com/office/drawing/2017/decorative" val="1"/>
              </a:ext>
            </a:extLst>
          </p:cNvPr>
          <p:cNvSpPr/>
          <p:nvPr/>
        </p:nvSpPr>
        <p:spPr>
          <a:xfrm>
            <a:off x="646130" y="2726616"/>
            <a:ext cx="1096760" cy="109676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a:extLst>
              <a:ext uri="{FF2B5EF4-FFF2-40B4-BE49-F238E27FC236}">
                <a16:creationId xmlns:a16="http://schemas.microsoft.com/office/drawing/2014/main" id="{4DE5479A-EA2B-4920-8AAB-69337C419867}"/>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70304" y="2830602"/>
            <a:ext cx="848411" cy="848411"/>
          </a:xfrm>
          <a:prstGeom prst="rect">
            <a:avLst/>
          </a:prstGeom>
        </p:spPr>
      </p:pic>
      <p:sp>
        <p:nvSpPr>
          <p:cNvPr id="24" name="Rectangle 23">
            <a:extLst>
              <a:ext uri="{FF2B5EF4-FFF2-40B4-BE49-F238E27FC236}">
                <a16:creationId xmlns:a16="http://schemas.microsoft.com/office/drawing/2014/main" id="{65F185C2-8ADF-4750-8D7D-310C46D4579C}"/>
              </a:ext>
              <a:ext uri="{C183D7F6-B498-43B3-948B-1728B52AA6E4}">
                <adec:decorative xmlns:adec="http://schemas.microsoft.com/office/drawing/2017/decorative" val="1"/>
              </a:ext>
            </a:extLst>
          </p:cNvPr>
          <p:cNvSpPr/>
          <p:nvPr/>
        </p:nvSpPr>
        <p:spPr>
          <a:xfrm>
            <a:off x="769620" y="4159713"/>
            <a:ext cx="4783044" cy="1265278"/>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F1DD5207-1C56-4ECE-80DA-CF8956819410}"/>
              </a:ext>
            </a:extLst>
          </p:cNvPr>
          <p:cNvSpPr txBox="1"/>
          <p:nvPr/>
        </p:nvSpPr>
        <p:spPr>
          <a:xfrm>
            <a:off x="1708207" y="4182573"/>
            <a:ext cx="3743098" cy="1200329"/>
          </a:xfrm>
          <a:prstGeom prst="rect">
            <a:avLst/>
          </a:prstGeom>
          <a:noFill/>
          <a:ln>
            <a:noFill/>
          </a:ln>
        </p:spPr>
        <p:txBody>
          <a:bodyPr wrap="square" rtlCol="0">
            <a:spAutoFit/>
          </a:bodyPr>
          <a:lstStyle/>
          <a:p>
            <a:pPr algn="ctr"/>
            <a:r>
              <a:rPr lang="en-US" dirty="0">
                <a:solidFill>
                  <a:schemeClr val="bg1"/>
                </a:solidFill>
                <a:latin typeface="Lub Dub Bold" panose="020B0803030403020204" pitchFamily="34" charset="0"/>
                <a:cs typeface="Arial" panose="020B0604020202020204" pitchFamily="34" charset="0"/>
              </a:rPr>
              <a:t>Decline in overall HF incidence from 2011 to 2014 with declining incidence of </a:t>
            </a:r>
            <a:r>
              <a:rPr lang="en-US" dirty="0" err="1">
                <a:solidFill>
                  <a:schemeClr val="bg1"/>
                </a:solidFill>
                <a:latin typeface="Lub Dub Bold" panose="020B0803030403020204" pitchFamily="34" charset="0"/>
                <a:cs typeface="Arial" panose="020B0604020202020204" pitchFamily="34" charset="0"/>
              </a:rPr>
              <a:t>HFrEF</a:t>
            </a:r>
            <a:r>
              <a:rPr lang="en-US" dirty="0">
                <a:solidFill>
                  <a:schemeClr val="bg1"/>
                </a:solidFill>
                <a:latin typeface="Lub Dub Bold" panose="020B0803030403020204" pitchFamily="34" charset="0"/>
                <a:cs typeface="Arial" panose="020B0604020202020204" pitchFamily="34" charset="0"/>
              </a:rPr>
              <a:t> but increasing incidence of </a:t>
            </a:r>
            <a:r>
              <a:rPr lang="en-US" dirty="0" err="1">
                <a:solidFill>
                  <a:schemeClr val="bg1"/>
                </a:solidFill>
                <a:latin typeface="Lub Dub Bold" panose="020B0803030403020204" pitchFamily="34" charset="0"/>
                <a:cs typeface="Arial" panose="020B0604020202020204" pitchFamily="34" charset="0"/>
              </a:rPr>
              <a:t>HFpEF</a:t>
            </a:r>
            <a:r>
              <a:rPr lang="en-US" dirty="0">
                <a:solidFill>
                  <a:schemeClr val="bg1"/>
                </a:solidFill>
                <a:latin typeface="Lub Dub Bold" panose="020B0803030403020204" pitchFamily="34" charset="0"/>
                <a:cs typeface="Arial" panose="020B0604020202020204" pitchFamily="34" charset="0"/>
              </a:rPr>
              <a:t>.</a:t>
            </a:r>
          </a:p>
        </p:txBody>
      </p:sp>
      <p:sp>
        <p:nvSpPr>
          <p:cNvPr id="26" name="Oval 25">
            <a:extLst>
              <a:ext uri="{FF2B5EF4-FFF2-40B4-BE49-F238E27FC236}">
                <a16:creationId xmlns:a16="http://schemas.microsoft.com/office/drawing/2014/main" id="{71BBDCC0-47F8-4152-A1F0-8D452F7AA423}"/>
              </a:ext>
              <a:ext uri="{C183D7F6-B498-43B3-948B-1728B52AA6E4}">
                <adec:decorative xmlns:adec="http://schemas.microsoft.com/office/drawing/2017/decorative" val="1"/>
              </a:ext>
            </a:extLst>
          </p:cNvPr>
          <p:cNvSpPr/>
          <p:nvPr/>
        </p:nvSpPr>
        <p:spPr>
          <a:xfrm>
            <a:off x="646130" y="4250811"/>
            <a:ext cx="1096760" cy="109676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Graphic 27">
            <a:extLst>
              <a:ext uri="{FF2B5EF4-FFF2-40B4-BE49-F238E27FC236}">
                <a16:creationId xmlns:a16="http://schemas.microsoft.com/office/drawing/2014/main" id="{B47FB898-93D6-4E6B-87F1-7B423D341067}"/>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4448" y="4337865"/>
            <a:ext cx="864747" cy="918087"/>
          </a:xfrm>
          <a:prstGeom prst="rect">
            <a:avLst/>
          </a:prstGeom>
        </p:spPr>
      </p:pic>
      <p:cxnSp>
        <p:nvCxnSpPr>
          <p:cNvPr id="31" name="Straight Arrow Connector 30">
            <a:extLst>
              <a:ext uri="{FF2B5EF4-FFF2-40B4-BE49-F238E27FC236}">
                <a16:creationId xmlns:a16="http://schemas.microsoft.com/office/drawing/2014/main" id="{A6065457-A991-481A-8A3A-A3828B04B3F8}"/>
              </a:ext>
              <a:ext uri="{C183D7F6-B498-43B3-948B-1728B52AA6E4}">
                <adec:decorative xmlns:adec="http://schemas.microsoft.com/office/drawing/2017/decorative" val="1"/>
              </a:ext>
            </a:extLst>
          </p:cNvPr>
          <p:cNvCxnSpPr>
            <a:cxnSpLocks/>
          </p:cNvCxnSpPr>
          <p:nvPr/>
        </p:nvCxnSpPr>
        <p:spPr>
          <a:xfrm>
            <a:off x="5402916" y="1808555"/>
            <a:ext cx="693084" cy="286945"/>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2A6A5D4C-6318-4501-83E6-339815A1ADBE}"/>
              </a:ext>
            </a:extLst>
          </p:cNvPr>
          <p:cNvSpPr>
            <a:spLocks noGrp="1"/>
          </p:cNvSpPr>
          <p:nvPr>
            <p:ph type="body" sz="quarter" idx="13"/>
          </p:nvPr>
        </p:nvSpPr>
        <p:spPr>
          <a:xfrm>
            <a:off x="838200" y="5986901"/>
            <a:ext cx="9874718" cy="233776"/>
          </a:xfrm>
        </p:spPr>
        <p:txBody>
          <a:bodyPr/>
          <a:lstStyle/>
          <a:p>
            <a:r>
              <a:rPr lang="en-US" sz="900" b="1" dirty="0">
                <a:latin typeface="Lub Dub Condensed" panose="020B0506030403020204" pitchFamily="34" charset="0"/>
                <a:cs typeface="Arial" panose="020B0604020202020204" pitchFamily="34" charset="0"/>
              </a:rPr>
              <a:t>Abbreviations: </a:t>
            </a:r>
            <a:r>
              <a:rPr lang="en-US" sz="900" dirty="0">
                <a:latin typeface="Lub Dub Condensed" panose="020B0506030403020204" pitchFamily="34" charset="0"/>
                <a:cs typeface="Arial" panose="020B0604020202020204" pitchFamily="34" charset="0"/>
              </a:rPr>
              <a:t>HF indicates heart failure; </a:t>
            </a:r>
            <a:r>
              <a:rPr lang="en-US" sz="900" dirty="0" err="1">
                <a:latin typeface="Lub Dub Condensed" panose="020B0506030403020204" pitchFamily="34" charset="0"/>
                <a:cs typeface="Arial" panose="020B0604020202020204" pitchFamily="34" charset="0"/>
              </a:rPr>
              <a:t>HFpEF</a:t>
            </a:r>
            <a:r>
              <a:rPr lang="en-US" sz="900" dirty="0">
                <a:latin typeface="Lub Dub Condensed" panose="020B0506030403020204" pitchFamily="34" charset="0"/>
                <a:cs typeface="Arial" panose="020B0604020202020204" pitchFamily="34" charset="0"/>
              </a:rPr>
              <a:t>, heart failure with preserved ejection fraction; and </a:t>
            </a:r>
            <a:r>
              <a:rPr lang="en-US" sz="900" dirty="0" err="1">
                <a:latin typeface="Lub Dub Condensed" panose="020B0506030403020204" pitchFamily="34" charset="0"/>
                <a:cs typeface="Arial" panose="020B0604020202020204" pitchFamily="34" charset="0"/>
              </a:rPr>
              <a:t>HFrEF</a:t>
            </a:r>
            <a:r>
              <a:rPr lang="en-US" sz="900" dirty="0">
                <a:latin typeface="Lub Dub Condensed" panose="020B0506030403020204" pitchFamily="34" charset="0"/>
                <a:cs typeface="Arial" panose="020B0604020202020204" pitchFamily="34" charset="0"/>
              </a:rPr>
              <a:t>, heart failure with reduced ejection fraction. </a:t>
            </a:r>
          </a:p>
        </p:txBody>
      </p:sp>
      <p:sp>
        <p:nvSpPr>
          <p:cNvPr id="8" name="Slide Number Placeholder 7">
            <a:extLst>
              <a:ext uri="{FF2B5EF4-FFF2-40B4-BE49-F238E27FC236}">
                <a16:creationId xmlns:a16="http://schemas.microsoft.com/office/drawing/2014/main" id="{70587127-88A3-4087-AE51-E1798CCD6C5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6</a:t>
            </a:fld>
            <a:endParaRPr lang="en-US" sz="900" dirty="0"/>
          </a:p>
        </p:txBody>
      </p:sp>
    </p:spTree>
    <p:extLst>
      <p:ext uri="{BB962C8B-B14F-4D97-AF65-F5344CB8AC3E}">
        <p14:creationId xmlns:p14="http://schemas.microsoft.com/office/powerpoint/2010/main" val="1969616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6">
            <a:extLst>
              <a:ext uri="{FF2B5EF4-FFF2-40B4-BE49-F238E27FC236}">
                <a16:creationId xmlns:a16="http://schemas.microsoft.com/office/drawing/2014/main" id="{D0440671-97B8-43D0-9DDD-55EE98AE4B97}"/>
              </a:ext>
              <a:ext uri="{C183D7F6-B498-43B3-948B-1728B52AA6E4}">
                <adec:decorative xmlns:adec="http://schemas.microsoft.com/office/drawing/2017/decorative" val="1"/>
              </a:ext>
            </a:extLst>
          </p:cNvPr>
          <p:cNvSpPr/>
          <p:nvPr/>
        </p:nvSpPr>
        <p:spPr>
          <a:xfrm>
            <a:off x="4402189" y="1422861"/>
            <a:ext cx="6535442" cy="401319"/>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p>
            <a:pPr algn="ctr" hangingPunct="0">
              <a:lnSpc>
                <a:spcPct val="90000"/>
              </a:lnSpc>
            </a:pPr>
            <a:endParaRPr lang="en-US" sz="1600" dirty="0">
              <a:solidFill>
                <a:schemeClr val="bg1"/>
              </a:solidFill>
              <a:latin typeface="Lub Dub Bold" panose="020B0803030403020204" pitchFamily="34" charset="0"/>
              <a:cs typeface="Lato"/>
            </a:endParaRPr>
          </a:p>
        </p:txBody>
      </p:sp>
      <p:sp>
        <p:nvSpPr>
          <p:cNvPr id="12" name="Rounded Rectangle 10">
            <a:extLst>
              <a:ext uri="{FF2B5EF4-FFF2-40B4-BE49-F238E27FC236}">
                <a16:creationId xmlns:a16="http://schemas.microsoft.com/office/drawing/2014/main" id="{662129DF-5A8F-451D-AEA9-43FCEE1261D2}"/>
              </a:ext>
              <a:ext uri="{C183D7F6-B498-43B3-948B-1728B52AA6E4}">
                <adec:decorative xmlns:adec="http://schemas.microsoft.com/office/drawing/2017/decorative" val="1"/>
              </a:ext>
            </a:extLst>
          </p:cNvPr>
          <p:cNvSpPr/>
          <p:nvPr/>
        </p:nvSpPr>
        <p:spPr>
          <a:xfrm>
            <a:off x="4402189" y="2047592"/>
            <a:ext cx="6535442" cy="397340"/>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p>
            <a:pPr algn="ctr" hangingPunct="0">
              <a:lnSpc>
                <a:spcPct val="90000"/>
              </a:lnSpc>
            </a:pPr>
            <a:endParaRPr lang="en-US" sz="1600" dirty="0">
              <a:solidFill>
                <a:schemeClr val="bg1"/>
              </a:solidFill>
              <a:latin typeface="Lub Dub Bold" panose="020B0803030403020204" pitchFamily="34" charset="0"/>
              <a:cs typeface="Lato"/>
            </a:endParaRPr>
          </a:p>
        </p:txBody>
      </p:sp>
      <p:sp>
        <p:nvSpPr>
          <p:cNvPr id="22" name="Rectangle 21">
            <a:extLst>
              <a:ext uri="{FF2B5EF4-FFF2-40B4-BE49-F238E27FC236}">
                <a16:creationId xmlns:a16="http://schemas.microsoft.com/office/drawing/2014/main" id="{D002F395-B3DF-42FF-BAF7-8733D7CB6A8D}"/>
              </a:ext>
              <a:ext uri="{C183D7F6-B498-43B3-948B-1728B52AA6E4}">
                <adec:decorative xmlns:adec="http://schemas.microsoft.com/office/drawing/2017/decorative" val="1"/>
              </a:ext>
            </a:extLst>
          </p:cNvPr>
          <p:cNvSpPr/>
          <p:nvPr/>
        </p:nvSpPr>
        <p:spPr>
          <a:xfrm>
            <a:off x="4393472" y="2454672"/>
            <a:ext cx="6546565" cy="283887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6673D68-B323-48DF-8C3C-63E05C67CDE3}"/>
              </a:ext>
              <a:ext uri="{C183D7F6-B498-43B3-948B-1728B52AA6E4}">
                <adec:decorative xmlns:adec="http://schemas.microsoft.com/office/drawing/2017/decorative" val="1"/>
              </a:ext>
            </a:extLst>
          </p:cNvPr>
          <p:cNvSpPr/>
          <p:nvPr/>
        </p:nvSpPr>
        <p:spPr>
          <a:xfrm>
            <a:off x="838200" y="2170411"/>
            <a:ext cx="2153200" cy="16128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5C8E47CC-2C36-4E78-B987-9C8EC0DAC266}"/>
              </a:ext>
            </a:extLst>
          </p:cNvPr>
          <p:cNvSpPr>
            <a:spLocks noGrp="1"/>
          </p:cNvSpPr>
          <p:nvPr>
            <p:ph type="title"/>
          </p:nvPr>
        </p:nvSpPr>
        <p:spPr/>
        <p:txBody>
          <a:bodyPr/>
          <a:lstStyle/>
          <a:p>
            <a:r>
              <a:rPr lang="en-US" dirty="0"/>
              <a:t>Causes of Heart Failure</a:t>
            </a:r>
          </a:p>
        </p:txBody>
      </p:sp>
      <p:sp>
        <p:nvSpPr>
          <p:cNvPr id="17" name="Rectangle 16" descr="The causes of heart failure stem from the risk factors of hypertension, obesity, prediabetes and diabetes mellitus and atherosclerotic cardiovascular disease.   These risk factors can be further differentiated into ischemic and non-ischemic cause of heart failure.  Ischemic heart disease and myocardial infarction can cause heart failure.  Non-ischemic causes of heart failure can include the following: chemotherapy, cardiotoxic medications, rheumatologic or autoimmune endocrine or metabolic, familial, inherited or genetic heart disease, heart rhythm-related (tachycardia-mediated, PVCs, RV pacing), hypertension, infiltrative cardiac disease (amyloid, sarcoid, hemochromatosis), myocarditis, peripartum cardiomyopathy, stress cardiomyopathy (Takotsubo), and substance abuse.">
            <a:extLst>
              <a:ext uri="{FF2B5EF4-FFF2-40B4-BE49-F238E27FC236}">
                <a16:creationId xmlns:a16="http://schemas.microsoft.com/office/drawing/2014/main" id="{1A1322AF-6159-4CBC-9025-EDE7E88532BB}"/>
              </a:ext>
            </a:extLst>
          </p:cNvPr>
          <p:cNvSpPr/>
          <p:nvPr/>
        </p:nvSpPr>
        <p:spPr>
          <a:xfrm>
            <a:off x="593125" y="852256"/>
            <a:ext cx="10960082" cy="5096482"/>
          </a:xfrm>
          <a:prstGeom prst="rect">
            <a:avLst/>
          </a:prstGeom>
          <a:noFill/>
          <a:ln w="57150">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800" dirty="0">
              <a:solidFill>
                <a:schemeClr val="tx1"/>
              </a:solidFill>
            </a:endParaRPr>
          </a:p>
        </p:txBody>
      </p:sp>
      <p:sp>
        <p:nvSpPr>
          <p:cNvPr id="7" name="Text Placeholder 6">
            <a:extLst>
              <a:ext uri="{FF2B5EF4-FFF2-40B4-BE49-F238E27FC236}">
                <a16:creationId xmlns:a16="http://schemas.microsoft.com/office/drawing/2014/main" id="{2A6A5D4C-6318-4501-83E6-339815A1ADBE}"/>
              </a:ext>
            </a:extLst>
          </p:cNvPr>
          <p:cNvSpPr>
            <a:spLocks noGrp="1"/>
          </p:cNvSpPr>
          <p:nvPr>
            <p:ph type="body" sz="quarter" idx="13"/>
          </p:nvPr>
        </p:nvSpPr>
        <p:spPr/>
        <p:txBody>
          <a:bodyPr/>
          <a:lstStyle/>
          <a:p>
            <a:pPr algn="ctr"/>
            <a:r>
              <a:rPr lang="en-US" sz="900" b="1" dirty="0">
                <a:latin typeface="Lub Dub Condensed" panose="020B0506030403020204" pitchFamily="34" charset="0"/>
                <a:cs typeface="Arial" panose="020B0604020202020204" pitchFamily="34" charset="0"/>
              </a:rPr>
              <a:t>Abbreviations: </a:t>
            </a:r>
            <a:r>
              <a:rPr lang="en-US" sz="900" dirty="0">
                <a:latin typeface="Lub Dub Condensed" panose="020B0506030403020204" pitchFamily="34" charset="0"/>
                <a:cs typeface="Arial" panose="020B0604020202020204" pitchFamily="34" charset="0"/>
              </a:rPr>
              <a:t>ASCVD indicates atherosclerotic cardiovascular disease; DM, diabetes mellitus; HTN, hypertension; PVC, premature ventricular contraction; and RV, right ventricle. </a:t>
            </a:r>
          </a:p>
        </p:txBody>
      </p:sp>
      <p:sp>
        <p:nvSpPr>
          <p:cNvPr id="8" name="Slide Number Placeholder 7">
            <a:extLst>
              <a:ext uri="{FF2B5EF4-FFF2-40B4-BE49-F238E27FC236}">
                <a16:creationId xmlns:a16="http://schemas.microsoft.com/office/drawing/2014/main" id="{70587127-88A3-4087-AE51-E1798CCD6C5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7</a:t>
            </a:fld>
            <a:endParaRPr lang="en-US" sz="900" dirty="0"/>
          </a:p>
        </p:txBody>
      </p:sp>
      <p:sp>
        <p:nvSpPr>
          <p:cNvPr id="9" name="Rounded Rectangle 1">
            <a:extLst>
              <a:ext uri="{FF2B5EF4-FFF2-40B4-BE49-F238E27FC236}">
                <a16:creationId xmlns:a16="http://schemas.microsoft.com/office/drawing/2014/main" id="{7A6AC1CC-E3B0-4C93-922C-08455F3D2611}"/>
              </a:ext>
              <a:ext uri="{C183D7F6-B498-43B3-948B-1728B52AA6E4}">
                <adec:decorative xmlns:adec="http://schemas.microsoft.com/office/drawing/2017/decorative" val="1"/>
              </a:ext>
            </a:extLst>
          </p:cNvPr>
          <p:cNvSpPr/>
          <p:nvPr/>
        </p:nvSpPr>
        <p:spPr>
          <a:xfrm>
            <a:off x="838200" y="1691721"/>
            <a:ext cx="2153200" cy="490061"/>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endParaRPr lang="en-US" sz="2000" b="1" dirty="0">
              <a:solidFill>
                <a:schemeClr val="bg1"/>
              </a:solidFill>
              <a:latin typeface="Lub Dub Bold" panose="020B0803030403020204" pitchFamily="34" charset="0"/>
              <a:cs typeface="Lato"/>
            </a:endParaRPr>
          </a:p>
        </p:txBody>
      </p:sp>
      <p:sp>
        <p:nvSpPr>
          <p:cNvPr id="10" name="TextBox 9">
            <a:extLst>
              <a:ext uri="{FF2B5EF4-FFF2-40B4-BE49-F238E27FC236}">
                <a16:creationId xmlns:a16="http://schemas.microsoft.com/office/drawing/2014/main" id="{87EFF182-B830-4481-BAD2-4697569C07CF}"/>
              </a:ext>
              <a:ext uri="{C183D7F6-B498-43B3-948B-1728B52AA6E4}">
                <adec:decorative xmlns:adec="http://schemas.microsoft.com/office/drawing/2017/decorative" val="1"/>
              </a:ext>
            </a:extLst>
          </p:cNvPr>
          <p:cNvSpPr txBox="1"/>
          <p:nvPr/>
        </p:nvSpPr>
        <p:spPr>
          <a:xfrm>
            <a:off x="962366" y="2274726"/>
            <a:ext cx="1830914" cy="1308050"/>
          </a:xfrm>
          <a:prstGeom prst="rect">
            <a:avLst/>
          </a:prstGeom>
          <a:noFill/>
        </p:spPr>
        <p:txBody>
          <a:bodyPr wrap="square" rtlCol="0">
            <a:spAutoFit/>
          </a:bodyPr>
          <a:lstStyle/>
          <a:p>
            <a:pPr marL="285750" indent="-225425">
              <a:spcAft>
                <a:spcPts val="600"/>
              </a:spcAft>
              <a:buFont typeface="Arial" panose="020B0604020202020204" pitchFamily="34" charset="0"/>
              <a:buChar char="•"/>
            </a:pPr>
            <a:r>
              <a:rPr lang="en-US" sz="1600" dirty="0">
                <a:latin typeface="Lub Dub Condensed" panose="020B0506030403020204" pitchFamily="34" charset="0"/>
                <a:cs typeface="Arial" panose="020B0604020202020204" pitchFamily="34" charset="0"/>
              </a:rPr>
              <a:t>HTN</a:t>
            </a:r>
          </a:p>
          <a:p>
            <a:pPr marL="285750" indent="-225425">
              <a:spcAft>
                <a:spcPts val="600"/>
              </a:spcAft>
              <a:buFont typeface="Arial" panose="020B0604020202020204" pitchFamily="34" charset="0"/>
              <a:buChar char="•"/>
            </a:pPr>
            <a:r>
              <a:rPr lang="en-US" sz="1600" dirty="0">
                <a:latin typeface="Lub Dub Condensed" panose="020B0506030403020204" pitchFamily="34" charset="0"/>
                <a:cs typeface="Arial" panose="020B0604020202020204" pitchFamily="34" charset="0"/>
              </a:rPr>
              <a:t>Obesity</a:t>
            </a:r>
          </a:p>
          <a:p>
            <a:pPr marL="285750" indent="-225425">
              <a:spcAft>
                <a:spcPts val="600"/>
              </a:spcAft>
              <a:buFont typeface="Arial" panose="020B0604020202020204" pitchFamily="34" charset="0"/>
              <a:buChar char="•"/>
            </a:pPr>
            <a:r>
              <a:rPr lang="en-US" sz="1600" dirty="0">
                <a:latin typeface="Lub Dub Condensed" panose="020B0506030403020204" pitchFamily="34" charset="0"/>
                <a:cs typeface="Arial" panose="020B0604020202020204" pitchFamily="34" charset="0"/>
              </a:rPr>
              <a:t>Prediabetes/DM</a:t>
            </a:r>
          </a:p>
          <a:p>
            <a:pPr marL="285750" indent="-225425">
              <a:spcAft>
                <a:spcPts val="600"/>
              </a:spcAft>
              <a:buFont typeface="Arial" panose="020B0604020202020204" pitchFamily="34" charset="0"/>
              <a:buChar char="•"/>
            </a:pPr>
            <a:r>
              <a:rPr lang="en-US" sz="1600" dirty="0">
                <a:latin typeface="Lub Dub Condensed" panose="020B0506030403020204" pitchFamily="34" charset="0"/>
                <a:cs typeface="Arial" panose="020B0604020202020204" pitchFamily="34" charset="0"/>
              </a:rPr>
              <a:t>ASCVD</a:t>
            </a:r>
          </a:p>
        </p:txBody>
      </p:sp>
      <p:sp>
        <p:nvSpPr>
          <p:cNvPr id="13" name="TextBox 12">
            <a:extLst>
              <a:ext uri="{FF2B5EF4-FFF2-40B4-BE49-F238E27FC236}">
                <a16:creationId xmlns:a16="http://schemas.microsoft.com/office/drawing/2014/main" id="{86500C53-1D0A-4954-B921-4587B2FB90E7}"/>
              </a:ext>
              <a:ext uri="{C183D7F6-B498-43B3-948B-1728B52AA6E4}">
                <adec:decorative xmlns:adec="http://schemas.microsoft.com/office/drawing/2017/decorative" val="1"/>
              </a:ext>
            </a:extLst>
          </p:cNvPr>
          <p:cNvSpPr txBox="1"/>
          <p:nvPr/>
        </p:nvSpPr>
        <p:spPr>
          <a:xfrm>
            <a:off x="4514970" y="2579252"/>
            <a:ext cx="6317153" cy="2560320"/>
          </a:xfrm>
          <a:prstGeom prst="rect">
            <a:avLst/>
          </a:prstGeom>
          <a:noFill/>
        </p:spPr>
        <p:txBody>
          <a:bodyPr wrap="square" numCol="2" spcCol="182880" rtlCol="0">
            <a:spAutoFit/>
          </a:bodyPr>
          <a:lstStyle/>
          <a:p>
            <a:pPr marL="285750" indent="-223838">
              <a:spcAft>
                <a:spcPts val="600"/>
              </a:spcAft>
              <a:buFont typeface="Arial" panose="020B0604020202020204" pitchFamily="34" charset="0"/>
              <a:buChar char="•"/>
            </a:pPr>
            <a:r>
              <a:rPr lang="en-US" sz="1600" dirty="0">
                <a:latin typeface="Lub Dub Condensed" panose="020B0506030403020204" pitchFamily="34" charset="0"/>
                <a:cs typeface="Arial" panose="020B0604020202020204" pitchFamily="34" charset="0"/>
              </a:rPr>
              <a:t>Chemotherapy, cardiotoxic medications</a:t>
            </a:r>
          </a:p>
          <a:p>
            <a:pPr marL="285750" indent="-223838">
              <a:spcAft>
                <a:spcPts val="600"/>
              </a:spcAft>
              <a:buFont typeface="Arial" panose="020B0604020202020204" pitchFamily="34" charset="0"/>
              <a:buChar char="•"/>
            </a:pPr>
            <a:r>
              <a:rPr lang="en-US" sz="1600" dirty="0">
                <a:latin typeface="Lub Dub Condensed" panose="020B0506030403020204" pitchFamily="34" charset="0"/>
                <a:cs typeface="Arial" panose="020B0604020202020204" pitchFamily="34" charset="0"/>
              </a:rPr>
              <a:t>Rheumatologic or autoimmune</a:t>
            </a:r>
          </a:p>
          <a:p>
            <a:pPr marL="285750" indent="-223838">
              <a:spcAft>
                <a:spcPts val="600"/>
              </a:spcAft>
              <a:buFont typeface="Arial" panose="020B0604020202020204" pitchFamily="34" charset="0"/>
              <a:buChar char="•"/>
            </a:pPr>
            <a:r>
              <a:rPr lang="en-US" sz="1600" dirty="0">
                <a:latin typeface="Lub Dub Condensed" panose="020B0506030403020204" pitchFamily="34" charset="0"/>
                <a:cs typeface="Arial" panose="020B0604020202020204" pitchFamily="34" charset="0"/>
              </a:rPr>
              <a:t>Endocrine or metabolic</a:t>
            </a:r>
          </a:p>
          <a:p>
            <a:pPr marL="285750" indent="-223838">
              <a:spcAft>
                <a:spcPts val="600"/>
              </a:spcAft>
              <a:buFont typeface="Arial" panose="020B0604020202020204" pitchFamily="34" charset="0"/>
              <a:buChar char="•"/>
            </a:pPr>
            <a:r>
              <a:rPr lang="en-US" sz="1600" dirty="0">
                <a:latin typeface="Lub Dub Condensed" panose="020B0506030403020204" pitchFamily="34" charset="0"/>
                <a:cs typeface="Arial" panose="020B0604020202020204" pitchFamily="34" charset="0"/>
              </a:rPr>
              <a:t>Familial, inherited or genetic heart disease</a:t>
            </a:r>
          </a:p>
          <a:p>
            <a:pPr marL="285750" indent="-223838">
              <a:spcAft>
                <a:spcPts val="600"/>
              </a:spcAft>
              <a:buFont typeface="Arial" panose="020B0604020202020204" pitchFamily="34" charset="0"/>
              <a:buChar char="•"/>
            </a:pPr>
            <a:r>
              <a:rPr lang="en-US" sz="1600" dirty="0">
                <a:latin typeface="Lub Dub Condensed" panose="020B0506030403020204" pitchFamily="34" charset="0"/>
                <a:cs typeface="Arial" panose="020B0604020202020204" pitchFamily="34" charset="0"/>
              </a:rPr>
              <a:t>Heart rhythm-related </a:t>
            </a:r>
            <a:r>
              <a:rPr lang="en-US" sz="1400" i="1" dirty="0">
                <a:latin typeface="Lub Dub Condensed" panose="020B0506030403020204" pitchFamily="34" charset="0"/>
                <a:cs typeface="Arial" panose="020B0604020202020204" pitchFamily="34" charset="0"/>
              </a:rPr>
              <a:t>(tachycardia-mediated, PVCs, RV pacing)</a:t>
            </a:r>
          </a:p>
          <a:p>
            <a:pPr marL="285750" indent="-223838">
              <a:spcAft>
                <a:spcPts val="600"/>
              </a:spcAft>
              <a:buFont typeface="Arial" panose="020B0604020202020204" pitchFamily="34" charset="0"/>
              <a:buChar char="•"/>
            </a:pPr>
            <a:r>
              <a:rPr lang="en-US" sz="1600" dirty="0">
                <a:latin typeface="Lub Dub Condensed" panose="020B0506030403020204" pitchFamily="34" charset="0"/>
                <a:cs typeface="Arial" panose="020B0604020202020204" pitchFamily="34" charset="0"/>
              </a:rPr>
              <a:t>HTN</a:t>
            </a:r>
          </a:p>
          <a:p>
            <a:pPr marL="285750" indent="-223838">
              <a:spcAft>
                <a:spcPts val="600"/>
              </a:spcAft>
              <a:buFont typeface="Arial" panose="020B0604020202020204" pitchFamily="34" charset="0"/>
              <a:buChar char="•"/>
            </a:pPr>
            <a:r>
              <a:rPr lang="en-US" sz="1600" dirty="0">
                <a:latin typeface="Lub Dub Condensed" panose="020B0506030403020204" pitchFamily="34" charset="0"/>
                <a:cs typeface="Arial" panose="020B0604020202020204" pitchFamily="34" charset="0"/>
              </a:rPr>
              <a:t>Infiltrative cardiac disease </a:t>
            </a:r>
            <a:r>
              <a:rPr lang="en-US" sz="1400" i="1" dirty="0">
                <a:latin typeface="Lub Dub Condensed" panose="020B0506030403020204" pitchFamily="34" charset="0"/>
                <a:cs typeface="Arial" panose="020B0604020202020204" pitchFamily="34" charset="0"/>
              </a:rPr>
              <a:t>(amyloid, sarcoid, hemochromatosis)</a:t>
            </a:r>
          </a:p>
          <a:p>
            <a:pPr marL="285750" indent="-223838">
              <a:spcAft>
                <a:spcPts val="600"/>
              </a:spcAft>
              <a:buFont typeface="Arial" panose="020B0604020202020204" pitchFamily="34" charset="0"/>
              <a:buChar char="•"/>
            </a:pPr>
            <a:r>
              <a:rPr lang="en-US" sz="1600" dirty="0">
                <a:latin typeface="Lub Dub Condensed" panose="020B0506030403020204" pitchFamily="34" charset="0"/>
                <a:cs typeface="Arial" panose="020B0604020202020204" pitchFamily="34" charset="0"/>
              </a:rPr>
              <a:t>Myocarditis </a:t>
            </a:r>
          </a:p>
          <a:p>
            <a:pPr marL="285750" indent="-223838">
              <a:spcAft>
                <a:spcPts val="600"/>
              </a:spcAft>
              <a:buFont typeface="Arial" panose="020B0604020202020204" pitchFamily="34" charset="0"/>
              <a:buChar char="•"/>
            </a:pPr>
            <a:r>
              <a:rPr lang="en-US" sz="1600" dirty="0">
                <a:latin typeface="Lub Dub Condensed" panose="020B0506030403020204" pitchFamily="34" charset="0"/>
                <a:cs typeface="Arial" panose="020B0604020202020204" pitchFamily="34" charset="0"/>
              </a:rPr>
              <a:t>Peripartum cardiomyopathy</a:t>
            </a:r>
          </a:p>
          <a:p>
            <a:pPr marL="285750" indent="-223838">
              <a:spcAft>
                <a:spcPts val="600"/>
              </a:spcAft>
              <a:buFont typeface="Arial" panose="020B0604020202020204" pitchFamily="34" charset="0"/>
              <a:buChar char="•"/>
            </a:pPr>
            <a:r>
              <a:rPr lang="en-US" sz="1600" dirty="0">
                <a:latin typeface="Lub Dub Condensed" panose="020B0506030403020204" pitchFamily="34" charset="0"/>
                <a:cs typeface="Arial" panose="020B0604020202020204" pitchFamily="34" charset="0"/>
              </a:rPr>
              <a:t>Stress cardiomyopathy </a:t>
            </a:r>
            <a:r>
              <a:rPr lang="en-US" sz="1400" i="1" dirty="0">
                <a:latin typeface="Lub Dub Condensed" panose="020B0506030403020204" pitchFamily="34" charset="0"/>
                <a:cs typeface="Arial" panose="020B0604020202020204" pitchFamily="34" charset="0"/>
              </a:rPr>
              <a:t>(Takotsubo)</a:t>
            </a:r>
          </a:p>
          <a:p>
            <a:pPr marL="285750" indent="-223838">
              <a:spcAft>
                <a:spcPts val="600"/>
              </a:spcAft>
              <a:buFont typeface="Arial" panose="020B0604020202020204" pitchFamily="34" charset="0"/>
              <a:buChar char="•"/>
            </a:pPr>
            <a:r>
              <a:rPr lang="en-US" sz="1600" dirty="0">
                <a:latin typeface="Lub Dub Condensed" panose="020B0506030403020204" pitchFamily="34" charset="0"/>
                <a:cs typeface="Arial" panose="020B0604020202020204" pitchFamily="34" charset="0"/>
              </a:rPr>
              <a:t>Substance abuse</a:t>
            </a:r>
          </a:p>
        </p:txBody>
      </p:sp>
      <p:cxnSp>
        <p:nvCxnSpPr>
          <p:cNvPr id="14" name="Elbow Connector 13">
            <a:extLst>
              <a:ext uri="{FF2B5EF4-FFF2-40B4-BE49-F238E27FC236}">
                <a16:creationId xmlns:a16="http://schemas.microsoft.com/office/drawing/2014/main" id="{197C600A-7E9F-4FC3-B620-BF8A3C3719AB}"/>
              </a:ext>
              <a:ext uri="{C183D7F6-B498-43B3-948B-1728B52AA6E4}">
                <adec:decorative xmlns:adec="http://schemas.microsoft.com/office/drawing/2017/decorative" val="1"/>
              </a:ext>
            </a:extLst>
          </p:cNvPr>
          <p:cNvCxnSpPr>
            <a:cxnSpLocks/>
          </p:cNvCxnSpPr>
          <p:nvPr/>
        </p:nvCxnSpPr>
        <p:spPr>
          <a:xfrm flipV="1">
            <a:off x="2991400" y="1623257"/>
            <a:ext cx="1410789" cy="319309"/>
          </a:xfrm>
          <a:prstGeom prst="bentConnector3">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Elbow Connector 15">
            <a:extLst>
              <a:ext uri="{FF2B5EF4-FFF2-40B4-BE49-F238E27FC236}">
                <a16:creationId xmlns:a16="http://schemas.microsoft.com/office/drawing/2014/main" id="{A5420286-B93A-4490-8DBB-6DA26FD6A4CD}"/>
              </a:ext>
              <a:ext uri="{C183D7F6-B498-43B3-948B-1728B52AA6E4}">
                <adec:decorative xmlns:adec="http://schemas.microsoft.com/office/drawing/2017/decorative" val="1"/>
              </a:ext>
            </a:extLst>
          </p:cNvPr>
          <p:cNvCxnSpPr>
            <a:cxnSpLocks/>
          </p:cNvCxnSpPr>
          <p:nvPr/>
        </p:nvCxnSpPr>
        <p:spPr>
          <a:xfrm>
            <a:off x="2991400" y="1942566"/>
            <a:ext cx="1410789" cy="30768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Rounded Rectangle 6">
            <a:extLst>
              <a:ext uri="{FF2B5EF4-FFF2-40B4-BE49-F238E27FC236}">
                <a16:creationId xmlns:a16="http://schemas.microsoft.com/office/drawing/2014/main" id="{50483046-87EF-4685-BB0C-072571164AD5}"/>
              </a:ext>
              <a:ext uri="{C183D7F6-B498-43B3-948B-1728B52AA6E4}">
                <adec:decorative xmlns:adec="http://schemas.microsoft.com/office/drawing/2017/decorative" val="1"/>
              </a:ext>
            </a:extLst>
          </p:cNvPr>
          <p:cNvSpPr/>
          <p:nvPr/>
        </p:nvSpPr>
        <p:spPr>
          <a:xfrm>
            <a:off x="4404595" y="1423809"/>
            <a:ext cx="6535442" cy="401319"/>
          </a:xfrm>
          <a:prstGeom prst="rect">
            <a:avLst/>
          </a:prstGeom>
          <a:noFill/>
          <a:ln w="25400">
            <a:noFill/>
          </a:ln>
        </p:spPr>
        <p:txBody>
          <a:bodyPr spcFirstLastPara="0" lIns="0" tIns="0" rIns="0" bIns="0" anchor="ctr"/>
          <a:lstStyle/>
          <a:p>
            <a:pPr algn="ctr" hangingPunct="0">
              <a:lnSpc>
                <a:spcPct val="90000"/>
              </a:lnSpc>
            </a:pPr>
            <a:r>
              <a:rPr lang="en-US" sz="1600" dirty="0">
                <a:solidFill>
                  <a:schemeClr val="bg1"/>
                </a:solidFill>
                <a:latin typeface="Lub Dub Bold" panose="020B0803030403020204" pitchFamily="34" charset="0"/>
                <a:cs typeface="Lato"/>
              </a:rPr>
              <a:t>Ischemic Heart Disease &amp; Myocardial Infarction</a:t>
            </a:r>
          </a:p>
        </p:txBody>
      </p:sp>
      <p:sp>
        <p:nvSpPr>
          <p:cNvPr id="27" name="Rounded Rectangle 10">
            <a:extLst>
              <a:ext uri="{FF2B5EF4-FFF2-40B4-BE49-F238E27FC236}">
                <a16:creationId xmlns:a16="http://schemas.microsoft.com/office/drawing/2014/main" id="{75C3F2BD-56BE-4070-A83C-8EE09C7E4069}"/>
              </a:ext>
              <a:ext uri="{C183D7F6-B498-43B3-948B-1728B52AA6E4}">
                <adec:decorative xmlns:adec="http://schemas.microsoft.com/office/drawing/2017/decorative" val="1"/>
              </a:ext>
            </a:extLst>
          </p:cNvPr>
          <p:cNvSpPr/>
          <p:nvPr/>
        </p:nvSpPr>
        <p:spPr>
          <a:xfrm>
            <a:off x="4404595" y="2048540"/>
            <a:ext cx="6535442" cy="397340"/>
          </a:xfrm>
          <a:prstGeom prst="rect">
            <a:avLst/>
          </a:prstGeom>
          <a:noFill/>
          <a:ln w="25400">
            <a:noFill/>
          </a:ln>
        </p:spPr>
        <p:txBody>
          <a:bodyPr spcFirstLastPara="0" lIns="0" tIns="0" rIns="0" bIns="0" anchor="ctr"/>
          <a:lstStyle/>
          <a:p>
            <a:pPr algn="ctr" hangingPunct="0">
              <a:lnSpc>
                <a:spcPct val="90000"/>
              </a:lnSpc>
            </a:pPr>
            <a:r>
              <a:rPr lang="en-US" sz="1600" dirty="0">
                <a:solidFill>
                  <a:schemeClr val="bg1"/>
                </a:solidFill>
                <a:latin typeface="Lub Dub Bold" panose="020B0803030403020204" pitchFamily="34" charset="0"/>
                <a:cs typeface="Lato"/>
              </a:rPr>
              <a:t>Non-Ischemic Causes</a:t>
            </a:r>
          </a:p>
        </p:txBody>
      </p:sp>
      <p:sp>
        <p:nvSpPr>
          <p:cNvPr id="28" name="Rounded Rectangle 1">
            <a:extLst>
              <a:ext uri="{FF2B5EF4-FFF2-40B4-BE49-F238E27FC236}">
                <a16:creationId xmlns:a16="http://schemas.microsoft.com/office/drawing/2014/main" id="{3A640BBB-9BA2-4D2F-8DF6-FC7706C56ADA}"/>
              </a:ext>
              <a:ext uri="{C183D7F6-B498-43B3-948B-1728B52AA6E4}">
                <adec:decorative xmlns:adec="http://schemas.microsoft.com/office/drawing/2017/decorative" val="1"/>
              </a:ext>
            </a:extLst>
          </p:cNvPr>
          <p:cNvSpPr/>
          <p:nvPr/>
        </p:nvSpPr>
        <p:spPr>
          <a:xfrm>
            <a:off x="840606" y="1692669"/>
            <a:ext cx="2153200" cy="490061"/>
          </a:xfrm>
          <a:prstGeom prst="rect">
            <a:avLst/>
          </a:prstGeom>
          <a:noFill/>
          <a:ln w="25400">
            <a:noFill/>
          </a:ln>
        </p:spPr>
        <p:txBody>
          <a:bodyPr spcFirstLastPara="0" lIns="0" tIns="0" rIns="0" bIns="0" anchor="ctr"/>
          <a:lstStyle/>
          <a:p>
            <a:pPr algn="ctr" hangingPunct="0">
              <a:lnSpc>
                <a:spcPct val="90000"/>
              </a:lnSpc>
            </a:pPr>
            <a:r>
              <a:rPr lang="en-US" sz="2000" b="1" dirty="0">
                <a:solidFill>
                  <a:schemeClr val="bg1"/>
                </a:solidFill>
                <a:latin typeface="Lub Dub Bold" panose="020B0803030403020204" pitchFamily="34" charset="0"/>
                <a:cs typeface="Lato"/>
              </a:rPr>
              <a:t>Risk Factors</a:t>
            </a:r>
          </a:p>
        </p:txBody>
      </p:sp>
    </p:spTree>
    <p:extLst>
      <p:ext uri="{BB962C8B-B14F-4D97-AF65-F5344CB8AC3E}">
        <p14:creationId xmlns:p14="http://schemas.microsoft.com/office/powerpoint/2010/main" val="1874660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22" grpId="0" animBg="1"/>
      <p:bldP spid="19" grpId="0" animBg="1"/>
      <p:bldP spid="10" grpId="0"/>
      <p:bldP spid="13" grpId="0"/>
      <p:bldP spid="26" grpId="0"/>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8E47CC-2C36-4E78-B987-9C8EC0DAC266}"/>
              </a:ext>
            </a:extLst>
          </p:cNvPr>
          <p:cNvSpPr>
            <a:spLocks noGrp="1"/>
          </p:cNvSpPr>
          <p:nvPr>
            <p:ph type="title"/>
          </p:nvPr>
        </p:nvSpPr>
        <p:spPr/>
        <p:txBody>
          <a:bodyPr/>
          <a:lstStyle/>
          <a:p>
            <a:r>
              <a:rPr lang="en-US" dirty="0"/>
              <a:t>Initial Evaluation of Patients with Heart Failure</a:t>
            </a:r>
          </a:p>
        </p:txBody>
      </p:sp>
      <p:sp>
        <p:nvSpPr>
          <p:cNvPr id="16" name="TextBox 15">
            <a:extLst>
              <a:ext uri="{FF2B5EF4-FFF2-40B4-BE49-F238E27FC236}">
                <a16:creationId xmlns:a16="http://schemas.microsoft.com/office/drawing/2014/main" id="{030CA776-3328-45DC-8CAB-E9AFF9D6F324}"/>
              </a:ext>
            </a:extLst>
          </p:cNvPr>
          <p:cNvSpPr txBox="1"/>
          <p:nvPr/>
        </p:nvSpPr>
        <p:spPr>
          <a:xfrm>
            <a:off x="1558329" y="1252346"/>
            <a:ext cx="3709099" cy="369332"/>
          </a:xfrm>
          <a:prstGeom prst="rect">
            <a:avLst/>
          </a:prstGeom>
          <a:noFill/>
          <a:ln>
            <a:noFill/>
          </a:ln>
        </p:spPr>
        <p:txBody>
          <a:bodyPr wrap="square" rtlCol="0">
            <a:spAutoFit/>
          </a:bodyPr>
          <a:lstStyle/>
          <a:p>
            <a:pPr algn="ctr"/>
            <a:r>
              <a:rPr lang="en-US" dirty="0">
                <a:latin typeface="Lub Dub Bold" panose="020B0803030403020204" pitchFamily="34" charset="0"/>
                <a:cs typeface="Arial" panose="020B0604020202020204" pitchFamily="34" charset="0"/>
              </a:rPr>
              <a:t>History and Physical exam </a:t>
            </a:r>
          </a:p>
        </p:txBody>
      </p:sp>
      <p:sp>
        <p:nvSpPr>
          <p:cNvPr id="17" name="Oval 16">
            <a:extLst>
              <a:ext uri="{FF2B5EF4-FFF2-40B4-BE49-F238E27FC236}">
                <a16:creationId xmlns:a16="http://schemas.microsoft.com/office/drawing/2014/main" id="{7D6BE052-EA24-44F5-A063-1FFFE86A0518}"/>
              </a:ext>
              <a:ext uri="{C183D7F6-B498-43B3-948B-1728B52AA6E4}">
                <adec:decorative xmlns:adec="http://schemas.microsoft.com/office/drawing/2017/decorative" val="1"/>
              </a:ext>
            </a:extLst>
          </p:cNvPr>
          <p:cNvSpPr/>
          <p:nvPr/>
        </p:nvSpPr>
        <p:spPr>
          <a:xfrm>
            <a:off x="1149439" y="1140287"/>
            <a:ext cx="593451" cy="593451"/>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AF7EDAC3-0989-4A3D-9ED1-BA620A365327}"/>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96342" y="1190802"/>
            <a:ext cx="507060" cy="507060"/>
          </a:xfrm>
          <a:prstGeom prst="rect">
            <a:avLst/>
          </a:prstGeom>
        </p:spPr>
      </p:pic>
      <p:sp>
        <p:nvSpPr>
          <p:cNvPr id="24" name="Rectangle 23">
            <a:extLst>
              <a:ext uri="{FF2B5EF4-FFF2-40B4-BE49-F238E27FC236}">
                <a16:creationId xmlns:a16="http://schemas.microsoft.com/office/drawing/2014/main" id="{415BC4EC-8DCE-4D6A-A0AC-BC2D98BA0732}"/>
              </a:ext>
              <a:ext uri="{C183D7F6-B498-43B3-948B-1728B52AA6E4}">
                <adec:decorative xmlns:adec="http://schemas.microsoft.com/office/drawing/2017/decorative" val="1"/>
              </a:ext>
            </a:extLst>
          </p:cNvPr>
          <p:cNvSpPr/>
          <p:nvPr/>
        </p:nvSpPr>
        <p:spPr>
          <a:xfrm>
            <a:off x="736464" y="1920289"/>
            <a:ext cx="4783044" cy="441013"/>
          </a:xfrm>
          <a:prstGeom prst="rect">
            <a:avLst/>
          </a:prstGeom>
          <a:solidFill>
            <a:srgbClr val="46A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342E9BE-B2D6-4734-8909-1B9D8074DB24}"/>
              </a:ext>
            </a:extLst>
          </p:cNvPr>
          <p:cNvSpPr txBox="1"/>
          <p:nvPr/>
        </p:nvSpPr>
        <p:spPr>
          <a:xfrm>
            <a:off x="736464" y="1956802"/>
            <a:ext cx="4783044" cy="369332"/>
          </a:xfrm>
          <a:prstGeom prst="rect">
            <a:avLst/>
          </a:prstGeom>
          <a:noFill/>
        </p:spPr>
        <p:txBody>
          <a:bodyPr wrap="square">
            <a:spAutoFit/>
          </a:bodyPr>
          <a:lstStyle/>
          <a:p>
            <a:pPr marR="0" lvl="0" indent="0" algn="ctr" fontAlgn="auto">
              <a:lnSpc>
                <a:spcPct val="100000"/>
              </a:lnSpc>
              <a:spcBef>
                <a:spcPts val="0"/>
              </a:spcBef>
              <a:spcAft>
                <a:spcPts val="0"/>
              </a:spcAft>
              <a:buClrTx/>
              <a:buSzTx/>
              <a:buFontTx/>
              <a:buNone/>
              <a:tabLst/>
              <a:defRPr/>
            </a:pPr>
            <a:r>
              <a:rPr lang="en-US" dirty="0">
                <a:latin typeface="Lub Dub Bold" panose="020B0803030403020204" pitchFamily="34" charset="0"/>
                <a:cs typeface="Arial" panose="020B0604020202020204" pitchFamily="34" charset="0"/>
              </a:rPr>
              <a:t>Class 1 Recommendations:</a:t>
            </a:r>
          </a:p>
        </p:txBody>
      </p:sp>
      <p:sp>
        <p:nvSpPr>
          <p:cNvPr id="26" name="TextBox 25">
            <a:extLst>
              <a:ext uri="{FF2B5EF4-FFF2-40B4-BE49-F238E27FC236}">
                <a16:creationId xmlns:a16="http://schemas.microsoft.com/office/drawing/2014/main" id="{39E15DB5-8AE4-4903-BD82-5AAC0E23EBDE}"/>
              </a:ext>
            </a:extLst>
          </p:cNvPr>
          <p:cNvSpPr txBox="1"/>
          <p:nvPr/>
        </p:nvSpPr>
        <p:spPr>
          <a:xfrm>
            <a:off x="736464" y="2489111"/>
            <a:ext cx="4783044" cy="3100551"/>
          </a:xfrm>
          <a:prstGeom prst="rect">
            <a:avLst/>
          </a:prstGeom>
          <a:solidFill>
            <a:schemeClr val="bg2">
              <a:lumMod val="90000"/>
            </a:schemeClr>
          </a:solidFill>
        </p:spPr>
        <p:txBody>
          <a:bodyPr wrap="square">
            <a:spAutoFit/>
          </a:bodyPr>
          <a:lstStyle/>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Lub Dub Condensed" panose="020B0506030403020204" pitchFamily="34" charset="0"/>
              </a:rPr>
              <a:t>Measure vitals signs and assess for evidence of congestion </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Lub Dub Condensed" panose="020B0506030403020204" pitchFamily="34" charset="0"/>
              </a:rPr>
              <a:t>Evaluate for the presence of advanced HF</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Lub Dub Condensed" panose="020B0506030403020204" pitchFamily="34" charset="0"/>
              </a:rPr>
              <a:t>In patients with cardiomyopathy use a 3-generation family history to screen for inherited disease</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Lub Dub Condensed" panose="020B0506030403020204" pitchFamily="34" charset="0"/>
              </a:rPr>
              <a:t>Use H&amp;P to direct diagnostic strategies to uncover causes which require disease specific management</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Lub Dub Condensed" panose="020B0506030403020204" pitchFamily="34" charset="0"/>
              </a:rPr>
              <a:t>Identify cardiac &amp; non-cardiac diseases, lifestyle &amp; behavioral factors, and SDOH which may cause or worsen HF </a:t>
            </a:r>
            <a:endParaRPr lang="en-US" sz="1500" dirty="0">
              <a:latin typeface="Lub Dub Condensed" panose="020B0506030403020204" pitchFamily="34" charset="0"/>
            </a:endParaRPr>
          </a:p>
        </p:txBody>
      </p:sp>
      <p:sp>
        <p:nvSpPr>
          <p:cNvPr id="28" name="TextBox 27">
            <a:extLst>
              <a:ext uri="{FF2B5EF4-FFF2-40B4-BE49-F238E27FC236}">
                <a16:creationId xmlns:a16="http://schemas.microsoft.com/office/drawing/2014/main" id="{0C0B020E-7B1D-4C40-961C-9D1980339505}"/>
              </a:ext>
              <a:ext uri="{C183D7F6-B498-43B3-948B-1728B52AA6E4}">
                <adec:decorative xmlns:adec="http://schemas.microsoft.com/office/drawing/2017/decorative" val="0"/>
              </a:ext>
            </a:extLst>
          </p:cNvPr>
          <p:cNvSpPr txBox="1"/>
          <p:nvPr/>
        </p:nvSpPr>
        <p:spPr>
          <a:xfrm>
            <a:off x="7129643" y="1247276"/>
            <a:ext cx="3709099" cy="369332"/>
          </a:xfrm>
          <a:prstGeom prst="rect">
            <a:avLst/>
          </a:prstGeom>
          <a:noFill/>
          <a:ln>
            <a:noFill/>
          </a:ln>
        </p:spPr>
        <p:txBody>
          <a:bodyPr wrap="square" rtlCol="0">
            <a:spAutoFit/>
          </a:bodyPr>
          <a:lstStyle/>
          <a:p>
            <a:pPr algn="ctr"/>
            <a:r>
              <a:rPr lang="en-US" dirty="0">
                <a:latin typeface="Lub Dub Bold" panose="020B0803030403020204" pitchFamily="34" charset="0"/>
                <a:cs typeface="Arial" panose="020B0604020202020204" pitchFamily="34" charset="0"/>
              </a:rPr>
              <a:t>Laboratory and ECG testing</a:t>
            </a:r>
          </a:p>
        </p:txBody>
      </p:sp>
      <p:sp>
        <p:nvSpPr>
          <p:cNvPr id="29" name="Oval 28">
            <a:extLst>
              <a:ext uri="{FF2B5EF4-FFF2-40B4-BE49-F238E27FC236}">
                <a16:creationId xmlns:a16="http://schemas.microsoft.com/office/drawing/2014/main" id="{1B26D894-2705-4779-B3A0-0DE96BC8D2C7}"/>
              </a:ext>
              <a:ext uri="{C183D7F6-B498-43B3-948B-1728B52AA6E4}">
                <adec:decorative xmlns:adec="http://schemas.microsoft.com/office/drawing/2017/decorative" val="1"/>
              </a:ext>
            </a:extLst>
          </p:cNvPr>
          <p:cNvSpPr/>
          <p:nvPr/>
        </p:nvSpPr>
        <p:spPr>
          <a:xfrm>
            <a:off x="6720753" y="1135217"/>
            <a:ext cx="593451" cy="593451"/>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EF8EBC6-737C-4EEE-B966-DCBEAA333EFA}"/>
              </a:ext>
              <a:ext uri="{C183D7F6-B498-43B3-948B-1728B52AA6E4}">
                <adec:decorative xmlns:adec="http://schemas.microsoft.com/office/drawing/2017/decorative" val="1"/>
              </a:ext>
            </a:extLst>
          </p:cNvPr>
          <p:cNvSpPr/>
          <p:nvPr/>
        </p:nvSpPr>
        <p:spPr>
          <a:xfrm>
            <a:off x="6307778" y="1915219"/>
            <a:ext cx="4783044" cy="441013"/>
          </a:xfrm>
          <a:prstGeom prst="rect">
            <a:avLst/>
          </a:prstGeom>
          <a:solidFill>
            <a:srgbClr val="46A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E639D8B-547B-4E85-9A2B-2EA153ADF06D}"/>
              </a:ext>
            </a:extLst>
          </p:cNvPr>
          <p:cNvSpPr txBox="1"/>
          <p:nvPr/>
        </p:nvSpPr>
        <p:spPr>
          <a:xfrm>
            <a:off x="6307778" y="1951732"/>
            <a:ext cx="4783044" cy="369332"/>
          </a:xfrm>
          <a:prstGeom prst="rect">
            <a:avLst/>
          </a:prstGeom>
          <a:noFill/>
        </p:spPr>
        <p:txBody>
          <a:bodyPr wrap="square">
            <a:spAutoFit/>
          </a:bodyPr>
          <a:lstStyle/>
          <a:p>
            <a:pPr marR="0" lvl="0" indent="0" algn="ctr" fontAlgn="auto">
              <a:lnSpc>
                <a:spcPct val="100000"/>
              </a:lnSpc>
              <a:spcBef>
                <a:spcPts val="0"/>
              </a:spcBef>
              <a:spcAft>
                <a:spcPts val="0"/>
              </a:spcAft>
              <a:buClrTx/>
              <a:buSzTx/>
              <a:buFontTx/>
              <a:buNone/>
              <a:tabLst/>
              <a:defRPr/>
            </a:pPr>
            <a:r>
              <a:rPr lang="en-US" dirty="0">
                <a:latin typeface="Lub Dub Bold" panose="020B0803030403020204" pitchFamily="34" charset="0"/>
                <a:cs typeface="Arial" panose="020B0604020202020204" pitchFamily="34" charset="0"/>
              </a:rPr>
              <a:t>Class 1 Recommendations:</a:t>
            </a:r>
          </a:p>
        </p:txBody>
      </p:sp>
      <p:sp>
        <p:nvSpPr>
          <p:cNvPr id="33" name="TextBox 32">
            <a:extLst>
              <a:ext uri="{FF2B5EF4-FFF2-40B4-BE49-F238E27FC236}">
                <a16:creationId xmlns:a16="http://schemas.microsoft.com/office/drawing/2014/main" id="{A5B87AAE-CACE-42FF-A8C5-A1C05AEF4903}"/>
              </a:ext>
            </a:extLst>
          </p:cNvPr>
          <p:cNvSpPr txBox="1"/>
          <p:nvPr/>
        </p:nvSpPr>
        <p:spPr>
          <a:xfrm>
            <a:off x="6307778" y="2651800"/>
            <a:ext cx="4783043" cy="553998"/>
          </a:xfrm>
          <a:prstGeom prst="rect">
            <a:avLst/>
          </a:prstGeom>
          <a:solidFill>
            <a:schemeClr val="bg2">
              <a:lumMod val="90000"/>
            </a:schemeClr>
          </a:solidFill>
        </p:spPr>
        <p:txBody>
          <a:bodyPr wrap="square">
            <a:spAutoFit/>
          </a:bodyPr>
          <a:lstStyle/>
          <a:p>
            <a:pPr marR="0" lvl="0" algn="l" defTabSz="914400" rtl="0" eaLnBrk="1" fontAlgn="auto" latinLnBrk="0" hangingPunct="1">
              <a:lnSpc>
                <a:spcPct val="100000"/>
              </a:lnSpc>
              <a:spcBef>
                <a:spcPts val="0"/>
              </a:spcBef>
              <a:spcAft>
                <a:spcPts val="1200"/>
              </a:spcAft>
              <a:buClrTx/>
              <a:buSzTx/>
              <a:tabLst/>
              <a:defRPr/>
            </a:pPr>
            <a:r>
              <a:rPr kumimoji="0" lang="en-US" sz="1500" b="0" i="0" u="none" strike="noStrike" kern="1200" cap="none" spc="0" normalizeH="0" baseline="0" noProof="0" dirty="0">
                <a:ln>
                  <a:noFill/>
                </a:ln>
                <a:solidFill>
                  <a:prstClr val="black"/>
                </a:solidFill>
                <a:effectLst/>
                <a:uLnTx/>
                <a:uFillTx/>
                <a:latin typeface="Lub Dub Condensed" panose="020B0506030403020204" pitchFamily="34" charset="0"/>
              </a:rPr>
              <a:t>CBC, UA, serum electrolytes, serum creatinine, BUN, glucose, lipid profile, LFTs, iron studies, and TSH </a:t>
            </a:r>
          </a:p>
        </p:txBody>
      </p:sp>
      <p:pic>
        <p:nvPicPr>
          <p:cNvPr id="41" name="Picture 40">
            <a:extLst>
              <a:ext uri="{FF2B5EF4-FFF2-40B4-BE49-F238E27FC236}">
                <a16:creationId xmlns:a16="http://schemas.microsoft.com/office/drawing/2014/main" id="{E5FB69E5-687B-4310-8402-344826954877}"/>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18351" y="1196048"/>
            <a:ext cx="418435" cy="418435"/>
          </a:xfrm>
          <a:prstGeom prst="rect">
            <a:avLst/>
          </a:prstGeom>
        </p:spPr>
      </p:pic>
      <p:sp>
        <p:nvSpPr>
          <p:cNvPr id="43" name="TextBox 42">
            <a:extLst>
              <a:ext uri="{FF2B5EF4-FFF2-40B4-BE49-F238E27FC236}">
                <a16:creationId xmlns:a16="http://schemas.microsoft.com/office/drawing/2014/main" id="{5CA800C7-042A-4D5F-BD8F-AD2CEB0FAD25}"/>
              </a:ext>
            </a:extLst>
          </p:cNvPr>
          <p:cNvSpPr txBox="1"/>
          <p:nvPr/>
        </p:nvSpPr>
        <p:spPr>
          <a:xfrm>
            <a:off x="6312147" y="3394854"/>
            <a:ext cx="4526595" cy="323165"/>
          </a:xfrm>
          <a:prstGeom prst="rect">
            <a:avLst/>
          </a:prstGeom>
          <a:solidFill>
            <a:schemeClr val="bg2">
              <a:lumMod val="90000"/>
            </a:schemeClr>
          </a:solidFill>
        </p:spPr>
        <p:txBody>
          <a:bodyPr wrap="square">
            <a:spAutoFit/>
          </a:bodyPr>
          <a:lstStyle/>
          <a:p>
            <a:pPr marR="0" lvl="0" algn="l" defTabSz="914400" rtl="0" eaLnBrk="1" fontAlgn="auto" latinLnBrk="0" hangingPunct="1">
              <a:lnSpc>
                <a:spcPct val="100000"/>
              </a:lnSpc>
              <a:spcBef>
                <a:spcPts val="0"/>
              </a:spcBef>
              <a:spcAft>
                <a:spcPts val="1200"/>
              </a:spcAft>
              <a:buClrTx/>
              <a:buSzTx/>
              <a:tabLst/>
              <a:defRPr/>
            </a:pPr>
            <a:r>
              <a:rPr kumimoji="0" lang="en-US" sz="1500" b="0" i="0" u="none" strike="noStrike" kern="1200" cap="none" spc="0" normalizeH="0" baseline="0" noProof="0" dirty="0">
                <a:ln>
                  <a:noFill/>
                </a:ln>
                <a:solidFill>
                  <a:prstClr val="black"/>
                </a:solidFill>
                <a:effectLst/>
                <a:uLnTx/>
                <a:uFillTx/>
                <a:latin typeface="Lub Dub Condensed" panose="020B0506030403020204" pitchFamily="34" charset="0"/>
              </a:rPr>
              <a:t>12-lead ECG to optimize management </a:t>
            </a:r>
          </a:p>
        </p:txBody>
      </p:sp>
      <p:sp>
        <p:nvSpPr>
          <p:cNvPr id="45" name="TextBox 44">
            <a:extLst>
              <a:ext uri="{FF2B5EF4-FFF2-40B4-BE49-F238E27FC236}">
                <a16:creationId xmlns:a16="http://schemas.microsoft.com/office/drawing/2014/main" id="{CEFC90F2-C58C-491F-81D5-F9BDDE105213}"/>
              </a:ext>
            </a:extLst>
          </p:cNvPr>
          <p:cNvSpPr txBox="1"/>
          <p:nvPr/>
        </p:nvSpPr>
        <p:spPr>
          <a:xfrm>
            <a:off x="6307778" y="3853233"/>
            <a:ext cx="4783043" cy="784830"/>
          </a:xfrm>
          <a:prstGeom prst="rect">
            <a:avLst/>
          </a:prstGeom>
          <a:solidFill>
            <a:schemeClr val="bg2">
              <a:lumMod val="90000"/>
            </a:schemeClr>
          </a:solidFill>
        </p:spPr>
        <p:txBody>
          <a:bodyPr wrap="square">
            <a:spAutoFit/>
          </a:bodyPr>
          <a:lstStyle/>
          <a:p>
            <a:pPr marR="0" lvl="0" algn="l" defTabSz="914400" rtl="0" eaLnBrk="1" fontAlgn="auto" latinLnBrk="0" hangingPunct="1">
              <a:lnSpc>
                <a:spcPct val="100000"/>
              </a:lnSpc>
              <a:spcBef>
                <a:spcPts val="0"/>
              </a:spcBef>
              <a:spcAft>
                <a:spcPts val="1200"/>
              </a:spcAft>
              <a:buClrTx/>
              <a:buSzTx/>
              <a:tabLst/>
              <a:defRPr/>
            </a:pPr>
            <a:r>
              <a:rPr kumimoji="0" lang="en-US" sz="1500" b="0" i="0" u="none" strike="noStrike" kern="1200" cap="none" spc="0" normalizeH="0" baseline="0" noProof="0" dirty="0">
                <a:ln>
                  <a:noFill/>
                </a:ln>
                <a:solidFill>
                  <a:prstClr val="black"/>
                </a:solidFill>
                <a:effectLst/>
                <a:uLnTx/>
                <a:uFillTx/>
                <a:latin typeface="Lub Dub Condensed" panose="020B0506030403020204" pitchFamily="34" charset="0"/>
              </a:rPr>
              <a:t>For patients presenting with HF, the specific cause of HF should be explored using additional laboratory testing for appropriate management</a:t>
            </a:r>
          </a:p>
        </p:txBody>
      </p:sp>
      <p:sp>
        <p:nvSpPr>
          <p:cNvPr id="7" name="Text Placeholder 6">
            <a:extLst>
              <a:ext uri="{FF2B5EF4-FFF2-40B4-BE49-F238E27FC236}">
                <a16:creationId xmlns:a16="http://schemas.microsoft.com/office/drawing/2014/main" id="{2A6A5D4C-6318-4501-83E6-339815A1ADBE}"/>
              </a:ext>
              <a:ext uri="{C183D7F6-B498-43B3-948B-1728B52AA6E4}">
                <adec:decorative xmlns:adec="http://schemas.microsoft.com/office/drawing/2017/decorative" val="0"/>
              </a:ext>
            </a:extLst>
          </p:cNvPr>
          <p:cNvSpPr>
            <a:spLocks noGrp="1"/>
          </p:cNvSpPr>
          <p:nvPr>
            <p:ph type="body" sz="quarter" idx="13"/>
          </p:nvPr>
        </p:nvSpPr>
        <p:spPr>
          <a:xfrm>
            <a:off x="2810608" y="5948738"/>
            <a:ext cx="6570785" cy="407128"/>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Lub Dub Condensed" panose="020B0506030403020204" pitchFamily="34" charset="0"/>
              </a:rPr>
              <a:t>Abbreviations: </a:t>
            </a:r>
            <a:r>
              <a:rPr kumimoji="0" lang="en-US" sz="900" i="0" u="none" strike="noStrike" kern="1200" cap="none" spc="0" normalizeH="0" baseline="0" noProof="0" dirty="0">
                <a:ln>
                  <a:noFill/>
                </a:ln>
                <a:solidFill>
                  <a:prstClr val="black"/>
                </a:solidFill>
                <a:effectLst/>
                <a:uLnTx/>
                <a:uFillTx/>
                <a:latin typeface="Lub Dub Condensed" panose="020B0506030403020204" pitchFamily="34" charset="0"/>
              </a:rPr>
              <a:t>BUN indicates blood urea nitrogen; CBC indicates complete blood count;  </a:t>
            </a:r>
            <a:r>
              <a:rPr kumimoji="0" lang="en-US" sz="900" b="0" i="0" u="none" strike="noStrike" kern="1200" cap="none" spc="0" normalizeH="0" baseline="0" noProof="0" dirty="0">
                <a:ln>
                  <a:noFill/>
                </a:ln>
                <a:solidFill>
                  <a:prstClr val="black"/>
                </a:solidFill>
                <a:effectLst/>
                <a:uLnTx/>
                <a:uFillTx/>
                <a:latin typeface="Lub Dub Condensed" panose="020B0506030403020204" pitchFamily="34" charset="0"/>
              </a:rPr>
              <a:t>ECG, electrocardiogram; H&amp;P, history and </a:t>
            </a:r>
            <a:r>
              <a:rPr lang="en-US" sz="900" dirty="0">
                <a:solidFill>
                  <a:prstClr val="black"/>
                </a:solidFill>
                <a:latin typeface="Lub Dub Condensed" panose="020B0506030403020204" pitchFamily="34" charset="0"/>
              </a:rPr>
              <a:t>physical; </a:t>
            </a:r>
            <a:r>
              <a:rPr kumimoji="0" lang="en-US" sz="900" b="0"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HF, heart failure; LFTs, liver function tests; SDOH, social determinates of health; and TSH, thyroid-stimulating hormone.</a:t>
            </a:r>
          </a:p>
        </p:txBody>
      </p:sp>
      <p:sp>
        <p:nvSpPr>
          <p:cNvPr id="8" name="Slide Number Placeholder 7">
            <a:extLst>
              <a:ext uri="{FF2B5EF4-FFF2-40B4-BE49-F238E27FC236}">
                <a16:creationId xmlns:a16="http://schemas.microsoft.com/office/drawing/2014/main" id="{70587127-88A3-4087-AE51-E1798CCD6C5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8</a:t>
            </a:fld>
            <a:endParaRPr lang="en-US" sz="900" dirty="0"/>
          </a:p>
        </p:txBody>
      </p:sp>
    </p:spTree>
    <p:extLst>
      <p:ext uri="{BB962C8B-B14F-4D97-AF65-F5344CB8AC3E}">
        <p14:creationId xmlns:p14="http://schemas.microsoft.com/office/powerpoint/2010/main" val="2406177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8E47CC-2C36-4E78-B987-9C8EC0DAC266}"/>
              </a:ext>
            </a:extLst>
          </p:cNvPr>
          <p:cNvSpPr>
            <a:spLocks noGrp="1"/>
          </p:cNvSpPr>
          <p:nvPr>
            <p:ph type="title"/>
          </p:nvPr>
        </p:nvSpPr>
        <p:spPr/>
        <p:txBody>
          <a:bodyPr/>
          <a:lstStyle/>
          <a:p>
            <a:r>
              <a:rPr lang="en-US" dirty="0"/>
              <a:t>Initial &amp; Serial Evaluation: </a:t>
            </a:r>
            <a:r>
              <a:rPr lang="en-US" dirty="0">
                <a:latin typeface="Lub Dub Medium" panose="020B0603030403020204" pitchFamily="34" charset="0"/>
              </a:rPr>
              <a:t>Use of Biomarkers  </a:t>
            </a:r>
          </a:p>
        </p:txBody>
      </p:sp>
      <p:sp>
        <p:nvSpPr>
          <p:cNvPr id="10" name="TextBox 9">
            <a:extLst>
              <a:ext uri="{FF2B5EF4-FFF2-40B4-BE49-F238E27FC236}">
                <a16:creationId xmlns:a16="http://schemas.microsoft.com/office/drawing/2014/main" id="{A2E8F98D-D1DA-47B7-84E2-97AF63D769AF}"/>
              </a:ext>
            </a:extLst>
          </p:cNvPr>
          <p:cNvSpPr txBox="1"/>
          <p:nvPr/>
        </p:nvSpPr>
        <p:spPr>
          <a:xfrm>
            <a:off x="1148481" y="1420838"/>
            <a:ext cx="3089970"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effectLst/>
                <a:uLnTx/>
                <a:uFillTx/>
                <a:latin typeface="Lub Dub Heavy" panose="020B0903030403020204" pitchFamily="34" charset="0"/>
                <a:cs typeface="Arial" panose="020B0604020202020204" pitchFamily="34" charset="0"/>
              </a:rPr>
              <a:t>In patients </a:t>
            </a:r>
            <a:r>
              <a:rPr kumimoji="0" lang="en-US" sz="1600" i="0" u="none" strike="noStrike" kern="1200" cap="none" spc="0" normalizeH="0" baseline="0" noProof="0" dirty="0">
                <a:ln>
                  <a:noFill/>
                </a:ln>
                <a:solidFill>
                  <a:srgbClr val="CF2429"/>
                </a:solidFill>
                <a:effectLst/>
                <a:uLnTx/>
                <a:uFillTx/>
                <a:latin typeface="Lub Dub Heavy" panose="020B0903030403020204" pitchFamily="34" charset="0"/>
                <a:cs typeface="Arial" panose="020B0604020202020204" pitchFamily="34" charset="0"/>
              </a:rPr>
              <a:t>with dyspnea</a:t>
            </a:r>
            <a:endParaRPr kumimoji="0" lang="en-US" sz="1600" i="0" u="none" strike="noStrike" kern="1200" cap="none" spc="0" normalizeH="0" baseline="0" noProof="0" dirty="0">
              <a:ln>
                <a:noFill/>
              </a:ln>
              <a:solidFill>
                <a:srgbClr val="CF2429"/>
              </a:solidFill>
              <a:effectLst/>
              <a:uLnTx/>
              <a:uFillTx/>
              <a:latin typeface="Lub Dub Heavy" panose="020B0903030403020204" pitchFamily="34" charset="0"/>
            </a:endParaRPr>
          </a:p>
        </p:txBody>
      </p:sp>
      <p:graphicFrame>
        <p:nvGraphicFramePr>
          <p:cNvPr id="13" name="Table 12">
            <a:extLst>
              <a:ext uri="{FF2B5EF4-FFF2-40B4-BE49-F238E27FC236}">
                <a16:creationId xmlns:a16="http://schemas.microsoft.com/office/drawing/2014/main" id="{1294311F-8BB1-41A4-B976-53BAC3D583E4}"/>
              </a:ext>
            </a:extLst>
          </p:cNvPr>
          <p:cNvGraphicFramePr>
            <a:graphicFrameLocks noGrp="1"/>
          </p:cNvGraphicFramePr>
          <p:nvPr>
            <p:extLst>
              <p:ext uri="{D42A27DB-BD31-4B8C-83A1-F6EECF244321}">
                <p14:modId xmlns:p14="http://schemas.microsoft.com/office/powerpoint/2010/main" val="698954089"/>
              </p:ext>
            </p:extLst>
          </p:nvPr>
        </p:nvGraphicFramePr>
        <p:xfrm>
          <a:off x="460716" y="1869246"/>
          <a:ext cx="4061463" cy="1092245"/>
        </p:xfrm>
        <a:graphic>
          <a:graphicData uri="http://schemas.openxmlformats.org/drawingml/2006/table">
            <a:tbl>
              <a:tblPr firstRow="1" bandRow="1">
                <a:tableStyleId>{5C22544A-7EE6-4342-B048-85BDC9FD1C3A}</a:tableStyleId>
              </a:tblPr>
              <a:tblGrid>
                <a:gridCol w="735040">
                  <a:extLst>
                    <a:ext uri="{9D8B030D-6E8A-4147-A177-3AD203B41FA5}">
                      <a16:colId xmlns:a16="http://schemas.microsoft.com/office/drawing/2014/main" val="2602575349"/>
                    </a:ext>
                  </a:extLst>
                </a:gridCol>
                <a:gridCol w="3326423">
                  <a:extLst>
                    <a:ext uri="{9D8B030D-6E8A-4147-A177-3AD203B41FA5}">
                      <a16:colId xmlns:a16="http://schemas.microsoft.com/office/drawing/2014/main" val="2982587535"/>
                    </a:ext>
                  </a:extLst>
                </a:gridCol>
              </a:tblGrid>
              <a:tr h="252517">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100" b="1" spc="50" dirty="0">
                          <a:solidFill>
                            <a:schemeClr val="bg1"/>
                          </a:solidFill>
                          <a:latin typeface="Lub Dub Bold" panose="020B0803030403020204" pitchFamily="34" charset="0"/>
                          <a:cs typeface="Calibri"/>
                        </a:rPr>
                        <a:t>COR</a:t>
                      </a:r>
                      <a:endParaRPr lang="en-US" sz="11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100" b="1" spc="40" dirty="0">
                          <a:solidFill>
                            <a:schemeClr val="bg1"/>
                          </a:solidFill>
                          <a:latin typeface="Lub Dub Bold" panose="020B0803030403020204" pitchFamily="34" charset="0"/>
                          <a:cs typeface="Calibri"/>
                        </a:rPr>
                        <a:t>RECOMMENDATIONS</a:t>
                      </a:r>
                      <a:endParaRPr lang="en-US" sz="11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736609431"/>
                  </a:ext>
                </a:extLst>
              </a:tr>
              <a:tr h="833165">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100" kern="1200" dirty="0">
                          <a:solidFill>
                            <a:srgbClr val="231F20"/>
                          </a:solidFill>
                          <a:latin typeface="Lub Dub Condensed" panose="020B0506030403020204" pitchFamily="34" charset="0"/>
                          <a:ea typeface="+mn-ea"/>
                          <a:cs typeface="Calibri"/>
                        </a:rPr>
                        <a:t>In patients presenting with dyspnea, measurement of BNP or NT-</a:t>
                      </a:r>
                      <a:r>
                        <a:rPr lang="en-US" sz="1100" kern="1200" dirty="0" err="1">
                          <a:solidFill>
                            <a:srgbClr val="231F20"/>
                          </a:solidFill>
                          <a:latin typeface="Lub Dub Condensed" panose="020B0506030403020204" pitchFamily="34" charset="0"/>
                          <a:ea typeface="+mn-ea"/>
                          <a:cs typeface="Calibri"/>
                        </a:rPr>
                        <a:t>proBNP</a:t>
                      </a:r>
                      <a:r>
                        <a:rPr lang="en-US" sz="1100" kern="1200" dirty="0">
                          <a:solidFill>
                            <a:srgbClr val="231F20"/>
                          </a:solidFill>
                          <a:latin typeface="Lub Dub Condensed" panose="020B0506030403020204" pitchFamily="34" charset="0"/>
                          <a:ea typeface="+mn-ea"/>
                          <a:cs typeface="Calibri"/>
                        </a:rPr>
                        <a:t> is useful to support a diagnosis or exclusion of HF.</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17216786"/>
                  </a:ext>
                </a:extLst>
              </a:tr>
            </a:tbl>
          </a:graphicData>
        </a:graphic>
      </p:graphicFrame>
      <p:sp>
        <p:nvSpPr>
          <p:cNvPr id="2" name="Oval 1">
            <a:extLst>
              <a:ext uri="{FF2B5EF4-FFF2-40B4-BE49-F238E27FC236}">
                <a16:creationId xmlns:a16="http://schemas.microsoft.com/office/drawing/2014/main" id="{A0849E0A-993A-498E-9F79-A7AF686E1394}"/>
              </a:ext>
              <a:ext uri="{C183D7F6-B498-43B3-948B-1728B52AA6E4}">
                <adec:decorative xmlns:adec="http://schemas.microsoft.com/office/drawing/2017/decorative" val="1"/>
              </a:ext>
            </a:extLst>
          </p:cNvPr>
          <p:cNvSpPr/>
          <p:nvPr/>
        </p:nvSpPr>
        <p:spPr>
          <a:xfrm>
            <a:off x="461276" y="1241377"/>
            <a:ext cx="682341" cy="68234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C860329-F4D5-469A-95E3-7DCFC9F3BC63}"/>
              </a:ext>
            </a:extLst>
          </p:cNvPr>
          <p:cNvSpPr txBox="1"/>
          <p:nvPr/>
        </p:nvSpPr>
        <p:spPr>
          <a:xfrm>
            <a:off x="5664101" y="1420558"/>
            <a:ext cx="3389807"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effectLst/>
                <a:uLnTx/>
                <a:uFillTx/>
                <a:latin typeface="Lub Dub Heavy" panose="020B0903030403020204" pitchFamily="34" charset="0"/>
                <a:cs typeface="Arial" panose="020B0604020202020204" pitchFamily="34" charset="0"/>
              </a:rPr>
              <a:t>In patients </a:t>
            </a:r>
            <a:r>
              <a:rPr kumimoji="0" lang="en-US" sz="1600" i="0" u="none" strike="noStrike" kern="1200" cap="none" spc="0" normalizeH="0" baseline="0" noProof="0" dirty="0">
                <a:ln>
                  <a:noFill/>
                </a:ln>
                <a:solidFill>
                  <a:srgbClr val="CF2429"/>
                </a:solidFill>
                <a:effectLst/>
                <a:uLnTx/>
                <a:uFillTx/>
                <a:latin typeface="Lub Dub Heavy" panose="020B0903030403020204" pitchFamily="34" charset="0"/>
                <a:cs typeface="Arial" panose="020B0604020202020204" pitchFamily="34" charset="0"/>
              </a:rPr>
              <a:t>hospitalized for HF</a:t>
            </a:r>
            <a:endParaRPr kumimoji="0" lang="en-US" sz="1600" i="0" u="none" strike="noStrike" kern="1200" cap="none" spc="0" normalizeH="0" baseline="0" noProof="0" dirty="0">
              <a:ln>
                <a:noFill/>
              </a:ln>
              <a:solidFill>
                <a:srgbClr val="CF2429"/>
              </a:solidFill>
              <a:effectLst/>
              <a:uLnTx/>
              <a:uFillTx/>
              <a:latin typeface="Lub Dub Heavy" panose="020B0903030403020204" pitchFamily="34" charset="0"/>
            </a:endParaRPr>
          </a:p>
        </p:txBody>
      </p:sp>
      <p:graphicFrame>
        <p:nvGraphicFramePr>
          <p:cNvPr id="15" name="Table 14">
            <a:extLst>
              <a:ext uri="{FF2B5EF4-FFF2-40B4-BE49-F238E27FC236}">
                <a16:creationId xmlns:a16="http://schemas.microsoft.com/office/drawing/2014/main" id="{B6432B47-AED0-49B4-B4C1-139B2650AB54}"/>
              </a:ext>
            </a:extLst>
          </p:cNvPr>
          <p:cNvGraphicFramePr>
            <a:graphicFrameLocks noGrp="1"/>
          </p:cNvGraphicFramePr>
          <p:nvPr>
            <p:extLst>
              <p:ext uri="{D42A27DB-BD31-4B8C-83A1-F6EECF244321}">
                <p14:modId xmlns:p14="http://schemas.microsoft.com/office/powerpoint/2010/main" val="1905165627"/>
              </p:ext>
            </p:extLst>
          </p:nvPr>
        </p:nvGraphicFramePr>
        <p:xfrm>
          <a:off x="4963727" y="1869246"/>
          <a:ext cx="4160520" cy="1447800"/>
        </p:xfrm>
        <a:graphic>
          <a:graphicData uri="http://schemas.openxmlformats.org/drawingml/2006/table">
            <a:tbl>
              <a:tblPr firstRow="1" bandRow="1">
                <a:tableStyleId>{5C22544A-7EE6-4342-B048-85BDC9FD1C3A}</a:tableStyleId>
              </a:tblPr>
              <a:tblGrid>
                <a:gridCol w="810651">
                  <a:extLst>
                    <a:ext uri="{9D8B030D-6E8A-4147-A177-3AD203B41FA5}">
                      <a16:colId xmlns:a16="http://schemas.microsoft.com/office/drawing/2014/main" val="644042320"/>
                    </a:ext>
                  </a:extLst>
                </a:gridCol>
                <a:gridCol w="3349869">
                  <a:extLst>
                    <a:ext uri="{9D8B030D-6E8A-4147-A177-3AD203B41FA5}">
                      <a16:colId xmlns:a16="http://schemas.microsoft.com/office/drawing/2014/main" val="1869547041"/>
                    </a:ext>
                  </a:extLst>
                </a:gridCol>
              </a:tblGrid>
              <a:tr h="20006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100" b="1" spc="50" dirty="0">
                          <a:solidFill>
                            <a:schemeClr val="bg1"/>
                          </a:solidFill>
                          <a:latin typeface="Lub Dub Bold" panose="020B0803030403020204" pitchFamily="34" charset="0"/>
                          <a:cs typeface="Calibri"/>
                        </a:rPr>
                        <a:t>COR</a:t>
                      </a:r>
                      <a:endParaRPr lang="en-US" sz="11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100" b="1" spc="40" dirty="0">
                          <a:solidFill>
                            <a:schemeClr val="bg1"/>
                          </a:solidFill>
                          <a:latin typeface="Lub Dub Bold" panose="020B0803030403020204" pitchFamily="34" charset="0"/>
                          <a:cs typeface="Calibri"/>
                        </a:rPr>
                        <a:t>RECOMMENDATIONS</a:t>
                      </a:r>
                      <a:endParaRPr lang="en-US" sz="11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504432809"/>
                  </a:ext>
                </a:extLst>
              </a:tr>
              <a:tr h="340104">
                <a:tc>
                  <a:txBody>
                    <a:bodyPr/>
                    <a:lstStyle/>
                    <a:p>
                      <a:pPr marL="0" marR="0" lvl="0" indent="0" algn="ctr" defTabSz="914400" rtl="0" eaLnBrk="1" fontAlgn="auto" latinLnBrk="0" hangingPunct="1">
                        <a:lnSpc>
                          <a:spcPct val="100000"/>
                        </a:lnSpc>
                        <a:spcBef>
                          <a:spcPts val="295"/>
                        </a:spcBef>
                        <a:spcAft>
                          <a:spcPts val="0"/>
                        </a:spcAft>
                        <a:buClr>
                          <a:srgbClr val="000000"/>
                        </a:buClr>
                        <a:buSzTx/>
                        <a:buFont typeface="Arial"/>
                        <a:buNone/>
                        <a:tabLst/>
                        <a:defRPr/>
                      </a:pPr>
                      <a:r>
                        <a:rPr lang="en-US" sz="1800" b="0" i="0" u="none" strike="noStrike" kern="1200" cap="none" dirty="0">
                          <a:ln>
                            <a:noFill/>
                          </a:ln>
                          <a:solidFill>
                            <a:schemeClr val="tx1"/>
                          </a:solidFill>
                          <a:latin typeface="Lub Dub Bold" panose="020B0803030403020204" pitchFamily="34" charset="0"/>
                          <a:ea typeface="+mn-ea"/>
                          <a:cs typeface="Calibri"/>
                          <a:sym typeface="Arial"/>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100" kern="1200" dirty="0">
                          <a:solidFill>
                            <a:srgbClr val="231F20"/>
                          </a:solidFill>
                          <a:latin typeface="Lub Dub Condensed" panose="020B0506030403020204" pitchFamily="34" charset="0"/>
                          <a:ea typeface="+mn-ea"/>
                          <a:cs typeface="Calibri"/>
                        </a:rPr>
                        <a:t>In patients hospitalized for HF, measurements of BNP or NT-</a:t>
                      </a:r>
                      <a:r>
                        <a:rPr lang="en-US" sz="1100" kern="1200" dirty="0" err="1">
                          <a:solidFill>
                            <a:srgbClr val="231F20"/>
                          </a:solidFill>
                          <a:latin typeface="Lub Dub Condensed" panose="020B0506030403020204" pitchFamily="34" charset="0"/>
                          <a:ea typeface="+mn-ea"/>
                          <a:cs typeface="Calibri"/>
                        </a:rPr>
                        <a:t>proBNP</a:t>
                      </a:r>
                      <a:r>
                        <a:rPr lang="en-US" sz="1100" kern="1200" dirty="0">
                          <a:solidFill>
                            <a:srgbClr val="231F20"/>
                          </a:solidFill>
                          <a:latin typeface="Lub Dub Condensed" panose="020B0506030403020204" pitchFamily="34" charset="0"/>
                          <a:ea typeface="+mn-ea"/>
                          <a:cs typeface="Calibri"/>
                        </a:rPr>
                        <a:t> levels at admission is recommended to establish prognosis.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93250781"/>
                  </a:ext>
                </a:extLst>
              </a:tr>
              <a:tr h="340104">
                <a:tc>
                  <a:txBody>
                    <a:bodyPr/>
                    <a:lstStyle/>
                    <a:p>
                      <a:pPr marL="0" marR="0" lvl="0" indent="0" algn="ctr" defTabSz="914400" rtl="0" eaLnBrk="1" fontAlgn="auto" latinLnBrk="0" hangingPunct="1">
                        <a:lnSpc>
                          <a:spcPct val="100000"/>
                        </a:lnSpc>
                        <a:spcBef>
                          <a:spcPts val="295"/>
                        </a:spcBef>
                        <a:spcAft>
                          <a:spcPts val="0"/>
                        </a:spcAft>
                        <a:buClr>
                          <a:srgbClr val="000000"/>
                        </a:buClr>
                        <a:buSzTx/>
                        <a:buFont typeface="Arial"/>
                        <a:buNone/>
                        <a:tabLst/>
                        <a:defRPr/>
                      </a:pPr>
                      <a:r>
                        <a:rPr lang="en-US" sz="1800" b="0" i="0" u="none" strike="noStrike" kern="1200" cap="none" dirty="0">
                          <a:ln>
                            <a:noFill/>
                          </a:ln>
                          <a:solidFill>
                            <a:schemeClr val="tx1"/>
                          </a:solidFill>
                          <a:latin typeface="Lub Dub Bold" panose="020B0803030403020204" pitchFamily="34" charset="0"/>
                          <a:ea typeface="+mn-ea"/>
                          <a:cs typeface="Calibri"/>
                          <a:sym typeface="Arial"/>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100" b="0" kern="1200" dirty="0">
                          <a:solidFill>
                            <a:srgbClr val="231F20"/>
                          </a:solidFill>
                          <a:latin typeface="Lub Dub Condensed" panose="020B0506030403020204" pitchFamily="34" charset="0"/>
                          <a:ea typeface="+mn-ea"/>
                          <a:cs typeface="Calibri"/>
                        </a:rPr>
                        <a:t>In patients hospitalized for HF, a predischarge BNP or NT-</a:t>
                      </a:r>
                      <a:r>
                        <a:rPr lang="en-US" sz="1100" b="0" kern="1200" dirty="0" err="1">
                          <a:solidFill>
                            <a:srgbClr val="231F20"/>
                          </a:solidFill>
                          <a:latin typeface="Lub Dub Condensed" panose="020B0506030403020204" pitchFamily="34" charset="0"/>
                          <a:ea typeface="+mn-ea"/>
                          <a:cs typeface="Calibri"/>
                        </a:rPr>
                        <a:t>proBNP</a:t>
                      </a:r>
                      <a:r>
                        <a:rPr lang="en-US" sz="1100" b="0" kern="1200" dirty="0">
                          <a:solidFill>
                            <a:srgbClr val="231F20"/>
                          </a:solidFill>
                          <a:latin typeface="Lub Dub Condensed" panose="020B0506030403020204" pitchFamily="34" charset="0"/>
                          <a:ea typeface="+mn-ea"/>
                          <a:cs typeface="Calibri"/>
                        </a:rPr>
                        <a:t> level can be useful to inform the trajectory of the patient and establish a post-discharge prognosis.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324170253"/>
                  </a:ext>
                </a:extLst>
              </a:tr>
            </a:tbl>
          </a:graphicData>
        </a:graphic>
      </p:graphicFrame>
      <p:sp>
        <p:nvSpPr>
          <p:cNvPr id="23" name="TextBox 22">
            <a:extLst>
              <a:ext uri="{FF2B5EF4-FFF2-40B4-BE49-F238E27FC236}">
                <a16:creationId xmlns:a16="http://schemas.microsoft.com/office/drawing/2014/main" id="{F958FDFB-E33A-4FB2-A165-91FFA66F330F}"/>
              </a:ext>
            </a:extLst>
          </p:cNvPr>
          <p:cNvSpPr txBox="1"/>
          <p:nvPr/>
        </p:nvSpPr>
        <p:spPr>
          <a:xfrm>
            <a:off x="1148481" y="3655603"/>
            <a:ext cx="3089970"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effectLst/>
                <a:uLnTx/>
                <a:uFillTx/>
                <a:latin typeface="Lub Dub Heavy" panose="020B0903030403020204" pitchFamily="34" charset="0"/>
                <a:cs typeface="Arial" panose="020B0604020202020204" pitchFamily="34" charset="0"/>
              </a:rPr>
              <a:t>In patients </a:t>
            </a:r>
            <a:r>
              <a:rPr kumimoji="0" lang="en-US" sz="1600" i="0" u="none" strike="noStrike" kern="1200" cap="none" spc="0" normalizeH="0" baseline="0" noProof="0" dirty="0">
                <a:ln>
                  <a:noFill/>
                </a:ln>
                <a:solidFill>
                  <a:srgbClr val="CF2429"/>
                </a:solidFill>
                <a:effectLst/>
                <a:uLnTx/>
                <a:uFillTx/>
                <a:latin typeface="Lub Dub Heavy" panose="020B0903030403020204" pitchFamily="34" charset="0"/>
                <a:cs typeface="Arial" panose="020B0604020202020204" pitchFamily="34" charset="0"/>
              </a:rPr>
              <a:t>at risk for HF</a:t>
            </a:r>
            <a:endParaRPr kumimoji="0" lang="en-US" sz="1600" i="0" u="none" strike="noStrike" kern="1200" cap="none" spc="0" normalizeH="0" baseline="0" noProof="0" dirty="0">
              <a:ln>
                <a:noFill/>
              </a:ln>
              <a:solidFill>
                <a:srgbClr val="CF2429"/>
              </a:solidFill>
              <a:effectLst/>
              <a:uLnTx/>
              <a:uFillTx/>
              <a:latin typeface="Lub Dub Heavy" panose="020B0903030403020204" pitchFamily="34" charset="0"/>
            </a:endParaRPr>
          </a:p>
        </p:txBody>
      </p:sp>
      <p:graphicFrame>
        <p:nvGraphicFramePr>
          <p:cNvPr id="16" name="Table 15">
            <a:extLst>
              <a:ext uri="{FF2B5EF4-FFF2-40B4-BE49-F238E27FC236}">
                <a16:creationId xmlns:a16="http://schemas.microsoft.com/office/drawing/2014/main" id="{DAA2383B-4A32-4A0C-91CF-2FAA7B15DA29}"/>
              </a:ext>
            </a:extLst>
          </p:cNvPr>
          <p:cNvGraphicFramePr>
            <a:graphicFrameLocks noGrp="1"/>
          </p:cNvGraphicFramePr>
          <p:nvPr>
            <p:extLst>
              <p:ext uri="{D42A27DB-BD31-4B8C-83A1-F6EECF244321}">
                <p14:modId xmlns:p14="http://schemas.microsoft.com/office/powerpoint/2010/main" val="710005183"/>
              </p:ext>
            </p:extLst>
          </p:nvPr>
        </p:nvGraphicFramePr>
        <p:xfrm>
          <a:off x="460719" y="4090205"/>
          <a:ext cx="3963898" cy="1343025"/>
        </p:xfrm>
        <a:graphic>
          <a:graphicData uri="http://schemas.openxmlformats.org/drawingml/2006/table">
            <a:tbl>
              <a:tblPr firstRow="1" bandRow="1">
                <a:tableStyleId>{5C22544A-7EE6-4342-B048-85BDC9FD1C3A}</a:tableStyleId>
              </a:tblPr>
              <a:tblGrid>
                <a:gridCol w="743829">
                  <a:extLst>
                    <a:ext uri="{9D8B030D-6E8A-4147-A177-3AD203B41FA5}">
                      <a16:colId xmlns:a16="http://schemas.microsoft.com/office/drawing/2014/main" val="570587710"/>
                    </a:ext>
                  </a:extLst>
                </a:gridCol>
                <a:gridCol w="3220069">
                  <a:extLst>
                    <a:ext uri="{9D8B030D-6E8A-4147-A177-3AD203B41FA5}">
                      <a16:colId xmlns:a16="http://schemas.microsoft.com/office/drawing/2014/main" val="2040967240"/>
                    </a:ext>
                  </a:extLst>
                </a:gridCol>
              </a:tblGrid>
              <a:tr h="29271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100" b="1" spc="50" dirty="0">
                          <a:solidFill>
                            <a:schemeClr val="bg1"/>
                          </a:solidFill>
                          <a:latin typeface="Lub Dub Bold" panose="020B0803030403020204" pitchFamily="34" charset="0"/>
                          <a:cs typeface="Calibri"/>
                        </a:rPr>
                        <a:t>COR</a:t>
                      </a:r>
                      <a:endParaRPr lang="en-US" sz="11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100" b="1" spc="40" dirty="0">
                          <a:solidFill>
                            <a:schemeClr val="bg1"/>
                          </a:solidFill>
                          <a:latin typeface="Lub Dub Bold" panose="020B0803030403020204" pitchFamily="34" charset="0"/>
                          <a:cs typeface="Calibri"/>
                        </a:rPr>
                        <a:t>RECOMMENDATIONS</a:t>
                      </a:r>
                      <a:endParaRPr lang="en-US" sz="11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519031594"/>
                  </a:ext>
                </a:extLst>
              </a:tr>
              <a:tr h="105031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indent="0" algn="ctr" defTabSz="914400" rtl="0" eaLnBrk="1" latinLnBrk="0" hangingPunct="1">
                        <a:lnSpc>
                          <a:spcPct val="100000"/>
                        </a:lnSpc>
                        <a:spcBef>
                          <a:spcPts val="295"/>
                        </a:spcBef>
                        <a:spcAft>
                          <a:spcPts val="0"/>
                        </a:spcAft>
                        <a:buClr>
                          <a:srgbClr val="000000"/>
                        </a:buClr>
                        <a:buFont typeface="Arial"/>
                      </a:pPr>
                      <a:r>
                        <a:rPr lang="en-US" sz="1800" b="0" i="0" u="none" strike="noStrike" kern="1200" cap="none" dirty="0">
                          <a:ln>
                            <a:noFill/>
                          </a:ln>
                          <a:solidFill>
                            <a:schemeClr val="tx1"/>
                          </a:solidFill>
                          <a:latin typeface="Lub Dub Bold" panose="020B0803030403020204" pitchFamily="34" charset="0"/>
                          <a:ea typeface="+mn-ea"/>
                          <a:cs typeface="Calibri"/>
                          <a:sym typeface="Arial"/>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100" b="0" kern="1200" dirty="0">
                          <a:solidFill>
                            <a:srgbClr val="231F20"/>
                          </a:solidFill>
                          <a:latin typeface="Lub Dub Condensed" panose="020B0506030403020204" pitchFamily="34" charset="0"/>
                          <a:ea typeface="+mn-ea"/>
                          <a:cs typeface="Calibri"/>
                        </a:rPr>
                        <a:t>In patients at risk of developing HF, BNP or NT-</a:t>
                      </a:r>
                      <a:r>
                        <a:rPr lang="en-US" sz="1100" b="0" kern="1200" dirty="0" err="1">
                          <a:solidFill>
                            <a:srgbClr val="231F20"/>
                          </a:solidFill>
                          <a:latin typeface="Lub Dub Condensed" panose="020B0506030403020204" pitchFamily="34" charset="0"/>
                          <a:ea typeface="+mn-ea"/>
                          <a:cs typeface="Calibri"/>
                        </a:rPr>
                        <a:t>proBNP</a:t>
                      </a:r>
                      <a:r>
                        <a:rPr lang="en-US" sz="1100" b="0" kern="1200" dirty="0">
                          <a:solidFill>
                            <a:srgbClr val="231F20"/>
                          </a:solidFill>
                          <a:latin typeface="Lub Dub Condensed" panose="020B0506030403020204" pitchFamily="34" charset="0"/>
                          <a:ea typeface="+mn-ea"/>
                          <a:cs typeface="Calibri"/>
                        </a:rPr>
                        <a:t>-based screening following team-based care, including a CV specialist, can be useful to prevent the development of LV dysfunction or new onset HF.</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61876761"/>
                  </a:ext>
                </a:extLst>
              </a:tr>
            </a:tbl>
          </a:graphicData>
        </a:graphic>
      </p:graphicFrame>
      <p:sp>
        <p:nvSpPr>
          <p:cNvPr id="35" name="TextBox 34">
            <a:extLst>
              <a:ext uri="{FF2B5EF4-FFF2-40B4-BE49-F238E27FC236}">
                <a16:creationId xmlns:a16="http://schemas.microsoft.com/office/drawing/2014/main" id="{153B94C4-7A6D-4388-876D-44AF2930D5DC}"/>
              </a:ext>
            </a:extLst>
          </p:cNvPr>
          <p:cNvSpPr txBox="1"/>
          <p:nvPr/>
        </p:nvSpPr>
        <p:spPr>
          <a:xfrm>
            <a:off x="5664102" y="3655323"/>
            <a:ext cx="3089970"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effectLst/>
                <a:uLnTx/>
                <a:uFillTx/>
                <a:latin typeface="Lub Dub Heavy" panose="020B0903030403020204" pitchFamily="34" charset="0"/>
                <a:cs typeface="Arial" panose="020B0604020202020204" pitchFamily="34" charset="0"/>
              </a:rPr>
              <a:t>In patients </a:t>
            </a:r>
            <a:r>
              <a:rPr kumimoji="0" lang="en-US" sz="1600" i="0" u="none" strike="noStrike" kern="1200" cap="none" spc="0" normalizeH="0" baseline="0" noProof="0" dirty="0">
                <a:ln>
                  <a:noFill/>
                </a:ln>
                <a:solidFill>
                  <a:srgbClr val="CF2429"/>
                </a:solidFill>
                <a:effectLst/>
                <a:uLnTx/>
                <a:uFillTx/>
                <a:latin typeface="Lub Dub Heavy" panose="020B0903030403020204" pitchFamily="34" charset="0"/>
                <a:cs typeface="Arial" panose="020B0604020202020204" pitchFamily="34" charset="0"/>
              </a:rPr>
              <a:t>with chronic HF</a:t>
            </a:r>
            <a:endParaRPr kumimoji="0" lang="en-US" sz="1600" i="0" u="none" strike="noStrike" kern="1200" cap="none" spc="0" normalizeH="0" baseline="0" noProof="0" dirty="0">
              <a:ln>
                <a:noFill/>
              </a:ln>
              <a:solidFill>
                <a:srgbClr val="CF2429"/>
              </a:solidFill>
              <a:effectLst/>
              <a:uLnTx/>
              <a:uFillTx/>
              <a:latin typeface="Lub Dub Heavy" panose="020B0903030403020204" pitchFamily="34" charset="0"/>
            </a:endParaRPr>
          </a:p>
        </p:txBody>
      </p:sp>
      <p:graphicFrame>
        <p:nvGraphicFramePr>
          <p:cNvPr id="14" name="Table 13">
            <a:extLst>
              <a:ext uri="{FF2B5EF4-FFF2-40B4-BE49-F238E27FC236}">
                <a16:creationId xmlns:a16="http://schemas.microsoft.com/office/drawing/2014/main" id="{62E70C62-5EB9-4CB4-8594-5484FD19C31B}"/>
              </a:ext>
            </a:extLst>
          </p:cNvPr>
          <p:cNvGraphicFramePr>
            <a:graphicFrameLocks noGrp="1"/>
          </p:cNvGraphicFramePr>
          <p:nvPr>
            <p:extLst>
              <p:ext uri="{D42A27DB-BD31-4B8C-83A1-F6EECF244321}">
                <p14:modId xmlns:p14="http://schemas.microsoft.com/office/powerpoint/2010/main" val="2342575946"/>
              </p:ext>
            </p:extLst>
          </p:nvPr>
        </p:nvGraphicFramePr>
        <p:xfrm>
          <a:off x="4963727" y="4090205"/>
          <a:ext cx="4160520" cy="685800"/>
        </p:xfrm>
        <a:graphic>
          <a:graphicData uri="http://schemas.openxmlformats.org/drawingml/2006/table">
            <a:tbl>
              <a:tblPr firstRow="1" bandRow="1">
                <a:tableStyleId>{5C22544A-7EE6-4342-B048-85BDC9FD1C3A}</a:tableStyleId>
              </a:tblPr>
              <a:tblGrid>
                <a:gridCol w="810651">
                  <a:extLst>
                    <a:ext uri="{9D8B030D-6E8A-4147-A177-3AD203B41FA5}">
                      <a16:colId xmlns:a16="http://schemas.microsoft.com/office/drawing/2014/main" val="3223297630"/>
                    </a:ext>
                  </a:extLst>
                </a:gridCol>
                <a:gridCol w="3349869">
                  <a:extLst>
                    <a:ext uri="{9D8B030D-6E8A-4147-A177-3AD203B41FA5}">
                      <a16:colId xmlns:a16="http://schemas.microsoft.com/office/drawing/2014/main" val="209725972"/>
                    </a:ext>
                  </a:extLst>
                </a:gridCol>
              </a:tblGrid>
              <a:tr h="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100" b="1" spc="50" dirty="0">
                          <a:solidFill>
                            <a:schemeClr val="bg1"/>
                          </a:solidFill>
                          <a:latin typeface="Lub Dub Bold" panose="020B0803030403020204" pitchFamily="34" charset="0"/>
                          <a:cs typeface="Calibri"/>
                        </a:rPr>
                        <a:t>COR</a:t>
                      </a:r>
                      <a:endParaRPr lang="en-US" sz="11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100" b="1" spc="40" dirty="0">
                          <a:solidFill>
                            <a:schemeClr val="bg1"/>
                          </a:solidFill>
                          <a:latin typeface="Lub Dub Bold" panose="020B0803030403020204" pitchFamily="34" charset="0"/>
                          <a:cs typeface="Calibri"/>
                        </a:rPr>
                        <a:t>RECOMMENDATIONS</a:t>
                      </a:r>
                      <a:endParaRPr lang="en-US" sz="11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12223883"/>
                  </a:ext>
                </a:extLst>
              </a:tr>
              <a:tr h="340104">
                <a:tc>
                  <a:txBody>
                    <a:bodyPr/>
                    <a:lstStyle/>
                    <a:p>
                      <a:pPr marL="0" marR="0" lvl="0" indent="0" algn="ctr" defTabSz="914400" rtl="0" eaLnBrk="1" fontAlgn="auto" latinLnBrk="0" hangingPunct="1">
                        <a:lnSpc>
                          <a:spcPct val="100000"/>
                        </a:lnSpc>
                        <a:spcBef>
                          <a:spcPts val="295"/>
                        </a:spcBef>
                        <a:spcAft>
                          <a:spcPts val="0"/>
                        </a:spcAft>
                        <a:buClr>
                          <a:srgbClr val="000000"/>
                        </a:buClr>
                        <a:buSzTx/>
                        <a:buFont typeface="Arial"/>
                        <a:buNone/>
                        <a:tabLst/>
                        <a:defRPr/>
                      </a:pPr>
                      <a:r>
                        <a:rPr lang="en-US" sz="1800" b="0" i="0" u="none" strike="noStrike" kern="1200" cap="none" dirty="0">
                          <a:ln>
                            <a:noFill/>
                          </a:ln>
                          <a:solidFill>
                            <a:schemeClr val="tx1"/>
                          </a:solidFill>
                          <a:latin typeface="Lub Dub Bold" panose="020B0803030403020204" pitchFamily="34" charset="0"/>
                          <a:ea typeface="+mn-ea"/>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100" kern="1200" dirty="0">
                          <a:solidFill>
                            <a:srgbClr val="231F20"/>
                          </a:solidFill>
                          <a:latin typeface="Lub Dub Condensed" panose="020B0506030403020204" pitchFamily="34" charset="0"/>
                          <a:ea typeface="+mn-ea"/>
                          <a:cs typeface="Calibri"/>
                        </a:rPr>
                        <a:t>In patients with chronic HF, measurements of BNP or NT-</a:t>
                      </a:r>
                      <a:r>
                        <a:rPr lang="en-US" sz="1100" kern="1200" dirty="0" err="1">
                          <a:solidFill>
                            <a:srgbClr val="231F20"/>
                          </a:solidFill>
                          <a:latin typeface="Lub Dub Condensed" panose="020B0506030403020204" pitchFamily="34" charset="0"/>
                          <a:ea typeface="+mn-ea"/>
                          <a:cs typeface="Calibri"/>
                        </a:rPr>
                        <a:t>proBNP</a:t>
                      </a:r>
                      <a:r>
                        <a:rPr lang="en-US" sz="1100" kern="1200" dirty="0">
                          <a:solidFill>
                            <a:srgbClr val="231F20"/>
                          </a:solidFill>
                          <a:latin typeface="Lub Dub Condensed" panose="020B0506030403020204" pitchFamily="34" charset="0"/>
                          <a:ea typeface="+mn-ea"/>
                          <a:cs typeface="Calibri"/>
                        </a:rPr>
                        <a:t> levels are recommended for risk stratification.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36192253"/>
                  </a:ext>
                </a:extLst>
              </a:tr>
            </a:tbl>
          </a:graphicData>
        </a:graphic>
      </p:graphicFrame>
      <p:pic>
        <p:nvPicPr>
          <p:cNvPr id="17" name="Graphic 16">
            <a:extLst>
              <a:ext uri="{FF2B5EF4-FFF2-40B4-BE49-F238E27FC236}">
                <a16:creationId xmlns:a16="http://schemas.microsoft.com/office/drawing/2014/main" id="{0815DD41-D9FA-4161-B686-1F99D7D5CDC5}"/>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35805" y="1301339"/>
            <a:ext cx="525780" cy="525780"/>
          </a:xfrm>
          <a:prstGeom prst="rect">
            <a:avLst/>
          </a:prstGeom>
        </p:spPr>
      </p:pic>
      <p:sp>
        <p:nvSpPr>
          <p:cNvPr id="22" name="Oval 21">
            <a:extLst>
              <a:ext uri="{FF2B5EF4-FFF2-40B4-BE49-F238E27FC236}">
                <a16:creationId xmlns:a16="http://schemas.microsoft.com/office/drawing/2014/main" id="{E26E376D-5BA7-4BCA-ACC5-2D4B1F76692E}"/>
              </a:ext>
              <a:ext uri="{C183D7F6-B498-43B3-948B-1728B52AA6E4}">
                <adec:decorative xmlns:adec="http://schemas.microsoft.com/office/drawing/2017/decorative" val="1"/>
              </a:ext>
            </a:extLst>
          </p:cNvPr>
          <p:cNvSpPr/>
          <p:nvPr/>
        </p:nvSpPr>
        <p:spPr>
          <a:xfrm>
            <a:off x="461276" y="3476142"/>
            <a:ext cx="682341" cy="68234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a:extLst>
              <a:ext uri="{FF2B5EF4-FFF2-40B4-BE49-F238E27FC236}">
                <a16:creationId xmlns:a16="http://schemas.microsoft.com/office/drawing/2014/main" id="{BFA26090-32BC-4E6E-A87D-9BD045B4474B}"/>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27013" y="3553106"/>
            <a:ext cx="543548" cy="543548"/>
          </a:xfrm>
          <a:prstGeom prst="rect">
            <a:avLst/>
          </a:prstGeom>
        </p:spPr>
      </p:pic>
      <p:sp>
        <p:nvSpPr>
          <p:cNvPr id="31" name="Oval 30">
            <a:extLst>
              <a:ext uri="{FF2B5EF4-FFF2-40B4-BE49-F238E27FC236}">
                <a16:creationId xmlns:a16="http://schemas.microsoft.com/office/drawing/2014/main" id="{A2916F0D-9AEF-4A33-9AC6-D79A70F6D4D1}"/>
              </a:ext>
              <a:ext uri="{C183D7F6-B498-43B3-948B-1728B52AA6E4}">
                <adec:decorative xmlns:adec="http://schemas.microsoft.com/office/drawing/2017/decorative" val="1"/>
              </a:ext>
            </a:extLst>
          </p:cNvPr>
          <p:cNvSpPr/>
          <p:nvPr/>
        </p:nvSpPr>
        <p:spPr>
          <a:xfrm>
            <a:off x="4976897" y="1241097"/>
            <a:ext cx="682341" cy="68234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Graphic 32">
            <a:extLst>
              <a:ext uri="{FF2B5EF4-FFF2-40B4-BE49-F238E27FC236}">
                <a16:creationId xmlns:a16="http://schemas.microsoft.com/office/drawing/2014/main" id="{97972821-279E-4810-842F-92D641FA9C50}"/>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4971590" y="1265891"/>
            <a:ext cx="658368" cy="658368"/>
          </a:xfrm>
          <a:prstGeom prst="rect">
            <a:avLst/>
          </a:prstGeom>
        </p:spPr>
      </p:pic>
      <p:sp>
        <p:nvSpPr>
          <p:cNvPr id="34" name="Oval 33">
            <a:extLst>
              <a:ext uri="{FF2B5EF4-FFF2-40B4-BE49-F238E27FC236}">
                <a16:creationId xmlns:a16="http://schemas.microsoft.com/office/drawing/2014/main" id="{52239551-20B8-4530-B094-514E0FBC2B90}"/>
              </a:ext>
              <a:ext uri="{C183D7F6-B498-43B3-948B-1728B52AA6E4}">
                <adec:decorative xmlns:adec="http://schemas.microsoft.com/office/drawing/2017/decorative" val="1"/>
              </a:ext>
            </a:extLst>
          </p:cNvPr>
          <p:cNvSpPr/>
          <p:nvPr/>
        </p:nvSpPr>
        <p:spPr>
          <a:xfrm>
            <a:off x="4976897" y="3475862"/>
            <a:ext cx="682341" cy="68234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A2F62085-EA51-43F7-9FF1-93A64F1C6C03}"/>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985147" y="3513792"/>
            <a:ext cx="658368" cy="658368"/>
          </a:xfrm>
          <a:prstGeom prst="rect">
            <a:avLst/>
          </a:prstGeom>
        </p:spPr>
      </p:pic>
      <p:sp>
        <p:nvSpPr>
          <p:cNvPr id="37" name="Rectangle 36">
            <a:extLst>
              <a:ext uri="{FF2B5EF4-FFF2-40B4-BE49-F238E27FC236}">
                <a16:creationId xmlns:a16="http://schemas.microsoft.com/office/drawing/2014/main" id="{4BD68BDB-B08F-4961-B26F-5648418989D9}"/>
              </a:ext>
              <a:ext uri="{C183D7F6-B498-43B3-948B-1728B52AA6E4}">
                <adec:decorative xmlns:adec="http://schemas.microsoft.com/office/drawing/2017/decorative" val="1"/>
              </a:ext>
            </a:extLst>
          </p:cNvPr>
          <p:cNvSpPr/>
          <p:nvPr/>
        </p:nvSpPr>
        <p:spPr>
          <a:xfrm>
            <a:off x="9530863" y="1301340"/>
            <a:ext cx="2277208" cy="41318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EB5D681-AE08-4997-9BFE-EEBE156895A1}"/>
              </a:ext>
            </a:extLst>
          </p:cNvPr>
          <p:cNvSpPr txBox="1"/>
          <p:nvPr/>
        </p:nvSpPr>
        <p:spPr>
          <a:xfrm>
            <a:off x="9544134" y="1931510"/>
            <a:ext cx="2219977" cy="2893100"/>
          </a:xfrm>
          <a:prstGeom prst="rect">
            <a:avLst/>
          </a:prstGeom>
          <a:noFill/>
          <a:ln w="76200">
            <a:noFill/>
          </a:ln>
        </p:spPr>
        <p:txBody>
          <a:bodyPr wrap="square">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b="1" i="0" u="sng" strike="noStrike" kern="1200" cap="none" spc="0" normalizeH="0" baseline="0" noProof="0" dirty="0">
                <a:ln>
                  <a:noFill/>
                </a:ln>
                <a:solidFill>
                  <a:srgbClr val="CF2429"/>
                </a:solidFill>
                <a:effectLst/>
                <a:uLnTx/>
                <a:uFillTx/>
                <a:latin typeface="Lub Dub Condensed" panose="020B0506030403020204" pitchFamily="34" charset="0"/>
                <a:cs typeface="Arial" panose="020B0604020202020204" pitchFamily="34" charset="0"/>
              </a:rPr>
              <a:t>REMINDER </a:t>
            </a:r>
            <a:endParaRPr lang="en-US" sz="1400" b="1" dirty="0">
              <a:solidFill>
                <a:srgbClr val="4472C4"/>
              </a:solidFill>
              <a:latin typeface="Lub Dub Condensed" panose="020B0506030403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Potential noncardiac causes of elevated natriuretic peptide levels may include advancing age, anemia, renal failure, severe pneumonia, obstructive sleep apnea, pulmonary embolism, pulmonary arterial hypertension, critical illness, bacterial sepsis, and severe burns. </a:t>
            </a:r>
          </a:p>
        </p:txBody>
      </p:sp>
      <p:sp>
        <p:nvSpPr>
          <p:cNvPr id="7" name="Text Placeholder 6">
            <a:extLst>
              <a:ext uri="{FF2B5EF4-FFF2-40B4-BE49-F238E27FC236}">
                <a16:creationId xmlns:a16="http://schemas.microsoft.com/office/drawing/2014/main" id="{2A6A5D4C-6318-4501-83E6-339815A1ADBE}"/>
              </a:ext>
            </a:extLst>
          </p:cNvPr>
          <p:cNvSpPr>
            <a:spLocks noGrp="1"/>
          </p:cNvSpPr>
          <p:nvPr>
            <p:ph type="body" sz="quarter" idx="1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Lub Dub Condensed" panose="020B0506030403020204" pitchFamily="34" charset="0"/>
              </a:rPr>
              <a:t>Abbreviations: </a:t>
            </a:r>
            <a:r>
              <a:rPr kumimoji="0" lang="en-US" sz="900" b="0" i="0" u="none" strike="noStrike" kern="1200" cap="none" spc="0" normalizeH="0" baseline="0" noProof="0" dirty="0">
                <a:ln>
                  <a:noFill/>
                </a:ln>
                <a:solidFill>
                  <a:prstClr val="black"/>
                </a:solidFill>
                <a:effectLst/>
                <a:uLnTx/>
                <a:uFillTx/>
                <a:latin typeface="Lub Dub Condensed" panose="020B0506030403020204" pitchFamily="34" charset="0"/>
              </a:rPr>
              <a:t>BNP indicates B-type natriuretic peptide; CV, cardiovascular; </a:t>
            </a:r>
            <a:r>
              <a:rPr kumimoji="0" lang="en-US" sz="900" b="0"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HF, heart failure; and NT-</a:t>
            </a:r>
            <a:r>
              <a:rPr kumimoji="0" lang="en-US" sz="900" b="0" i="0" u="none" strike="noStrike" kern="1200" cap="none" spc="0" normalizeH="0" baseline="0" noProof="0" dirty="0" err="1">
                <a:ln>
                  <a:noFill/>
                </a:ln>
                <a:solidFill>
                  <a:prstClr val="black"/>
                </a:solidFill>
                <a:effectLst/>
                <a:uLnTx/>
                <a:uFillTx/>
                <a:latin typeface="Lub Dub Condensed" panose="020B0506030403020204" pitchFamily="34" charset="0"/>
                <a:cs typeface="Arial" panose="020B0604020202020204" pitchFamily="34" charset="0"/>
              </a:rPr>
              <a:t>proBNP</a:t>
            </a:r>
            <a:r>
              <a:rPr kumimoji="0" lang="en-US" sz="900" b="0"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 </a:t>
            </a:r>
            <a:r>
              <a:rPr kumimoji="0" lang="en-US" sz="900" b="0" i="0" u="none" strike="noStrike" kern="1200" cap="none" spc="0" normalizeH="0" baseline="0" noProof="0" dirty="0">
                <a:ln>
                  <a:noFill/>
                </a:ln>
                <a:solidFill>
                  <a:srgbClr val="231F20"/>
                </a:solidFill>
                <a:effectLst/>
                <a:uLnTx/>
                <a:uFillTx/>
                <a:latin typeface="Lub Dub Condensed" panose="020B0506030403020204" pitchFamily="34" charset="0"/>
                <a:cs typeface="Calibri"/>
              </a:rPr>
              <a:t>N-terminal prohormone of B-type natriuretic peptide.</a:t>
            </a:r>
            <a:r>
              <a:rPr kumimoji="0" lang="en-US" sz="900" b="0"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 </a:t>
            </a:r>
          </a:p>
        </p:txBody>
      </p:sp>
      <p:sp>
        <p:nvSpPr>
          <p:cNvPr id="8" name="Slide Number Placeholder 7">
            <a:extLst>
              <a:ext uri="{FF2B5EF4-FFF2-40B4-BE49-F238E27FC236}">
                <a16:creationId xmlns:a16="http://schemas.microsoft.com/office/drawing/2014/main" id="{70587127-88A3-4087-AE51-E1798CCD6C5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9</a:t>
            </a:fld>
            <a:endParaRPr lang="en-US" sz="900" dirty="0"/>
          </a:p>
        </p:txBody>
      </p:sp>
    </p:spTree>
    <p:extLst>
      <p:ext uri="{BB962C8B-B14F-4D97-AF65-F5344CB8AC3E}">
        <p14:creationId xmlns:p14="http://schemas.microsoft.com/office/powerpoint/2010/main" val="15367476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00"/>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15713</TotalTime>
  <Words>9235</Words>
  <Application>Microsoft Office PowerPoint</Application>
  <PresentationFormat>Widescreen</PresentationFormat>
  <Paragraphs>1057</Paragraphs>
  <Slides>46</Slides>
  <Notes>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46</vt:i4>
      </vt:variant>
    </vt:vector>
  </HeadingPairs>
  <TitlesOfParts>
    <vt:vector size="57" baseType="lpstr">
      <vt:lpstr>Arial</vt:lpstr>
      <vt:lpstr>Calibri</vt:lpstr>
      <vt:lpstr>Calibri Light</vt:lpstr>
      <vt:lpstr>Cambria Math</vt:lpstr>
      <vt:lpstr>Lub Dub Bold</vt:lpstr>
      <vt:lpstr>Lub Dub Condensed</vt:lpstr>
      <vt:lpstr>Lub Dub Heavy</vt:lpstr>
      <vt:lpstr>Lub Dub Light</vt:lpstr>
      <vt:lpstr>Lub Dub Medium</vt:lpstr>
      <vt:lpstr>Office Theme</vt:lpstr>
      <vt:lpstr>1_Office Theme</vt:lpstr>
      <vt:lpstr>AHA Clinical Update</vt:lpstr>
      <vt:lpstr>TABLE OF CONTENTS</vt:lpstr>
      <vt:lpstr>Table 1.  Applying Class of Recommendation and Level of Evidence to Clinical Strategies, Interventions, Treatments, or Diagnostic Testing in Patient Care</vt:lpstr>
      <vt:lpstr>Stages of Heart Failure</vt:lpstr>
      <vt:lpstr>Diagnostic Algorithm for HF and LVEF Based  on HF Classification</vt:lpstr>
      <vt:lpstr>Epidemiology of Heart Failure in the United States</vt:lpstr>
      <vt:lpstr>Causes of Heart Failure</vt:lpstr>
      <vt:lpstr>Initial Evaluation of Patients with Heart Failure</vt:lpstr>
      <vt:lpstr>Initial &amp; Serial Evaluation: Use of Biomarkers  </vt:lpstr>
      <vt:lpstr>Initial &amp; Serial Evaluation:  Evaluation with Cardiac Imaging</vt:lpstr>
      <vt:lpstr>Initial &amp; Serial Evaluation:  Invasive Evaluation of Patients with HF</vt:lpstr>
      <vt:lpstr>Initial &amp; Serial Evaluation</vt:lpstr>
      <vt:lpstr>Initial &amp; Serial Evaluation: Clinical Assessment</vt:lpstr>
      <vt:lpstr>Recommendations for Patients  at Risk of HF &amp; Pre-HF </vt:lpstr>
      <vt:lpstr>Treatment of HFrEF Stages C and D </vt:lpstr>
      <vt:lpstr>Value Statements for GDMT for HFrEF</vt:lpstr>
      <vt:lpstr>Value Statements for Device Therapy </vt:lpstr>
      <vt:lpstr>Additional Medical Therapies  after GDMT Optimization</vt:lpstr>
      <vt:lpstr>Algorithm for CRT Indications in Patients  with Cardiomyopathy or HFrEF</vt:lpstr>
      <vt:lpstr>Additional Device Therapies after GDMT Optimization</vt:lpstr>
      <vt:lpstr>Treatment Approach in  Secondary Mitral Regurgitation</vt:lpstr>
      <vt:lpstr>Recommendations for Patients  with Mildly Reduced LVEF</vt:lpstr>
      <vt:lpstr>Recommendations for Patients  with Preserved LVEF</vt:lpstr>
      <vt:lpstr>Diagnosis and Treatment of  Transthyretin Cardiac Amyloidosis</vt:lpstr>
      <vt:lpstr>Recommendation for Specialty Referral to Advanced HF</vt:lpstr>
      <vt:lpstr>Non-pharmacological Management  in Advanced HF</vt:lpstr>
      <vt:lpstr> Inotropic Support</vt:lpstr>
      <vt:lpstr>Durable Mechanical Support with  Left Ventricular Assist Device</vt:lpstr>
      <vt:lpstr>Mechanical Circulatory Support</vt:lpstr>
      <vt:lpstr>Cardiac Transplantation</vt:lpstr>
      <vt:lpstr>Assessment of Patients Hospitalized With Decompensated HF</vt:lpstr>
      <vt:lpstr>GDMT During Hospitalization</vt:lpstr>
      <vt:lpstr>Decongestion Strategy</vt:lpstr>
      <vt:lpstr>Hospitalized Patients with Cardiogenic Shock </vt:lpstr>
      <vt:lpstr>Transitions of Care</vt:lpstr>
      <vt:lpstr>Additional Therapies in Patients  with HF and Comorbidities </vt:lpstr>
      <vt:lpstr>Recommendations for Managing Comorbidities  in Patients With HF</vt:lpstr>
      <vt:lpstr>Recommendations for Management of AF in HF</vt:lpstr>
      <vt:lpstr>Recommendations for Disparities and  Vulnerable Populations</vt:lpstr>
      <vt:lpstr>Recommendations for Cardio-Oncology</vt:lpstr>
      <vt:lpstr>Recommendations for HF and Pregnancy</vt:lpstr>
      <vt:lpstr>Performance Measures</vt:lpstr>
      <vt:lpstr>Goals of Care</vt:lpstr>
      <vt:lpstr>Patient Reported Outcomes</vt:lpstr>
      <vt:lpstr>Evidence Gaps and Future Research Directions</vt:lpstr>
      <vt:lpstr>Acknowledgments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AHA Clinical Update - 2022 Guideline for the Management of Heart Failure</dc:title>
  <dc:creator>AmericanHeartAssociation4@heart.onmicrosoft.com</dc:creator>
  <cp:lastModifiedBy>Stacy Ragsdale</cp:lastModifiedBy>
  <cp:revision>110</cp:revision>
  <dcterms:created xsi:type="dcterms:W3CDTF">2022-01-28T17:16:10Z</dcterms:created>
  <dcterms:modified xsi:type="dcterms:W3CDTF">2022-11-22T19:20:04Z</dcterms:modified>
</cp:coreProperties>
</file>