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3"/>
  </p:notesMasterIdLst>
  <p:handoutMasterIdLst>
    <p:handoutMasterId r:id="rId54"/>
  </p:handoutMasterIdLst>
  <p:sldIdLst>
    <p:sldId id="256" r:id="rId2"/>
    <p:sldId id="257" r:id="rId3"/>
    <p:sldId id="349" r:id="rId4"/>
    <p:sldId id="350" r:id="rId5"/>
    <p:sldId id="352" r:id="rId6"/>
    <p:sldId id="351" r:id="rId7"/>
    <p:sldId id="353" r:id="rId8"/>
    <p:sldId id="354" r:id="rId9"/>
    <p:sldId id="355" r:id="rId10"/>
    <p:sldId id="357" r:id="rId11"/>
    <p:sldId id="356" r:id="rId12"/>
    <p:sldId id="359" r:id="rId13"/>
    <p:sldId id="361" r:id="rId14"/>
    <p:sldId id="360" r:id="rId15"/>
    <p:sldId id="362" r:id="rId16"/>
    <p:sldId id="363" r:id="rId17"/>
    <p:sldId id="358" r:id="rId18"/>
    <p:sldId id="364" r:id="rId19"/>
    <p:sldId id="366" r:id="rId20"/>
    <p:sldId id="367" r:id="rId21"/>
    <p:sldId id="365" r:id="rId22"/>
    <p:sldId id="369" r:id="rId23"/>
    <p:sldId id="370" r:id="rId24"/>
    <p:sldId id="368" r:id="rId25"/>
    <p:sldId id="372" r:id="rId26"/>
    <p:sldId id="373" r:id="rId27"/>
    <p:sldId id="371" r:id="rId28"/>
    <p:sldId id="375" r:id="rId29"/>
    <p:sldId id="376" r:id="rId30"/>
    <p:sldId id="374" r:id="rId31"/>
    <p:sldId id="378" r:id="rId32"/>
    <p:sldId id="379" r:id="rId33"/>
    <p:sldId id="380" r:id="rId34"/>
    <p:sldId id="381" r:id="rId35"/>
    <p:sldId id="382" r:id="rId36"/>
    <p:sldId id="383" r:id="rId37"/>
    <p:sldId id="385" r:id="rId38"/>
    <p:sldId id="396" r:id="rId39"/>
    <p:sldId id="386" r:id="rId40"/>
    <p:sldId id="387" r:id="rId41"/>
    <p:sldId id="388" r:id="rId42"/>
    <p:sldId id="377" r:id="rId43"/>
    <p:sldId id="389" r:id="rId44"/>
    <p:sldId id="390" r:id="rId45"/>
    <p:sldId id="391" r:id="rId46"/>
    <p:sldId id="393" r:id="rId47"/>
    <p:sldId id="394" r:id="rId48"/>
    <p:sldId id="301" r:id="rId49"/>
    <p:sldId id="336" r:id="rId50"/>
    <p:sldId id="337" r:id="rId51"/>
    <p:sldId id="395"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FB5405D-D8B2-49EA-6909-6B4E62B5F8A9}" name="Ashley Hall" initials="AH" userId="S::Ashley.Hall@heart.org::2a66d3b0-1297-473c-987b-4bc851ac6b50" providerId="AD"/>
  <p188:author id="{D6FCC99C-F9FF-0EF6-C396-DF470FCB4A74}" name="Judy Bezanson" initials="JB" userId="S::Judy.Bezanson@heart.org::a9a0b41a-9471-4322-8d94-ab5dd5ccad7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udy Bezanson" initials="JB" lastIdx="1" clrIdx="0">
    <p:extLst>
      <p:ext uri="{19B8F6BF-5375-455C-9EA6-DF929625EA0E}">
        <p15:presenceInfo xmlns:p15="http://schemas.microsoft.com/office/powerpoint/2012/main" userId="S::Judy.Bezanson@heart.org::a9a0b41a-9471-4322-8d94-ab5dd5ccad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9B1D"/>
    <a:srgbClr val="F0DB0E"/>
    <a:srgbClr val="FF00FF"/>
    <a:srgbClr val="46A547"/>
    <a:srgbClr val="CF2429"/>
    <a:srgbClr val="404040"/>
    <a:srgbClr val="D9D9D9"/>
    <a:srgbClr val="F47320"/>
    <a:srgbClr val="EE3823"/>
    <a:srgbClr val="DCDD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1A8932-3B19-49FD-B9E8-90A786C64704}" v="15" dt="2021-12-09T14:16:54.7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30" autoAdjust="0"/>
    <p:restoredTop sz="95535" autoAdjust="0"/>
  </p:normalViewPr>
  <p:slideViewPr>
    <p:cSldViewPr snapToGrid="0" snapToObjects="1">
      <p:cViewPr varScale="1">
        <p:scale>
          <a:sx n="65" d="100"/>
          <a:sy n="65" d="100"/>
        </p:scale>
        <p:origin x="192" y="78"/>
      </p:cViewPr>
      <p:guideLst>
        <p:guide orient="horz" pos="2160"/>
        <p:guide pos="3840"/>
      </p:guideLst>
    </p:cSldViewPr>
  </p:slideViewPr>
  <p:notesTextViewPr>
    <p:cViewPr>
      <p:scale>
        <a:sx n="1" d="1"/>
        <a:sy n="1" d="1"/>
      </p:scale>
      <p:origin x="0" y="0"/>
    </p:cViewPr>
  </p:notesTextViewPr>
  <p:notesViewPr>
    <p:cSldViewPr snapToGrid="0" snapToObjects="1">
      <p:cViewPr varScale="1">
        <p:scale>
          <a:sx n="96" d="100"/>
          <a:sy n="96" d="100"/>
        </p:scale>
        <p:origin x="268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61"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9F3207-CAB9-8F4A-8267-E333E1E0D1FC}" type="doc">
      <dgm:prSet loTypeId="urn:microsoft.com/office/officeart/2005/8/layout/radial1" loCatId="" qsTypeId="urn:microsoft.com/office/officeart/2005/8/quickstyle/simple1" qsCatId="simple" csTypeId="urn:microsoft.com/office/officeart/2005/8/colors/accent1_2" csCatId="accent1" phldr="1"/>
      <dgm:spPr/>
      <dgm:t>
        <a:bodyPr/>
        <a:lstStyle/>
        <a:p>
          <a:endParaRPr lang="en-US"/>
        </a:p>
      </dgm:t>
    </dgm:pt>
    <dgm:pt modelId="{A93C9934-419E-1F4A-A92F-13474A864E95}">
      <dgm:prSet phldrT="[Text]"/>
      <dgm:spPr>
        <a:solidFill>
          <a:schemeClr val="tx1"/>
        </a:solidFill>
        <a:ln>
          <a:noFill/>
        </a:ln>
      </dgm:spPr>
      <dgm:t>
        <a:bodyPr/>
        <a:lstStyle/>
        <a:p>
          <a:r>
            <a:rPr lang="en-US" b="1" dirty="0">
              <a:solidFill>
                <a:schemeClr val="bg1"/>
              </a:solidFill>
              <a:latin typeface="Lub Dub Condensed" panose="020B0506030403020204" pitchFamily="34" charset="0"/>
              <a:cs typeface="Arial" panose="020B0604020202020204" pitchFamily="34" charset="0"/>
            </a:rPr>
            <a:t>Complex CAD</a:t>
          </a:r>
        </a:p>
      </dgm:t>
    </dgm:pt>
    <dgm:pt modelId="{E2CEACE2-9199-7540-9A27-0E65D127B86F}" type="parTrans" cxnId="{3296EFE5-03D2-B142-A795-12B4A599D1C6}">
      <dgm:prSet/>
      <dgm:spPr/>
      <dgm:t>
        <a:bodyPr/>
        <a:lstStyle/>
        <a:p>
          <a:endParaRPr lang="en-US"/>
        </a:p>
      </dgm:t>
    </dgm:pt>
    <dgm:pt modelId="{9B2E50A3-9267-624B-B757-1BE6AC94B4C4}" type="sibTrans" cxnId="{3296EFE5-03D2-B142-A795-12B4A599D1C6}">
      <dgm:prSet/>
      <dgm:spPr/>
      <dgm:t>
        <a:bodyPr/>
        <a:lstStyle/>
        <a:p>
          <a:endParaRPr lang="en-US"/>
        </a:p>
      </dgm:t>
    </dgm:pt>
    <dgm:pt modelId="{68C96B6A-1FC3-E04E-A18D-7D14F69B2DBD}">
      <dgm:prSet phldrT="[Text]"/>
      <dgm:spPr>
        <a:solidFill>
          <a:schemeClr val="accent5">
            <a:lumMod val="20000"/>
            <a:lumOff val="80000"/>
          </a:schemeClr>
        </a:solidFill>
        <a:ln>
          <a:noFill/>
        </a:ln>
      </dgm:spPr>
      <dgm:t>
        <a:bodyPr/>
        <a:lstStyle/>
        <a:p>
          <a:r>
            <a:rPr lang="en-US" b="1" dirty="0">
              <a:solidFill>
                <a:schemeClr val="tx1"/>
              </a:solidFill>
              <a:latin typeface="Lub Dub Condensed" panose="020B0506030403020204" pitchFamily="34" charset="0"/>
              <a:cs typeface="Arial" panose="020B0604020202020204" pitchFamily="34" charset="0"/>
            </a:rPr>
            <a:t>Severe tortuosity</a:t>
          </a:r>
        </a:p>
      </dgm:t>
    </dgm:pt>
    <dgm:pt modelId="{4F296D36-F3D8-6142-9AC3-2BDD07630A03}" type="parTrans" cxnId="{F1007C21-CBD1-F145-9C32-745343511605}">
      <dgm:prSet/>
      <dgm:spPr>
        <a:ln w="28575">
          <a:solidFill>
            <a:schemeClr val="bg1">
              <a:lumMod val="50000"/>
            </a:schemeClr>
          </a:solidFill>
        </a:ln>
      </dgm:spPr>
      <dgm:t>
        <a:bodyPr/>
        <a:lstStyle/>
        <a:p>
          <a:endParaRPr lang="en-US" dirty="0"/>
        </a:p>
      </dgm:t>
    </dgm:pt>
    <dgm:pt modelId="{C6731EAD-3A93-DE46-84B5-C9D429C274E3}" type="sibTrans" cxnId="{F1007C21-CBD1-F145-9C32-745343511605}">
      <dgm:prSet/>
      <dgm:spPr>
        <a:solidFill>
          <a:srgbClr val="EB8E89"/>
        </a:solidFill>
      </dgm:spPr>
      <dgm:t>
        <a:bodyPr/>
        <a:lstStyle/>
        <a:p>
          <a:endParaRPr lang="en-US"/>
        </a:p>
      </dgm:t>
    </dgm:pt>
    <dgm:pt modelId="{4BA471D6-B475-FB4B-8B20-95F833768E12}">
      <dgm:prSet phldrT="[Text]"/>
      <dgm:spPr>
        <a:solidFill>
          <a:schemeClr val="accent5">
            <a:lumMod val="40000"/>
            <a:lumOff val="60000"/>
          </a:schemeClr>
        </a:solidFill>
        <a:ln>
          <a:solidFill>
            <a:schemeClr val="accent5">
              <a:lumMod val="40000"/>
              <a:lumOff val="60000"/>
            </a:schemeClr>
          </a:solidFill>
        </a:ln>
      </dgm:spPr>
      <dgm:t>
        <a:bodyPr/>
        <a:lstStyle/>
        <a:p>
          <a:r>
            <a:rPr lang="en-US" b="1" dirty="0">
              <a:solidFill>
                <a:schemeClr val="tx1"/>
              </a:solidFill>
              <a:latin typeface="Lub Dub Condensed" panose="020B0506030403020204" pitchFamily="34" charset="0"/>
              <a:cs typeface="Arial" panose="020B0604020202020204" pitchFamily="34" charset="0"/>
            </a:rPr>
            <a:t>Heavy calcification</a:t>
          </a:r>
        </a:p>
      </dgm:t>
    </dgm:pt>
    <dgm:pt modelId="{553C7B7C-CB11-4E4C-A7E8-778D3C6D4649}" type="parTrans" cxnId="{F658BD04-A804-084B-8476-6CD738D04B07}">
      <dgm:prSet/>
      <dgm:spPr>
        <a:ln w="28575">
          <a:solidFill>
            <a:schemeClr val="bg1">
              <a:lumMod val="50000"/>
            </a:schemeClr>
          </a:solidFill>
        </a:ln>
      </dgm:spPr>
      <dgm:t>
        <a:bodyPr/>
        <a:lstStyle/>
        <a:p>
          <a:endParaRPr lang="en-US" dirty="0"/>
        </a:p>
      </dgm:t>
    </dgm:pt>
    <dgm:pt modelId="{51C75EEA-6930-2A40-9BF0-C6CFA36E1B36}" type="sibTrans" cxnId="{F658BD04-A804-084B-8476-6CD738D04B07}">
      <dgm:prSet/>
      <dgm:spPr>
        <a:solidFill>
          <a:srgbClr val="EB8E89"/>
        </a:solidFill>
      </dgm:spPr>
      <dgm:t>
        <a:bodyPr/>
        <a:lstStyle/>
        <a:p>
          <a:endParaRPr lang="en-US"/>
        </a:p>
      </dgm:t>
    </dgm:pt>
    <dgm:pt modelId="{75FF2648-872A-714D-8B2E-73D72A847DBB}">
      <dgm:prSet phldrT="[Text]"/>
      <dgm:spPr>
        <a:solidFill>
          <a:schemeClr val="accent5">
            <a:lumMod val="60000"/>
            <a:lumOff val="40000"/>
          </a:schemeClr>
        </a:solidFill>
        <a:ln>
          <a:noFill/>
        </a:ln>
      </dgm:spPr>
      <dgm:t>
        <a:bodyPr/>
        <a:lstStyle/>
        <a:p>
          <a:r>
            <a:rPr lang="en-US" b="1" dirty="0">
              <a:solidFill>
                <a:schemeClr val="tx1"/>
              </a:solidFill>
              <a:latin typeface="Lub Dub Condensed" panose="020B0506030403020204" pitchFamily="34" charset="0"/>
              <a:cs typeface="Arial" panose="020B0604020202020204" pitchFamily="34" charset="0"/>
            </a:rPr>
            <a:t>Complex bifurcation</a:t>
          </a:r>
        </a:p>
      </dgm:t>
    </dgm:pt>
    <dgm:pt modelId="{7998E758-C8A4-C943-BF53-DA5848BFF1ED}" type="parTrans" cxnId="{204F2931-57FA-134A-BF9E-75579639E094}">
      <dgm:prSet/>
      <dgm:spPr>
        <a:ln w="28575">
          <a:solidFill>
            <a:schemeClr val="bg1">
              <a:lumMod val="50000"/>
            </a:schemeClr>
          </a:solidFill>
        </a:ln>
      </dgm:spPr>
      <dgm:t>
        <a:bodyPr/>
        <a:lstStyle/>
        <a:p>
          <a:endParaRPr lang="en-US" dirty="0"/>
        </a:p>
      </dgm:t>
    </dgm:pt>
    <dgm:pt modelId="{BCE27A85-9747-864C-B870-B083BCD989F1}" type="sibTrans" cxnId="{204F2931-57FA-134A-BF9E-75579639E094}">
      <dgm:prSet/>
      <dgm:spPr>
        <a:solidFill>
          <a:srgbClr val="EB8E89"/>
        </a:solidFill>
      </dgm:spPr>
      <dgm:t>
        <a:bodyPr/>
        <a:lstStyle/>
        <a:p>
          <a:endParaRPr lang="en-US"/>
        </a:p>
      </dgm:t>
    </dgm:pt>
    <dgm:pt modelId="{F8F232BE-6FAE-9E4F-B7AF-5FD61AC528AD}">
      <dgm:prSet phldrT="[Text]"/>
      <dgm:spPr>
        <a:solidFill>
          <a:schemeClr val="accent1">
            <a:lumMod val="20000"/>
            <a:lumOff val="80000"/>
          </a:schemeClr>
        </a:solidFill>
        <a:ln>
          <a:noFill/>
        </a:ln>
      </dgm:spPr>
      <dgm:t>
        <a:bodyPr/>
        <a:lstStyle/>
        <a:p>
          <a:r>
            <a:rPr lang="en-US" b="1" dirty="0">
              <a:solidFill>
                <a:schemeClr val="tx1"/>
              </a:solidFill>
              <a:latin typeface="Lub Dub Condensed" panose="020B0506030403020204" pitchFamily="34" charset="0"/>
              <a:cs typeface="Arial" panose="020B0604020202020204" pitchFamily="34" charset="0"/>
            </a:rPr>
            <a:t>Trifurcation lesion</a:t>
          </a:r>
        </a:p>
      </dgm:t>
    </dgm:pt>
    <dgm:pt modelId="{2F0C7183-9559-0744-84AF-787DE7AF4788}" type="parTrans" cxnId="{37E9B3EB-3741-774A-B8AE-6AFCB695ABEA}">
      <dgm:prSet/>
      <dgm:spPr>
        <a:ln w="28575">
          <a:solidFill>
            <a:schemeClr val="bg1">
              <a:lumMod val="50000"/>
            </a:schemeClr>
          </a:solidFill>
        </a:ln>
      </dgm:spPr>
      <dgm:t>
        <a:bodyPr/>
        <a:lstStyle/>
        <a:p>
          <a:endParaRPr lang="en-US" dirty="0"/>
        </a:p>
      </dgm:t>
    </dgm:pt>
    <dgm:pt modelId="{58D6FA3F-A6C3-B442-AD6D-80EB65BF68BE}" type="sibTrans" cxnId="{37E9B3EB-3741-774A-B8AE-6AFCB695ABEA}">
      <dgm:prSet/>
      <dgm:spPr>
        <a:solidFill>
          <a:srgbClr val="EB8E89"/>
        </a:solidFill>
      </dgm:spPr>
      <dgm:t>
        <a:bodyPr/>
        <a:lstStyle/>
        <a:p>
          <a:endParaRPr lang="en-US"/>
        </a:p>
      </dgm:t>
    </dgm:pt>
    <dgm:pt modelId="{404FDE8B-CFBD-C749-9B63-28ABD7F7C97E}">
      <dgm:prSet phldrT="[Text]"/>
      <dgm:spPr>
        <a:solidFill>
          <a:schemeClr val="accent5">
            <a:lumMod val="75000"/>
          </a:schemeClr>
        </a:solidFill>
        <a:ln>
          <a:noFill/>
        </a:ln>
      </dgm:spPr>
      <dgm:t>
        <a:bodyPr/>
        <a:lstStyle/>
        <a:p>
          <a:r>
            <a:rPr lang="en-US" b="1" dirty="0">
              <a:solidFill>
                <a:schemeClr val="tx1"/>
              </a:solidFill>
              <a:latin typeface="Lub Dub Condensed" panose="020B0506030403020204" pitchFamily="34" charset="0"/>
              <a:cs typeface="Arial" panose="020B0604020202020204" pitchFamily="34" charset="0"/>
            </a:rPr>
            <a:t>Aorto-ostial stenosis</a:t>
          </a:r>
        </a:p>
      </dgm:t>
    </dgm:pt>
    <dgm:pt modelId="{9E6CFE9F-2EBB-3442-B64B-0B309A12C6D0}" type="parTrans" cxnId="{1938502F-C8F7-C147-9AC4-D3FD41B40F64}">
      <dgm:prSet/>
      <dgm:spPr>
        <a:ln w="28575">
          <a:solidFill>
            <a:schemeClr val="bg1">
              <a:lumMod val="50000"/>
            </a:schemeClr>
          </a:solidFill>
        </a:ln>
      </dgm:spPr>
      <dgm:t>
        <a:bodyPr/>
        <a:lstStyle/>
        <a:p>
          <a:endParaRPr lang="en-US" dirty="0"/>
        </a:p>
      </dgm:t>
    </dgm:pt>
    <dgm:pt modelId="{06D29947-F62D-4F4D-8A21-71D109FB4C48}" type="sibTrans" cxnId="{1938502F-C8F7-C147-9AC4-D3FD41B40F64}">
      <dgm:prSet/>
      <dgm:spPr>
        <a:solidFill>
          <a:srgbClr val="EB8E89"/>
        </a:solidFill>
      </dgm:spPr>
      <dgm:t>
        <a:bodyPr/>
        <a:lstStyle/>
        <a:p>
          <a:endParaRPr lang="en-US"/>
        </a:p>
      </dgm:t>
    </dgm:pt>
    <dgm:pt modelId="{D096D8D7-5D62-844B-BBBD-73878F7511F2}">
      <dgm:prSet phldrT="[Text]"/>
      <dgm:spPr>
        <a:solidFill>
          <a:schemeClr val="accent5">
            <a:lumMod val="60000"/>
            <a:lumOff val="40000"/>
          </a:schemeClr>
        </a:solidFill>
        <a:ln>
          <a:noFill/>
        </a:ln>
      </dgm:spPr>
      <dgm:t>
        <a:bodyPr/>
        <a:lstStyle/>
        <a:p>
          <a:r>
            <a:rPr lang="en-US" b="1" dirty="0">
              <a:solidFill>
                <a:schemeClr val="tx1"/>
              </a:solidFill>
              <a:latin typeface="Lub Dub Condensed" panose="020B0506030403020204" pitchFamily="34" charset="0"/>
              <a:cs typeface="Arial" panose="020B0604020202020204" pitchFamily="34" charset="0"/>
            </a:rPr>
            <a:t>Thrombotic lesion</a:t>
          </a:r>
        </a:p>
      </dgm:t>
    </dgm:pt>
    <dgm:pt modelId="{4B05B3BF-D3C9-EC40-A71C-5B782D033343}" type="parTrans" cxnId="{59377AFB-F38B-7340-9717-3B7312281127}">
      <dgm:prSet/>
      <dgm:spPr>
        <a:ln w="28575">
          <a:solidFill>
            <a:schemeClr val="bg1">
              <a:lumMod val="50000"/>
            </a:schemeClr>
          </a:solidFill>
        </a:ln>
      </dgm:spPr>
      <dgm:t>
        <a:bodyPr/>
        <a:lstStyle/>
        <a:p>
          <a:endParaRPr lang="en-US" dirty="0"/>
        </a:p>
      </dgm:t>
    </dgm:pt>
    <dgm:pt modelId="{0D511337-FDA5-4B41-9087-276837E2CFDF}" type="sibTrans" cxnId="{59377AFB-F38B-7340-9717-3B7312281127}">
      <dgm:prSet/>
      <dgm:spPr>
        <a:solidFill>
          <a:srgbClr val="EB8E89"/>
        </a:solidFill>
      </dgm:spPr>
      <dgm:t>
        <a:bodyPr/>
        <a:lstStyle/>
        <a:p>
          <a:endParaRPr lang="en-US"/>
        </a:p>
      </dgm:t>
    </dgm:pt>
    <dgm:pt modelId="{FBB18BD2-8F5E-A348-B1BC-295784D3CE96}" type="pres">
      <dgm:prSet presAssocID="{599F3207-CAB9-8F4A-8267-E333E1E0D1FC}" presName="cycle" presStyleCnt="0">
        <dgm:presLayoutVars>
          <dgm:chMax val="1"/>
          <dgm:dir/>
          <dgm:animLvl val="ctr"/>
          <dgm:resizeHandles val="exact"/>
        </dgm:presLayoutVars>
      </dgm:prSet>
      <dgm:spPr/>
    </dgm:pt>
    <dgm:pt modelId="{05424EDD-4B83-F641-BE47-3F0A3CD18DB0}" type="pres">
      <dgm:prSet presAssocID="{A93C9934-419E-1F4A-A92F-13474A864E95}" presName="centerShape" presStyleLbl="node0" presStyleIdx="0" presStyleCnt="1" custScaleX="125105" custScaleY="125105"/>
      <dgm:spPr/>
    </dgm:pt>
    <dgm:pt modelId="{BA9F58E9-00AB-C542-AE73-250BC8502161}" type="pres">
      <dgm:prSet presAssocID="{4F296D36-F3D8-6142-9AC3-2BDD07630A03}" presName="Name9" presStyleLbl="parChTrans1D2" presStyleIdx="0" presStyleCnt="6"/>
      <dgm:spPr/>
    </dgm:pt>
    <dgm:pt modelId="{73A897E6-7C98-FE40-9D8B-B0687ACFA137}" type="pres">
      <dgm:prSet presAssocID="{4F296D36-F3D8-6142-9AC3-2BDD07630A03}" presName="connTx" presStyleLbl="parChTrans1D2" presStyleIdx="0" presStyleCnt="6"/>
      <dgm:spPr/>
    </dgm:pt>
    <dgm:pt modelId="{E559FD09-15D9-9545-82B0-E3BBF6F79892}" type="pres">
      <dgm:prSet presAssocID="{68C96B6A-1FC3-E04E-A18D-7D14F69B2DBD}" presName="node" presStyleLbl="node1" presStyleIdx="0" presStyleCnt="6">
        <dgm:presLayoutVars>
          <dgm:bulletEnabled val="1"/>
        </dgm:presLayoutVars>
      </dgm:prSet>
      <dgm:spPr/>
    </dgm:pt>
    <dgm:pt modelId="{8765CCE0-B317-D24A-A8F0-E1142E6DFFB4}" type="pres">
      <dgm:prSet presAssocID="{553C7B7C-CB11-4E4C-A7E8-778D3C6D4649}" presName="Name9" presStyleLbl="parChTrans1D2" presStyleIdx="1" presStyleCnt="6"/>
      <dgm:spPr/>
    </dgm:pt>
    <dgm:pt modelId="{20E35AC5-D74C-8B41-B415-42B00B407891}" type="pres">
      <dgm:prSet presAssocID="{553C7B7C-CB11-4E4C-A7E8-778D3C6D4649}" presName="connTx" presStyleLbl="parChTrans1D2" presStyleIdx="1" presStyleCnt="6"/>
      <dgm:spPr/>
    </dgm:pt>
    <dgm:pt modelId="{38889EA1-3EB6-DB47-9FEC-65D617DCC1E6}" type="pres">
      <dgm:prSet presAssocID="{4BA471D6-B475-FB4B-8B20-95F833768E12}" presName="node" presStyleLbl="node1" presStyleIdx="1" presStyleCnt="6">
        <dgm:presLayoutVars>
          <dgm:bulletEnabled val="1"/>
        </dgm:presLayoutVars>
      </dgm:prSet>
      <dgm:spPr/>
    </dgm:pt>
    <dgm:pt modelId="{594AFC44-270E-EA42-BD28-336035967F42}" type="pres">
      <dgm:prSet presAssocID="{7998E758-C8A4-C943-BF53-DA5848BFF1ED}" presName="Name9" presStyleLbl="parChTrans1D2" presStyleIdx="2" presStyleCnt="6"/>
      <dgm:spPr/>
    </dgm:pt>
    <dgm:pt modelId="{15C4180E-C044-AA48-8850-677D40D0E134}" type="pres">
      <dgm:prSet presAssocID="{7998E758-C8A4-C943-BF53-DA5848BFF1ED}" presName="connTx" presStyleLbl="parChTrans1D2" presStyleIdx="2" presStyleCnt="6"/>
      <dgm:spPr/>
    </dgm:pt>
    <dgm:pt modelId="{5D5CB15F-915D-D54A-8953-F4ED5E32CCE2}" type="pres">
      <dgm:prSet presAssocID="{75FF2648-872A-714D-8B2E-73D72A847DBB}" presName="node" presStyleLbl="node1" presStyleIdx="2" presStyleCnt="6">
        <dgm:presLayoutVars>
          <dgm:bulletEnabled val="1"/>
        </dgm:presLayoutVars>
      </dgm:prSet>
      <dgm:spPr/>
    </dgm:pt>
    <dgm:pt modelId="{85402105-1638-D046-A939-EED1FCF7C6F2}" type="pres">
      <dgm:prSet presAssocID="{2F0C7183-9559-0744-84AF-787DE7AF4788}" presName="Name9" presStyleLbl="parChTrans1D2" presStyleIdx="3" presStyleCnt="6"/>
      <dgm:spPr/>
    </dgm:pt>
    <dgm:pt modelId="{319523BA-0FD4-FC4C-B5DB-41D67D138003}" type="pres">
      <dgm:prSet presAssocID="{2F0C7183-9559-0744-84AF-787DE7AF4788}" presName="connTx" presStyleLbl="parChTrans1D2" presStyleIdx="3" presStyleCnt="6"/>
      <dgm:spPr/>
    </dgm:pt>
    <dgm:pt modelId="{41A1CAAD-EC38-9246-AA22-1F65496A6338}" type="pres">
      <dgm:prSet presAssocID="{F8F232BE-6FAE-9E4F-B7AF-5FD61AC528AD}" presName="node" presStyleLbl="node1" presStyleIdx="3" presStyleCnt="6">
        <dgm:presLayoutVars>
          <dgm:bulletEnabled val="1"/>
        </dgm:presLayoutVars>
      </dgm:prSet>
      <dgm:spPr/>
    </dgm:pt>
    <dgm:pt modelId="{9B5A4043-3D88-9C4F-A3D6-382762FC6F27}" type="pres">
      <dgm:prSet presAssocID="{9E6CFE9F-2EBB-3442-B64B-0B309A12C6D0}" presName="Name9" presStyleLbl="parChTrans1D2" presStyleIdx="4" presStyleCnt="6"/>
      <dgm:spPr/>
    </dgm:pt>
    <dgm:pt modelId="{83D6EBCA-77D7-BA49-BBC6-5667FA47CC5C}" type="pres">
      <dgm:prSet presAssocID="{9E6CFE9F-2EBB-3442-B64B-0B309A12C6D0}" presName="connTx" presStyleLbl="parChTrans1D2" presStyleIdx="4" presStyleCnt="6"/>
      <dgm:spPr/>
    </dgm:pt>
    <dgm:pt modelId="{3F1F235D-3822-3341-8DF0-BC919842625C}" type="pres">
      <dgm:prSet presAssocID="{404FDE8B-CFBD-C749-9B63-28ABD7F7C97E}" presName="node" presStyleLbl="node1" presStyleIdx="4" presStyleCnt="6">
        <dgm:presLayoutVars>
          <dgm:bulletEnabled val="1"/>
        </dgm:presLayoutVars>
      </dgm:prSet>
      <dgm:spPr/>
    </dgm:pt>
    <dgm:pt modelId="{2A660A01-5108-544B-A8C8-2976EB6F9A4E}" type="pres">
      <dgm:prSet presAssocID="{4B05B3BF-D3C9-EC40-A71C-5B782D033343}" presName="Name9" presStyleLbl="parChTrans1D2" presStyleIdx="5" presStyleCnt="6"/>
      <dgm:spPr/>
    </dgm:pt>
    <dgm:pt modelId="{B2914259-D148-5449-B738-29A7D2C479E1}" type="pres">
      <dgm:prSet presAssocID="{4B05B3BF-D3C9-EC40-A71C-5B782D033343}" presName="connTx" presStyleLbl="parChTrans1D2" presStyleIdx="5" presStyleCnt="6"/>
      <dgm:spPr/>
    </dgm:pt>
    <dgm:pt modelId="{9617E807-36AE-C14A-BDF7-AABA9C6E1799}" type="pres">
      <dgm:prSet presAssocID="{D096D8D7-5D62-844B-BBBD-73878F7511F2}" presName="node" presStyleLbl="node1" presStyleIdx="5" presStyleCnt="6">
        <dgm:presLayoutVars>
          <dgm:bulletEnabled val="1"/>
        </dgm:presLayoutVars>
      </dgm:prSet>
      <dgm:spPr/>
    </dgm:pt>
  </dgm:ptLst>
  <dgm:cxnLst>
    <dgm:cxn modelId="{F658BD04-A804-084B-8476-6CD738D04B07}" srcId="{A93C9934-419E-1F4A-A92F-13474A864E95}" destId="{4BA471D6-B475-FB4B-8B20-95F833768E12}" srcOrd="1" destOrd="0" parTransId="{553C7B7C-CB11-4E4C-A7E8-778D3C6D4649}" sibTransId="{51C75EEA-6930-2A40-9BF0-C6CFA36E1B36}"/>
    <dgm:cxn modelId="{10136211-8219-8949-AFF1-CD13A32C977F}" type="presOf" srcId="{68C96B6A-1FC3-E04E-A18D-7D14F69B2DBD}" destId="{E559FD09-15D9-9545-82B0-E3BBF6F79892}" srcOrd="0" destOrd="0" presId="urn:microsoft.com/office/officeart/2005/8/layout/radial1"/>
    <dgm:cxn modelId="{B6EEF118-1826-A541-8D7C-D2695CFF55A9}" type="presOf" srcId="{4F296D36-F3D8-6142-9AC3-2BDD07630A03}" destId="{BA9F58E9-00AB-C542-AE73-250BC8502161}" srcOrd="0" destOrd="0" presId="urn:microsoft.com/office/officeart/2005/8/layout/radial1"/>
    <dgm:cxn modelId="{F1007C21-CBD1-F145-9C32-745343511605}" srcId="{A93C9934-419E-1F4A-A92F-13474A864E95}" destId="{68C96B6A-1FC3-E04E-A18D-7D14F69B2DBD}" srcOrd="0" destOrd="0" parTransId="{4F296D36-F3D8-6142-9AC3-2BDD07630A03}" sibTransId="{C6731EAD-3A93-DE46-84B5-C9D429C274E3}"/>
    <dgm:cxn modelId="{1938502F-C8F7-C147-9AC4-D3FD41B40F64}" srcId="{A93C9934-419E-1F4A-A92F-13474A864E95}" destId="{404FDE8B-CFBD-C749-9B63-28ABD7F7C97E}" srcOrd="4" destOrd="0" parTransId="{9E6CFE9F-2EBB-3442-B64B-0B309A12C6D0}" sibTransId="{06D29947-F62D-4F4D-8A21-71D109FB4C48}"/>
    <dgm:cxn modelId="{593A0431-BA0F-CD4A-A7C5-5DD14384E9C7}" type="presOf" srcId="{A93C9934-419E-1F4A-A92F-13474A864E95}" destId="{05424EDD-4B83-F641-BE47-3F0A3CD18DB0}" srcOrd="0" destOrd="0" presId="urn:microsoft.com/office/officeart/2005/8/layout/radial1"/>
    <dgm:cxn modelId="{204F2931-57FA-134A-BF9E-75579639E094}" srcId="{A93C9934-419E-1F4A-A92F-13474A864E95}" destId="{75FF2648-872A-714D-8B2E-73D72A847DBB}" srcOrd="2" destOrd="0" parTransId="{7998E758-C8A4-C943-BF53-DA5848BFF1ED}" sibTransId="{BCE27A85-9747-864C-B870-B083BCD989F1}"/>
    <dgm:cxn modelId="{FB6CCB3E-1019-3241-8859-F4D8BC4CAC3F}" type="presOf" srcId="{F8F232BE-6FAE-9E4F-B7AF-5FD61AC528AD}" destId="{41A1CAAD-EC38-9246-AA22-1F65496A6338}" srcOrd="0" destOrd="0" presId="urn:microsoft.com/office/officeart/2005/8/layout/radial1"/>
    <dgm:cxn modelId="{C4D2A544-9D1D-BA40-8EFE-926349F129D5}" type="presOf" srcId="{75FF2648-872A-714D-8B2E-73D72A847DBB}" destId="{5D5CB15F-915D-D54A-8953-F4ED5E32CCE2}" srcOrd="0" destOrd="0" presId="urn:microsoft.com/office/officeart/2005/8/layout/radial1"/>
    <dgm:cxn modelId="{D9FF4B68-49AD-314C-8F5D-4B9CA124BCDF}" type="presOf" srcId="{2F0C7183-9559-0744-84AF-787DE7AF4788}" destId="{319523BA-0FD4-FC4C-B5DB-41D67D138003}" srcOrd="1" destOrd="0" presId="urn:microsoft.com/office/officeart/2005/8/layout/radial1"/>
    <dgm:cxn modelId="{51733478-5756-BD44-9DC9-74EC629556B0}" type="presOf" srcId="{553C7B7C-CB11-4E4C-A7E8-778D3C6D4649}" destId="{20E35AC5-D74C-8B41-B415-42B00B407891}" srcOrd="1" destOrd="0" presId="urn:microsoft.com/office/officeart/2005/8/layout/radial1"/>
    <dgm:cxn modelId="{57494A7C-3EBC-8A45-B730-E9F5E6D35528}" type="presOf" srcId="{9E6CFE9F-2EBB-3442-B64B-0B309A12C6D0}" destId="{83D6EBCA-77D7-BA49-BBC6-5667FA47CC5C}" srcOrd="1" destOrd="0" presId="urn:microsoft.com/office/officeart/2005/8/layout/radial1"/>
    <dgm:cxn modelId="{48186380-F231-DF42-97C3-C5E6626F7102}" type="presOf" srcId="{2F0C7183-9559-0744-84AF-787DE7AF4788}" destId="{85402105-1638-D046-A939-EED1FCF7C6F2}" srcOrd="0" destOrd="0" presId="urn:microsoft.com/office/officeart/2005/8/layout/radial1"/>
    <dgm:cxn modelId="{DA02D88E-6DBD-C346-A2EA-66F8258A282D}" type="presOf" srcId="{404FDE8B-CFBD-C749-9B63-28ABD7F7C97E}" destId="{3F1F235D-3822-3341-8DF0-BC919842625C}" srcOrd="0" destOrd="0" presId="urn:microsoft.com/office/officeart/2005/8/layout/radial1"/>
    <dgm:cxn modelId="{E078049A-5EED-704E-BAC6-CCB7FB633B84}" type="presOf" srcId="{4B05B3BF-D3C9-EC40-A71C-5B782D033343}" destId="{2A660A01-5108-544B-A8C8-2976EB6F9A4E}" srcOrd="0" destOrd="0" presId="urn:microsoft.com/office/officeart/2005/8/layout/radial1"/>
    <dgm:cxn modelId="{423B84A3-5CC4-4C43-9BE1-34A044F5242D}" type="presOf" srcId="{4F296D36-F3D8-6142-9AC3-2BDD07630A03}" destId="{73A897E6-7C98-FE40-9D8B-B0687ACFA137}" srcOrd="1" destOrd="0" presId="urn:microsoft.com/office/officeart/2005/8/layout/radial1"/>
    <dgm:cxn modelId="{9A79FBB4-6EFB-C54E-B47E-7B1FF7E62F14}" type="presOf" srcId="{4B05B3BF-D3C9-EC40-A71C-5B782D033343}" destId="{B2914259-D148-5449-B738-29A7D2C479E1}" srcOrd="1" destOrd="0" presId="urn:microsoft.com/office/officeart/2005/8/layout/radial1"/>
    <dgm:cxn modelId="{3FF140B5-D94A-B048-AB45-F4A67374F284}" type="presOf" srcId="{7998E758-C8A4-C943-BF53-DA5848BFF1ED}" destId="{15C4180E-C044-AA48-8850-677D40D0E134}" srcOrd="1" destOrd="0" presId="urn:microsoft.com/office/officeart/2005/8/layout/radial1"/>
    <dgm:cxn modelId="{7FFCD0B9-0DAA-2C4A-B813-510CC22BE472}" type="presOf" srcId="{9E6CFE9F-2EBB-3442-B64B-0B309A12C6D0}" destId="{9B5A4043-3D88-9C4F-A3D6-382762FC6F27}" srcOrd="0" destOrd="0" presId="urn:microsoft.com/office/officeart/2005/8/layout/radial1"/>
    <dgm:cxn modelId="{4C9093BE-C064-8C47-9D27-A7F1E417DA74}" type="presOf" srcId="{599F3207-CAB9-8F4A-8267-E333E1E0D1FC}" destId="{FBB18BD2-8F5E-A348-B1BC-295784D3CE96}" srcOrd="0" destOrd="0" presId="urn:microsoft.com/office/officeart/2005/8/layout/radial1"/>
    <dgm:cxn modelId="{B4A86CDC-E4C0-7446-80D2-C241DEF536F0}" type="presOf" srcId="{4BA471D6-B475-FB4B-8B20-95F833768E12}" destId="{38889EA1-3EB6-DB47-9FEC-65D617DCC1E6}" srcOrd="0" destOrd="0" presId="urn:microsoft.com/office/officeart/2005/8/layout/radial1"/>
    <dgm:cxn modelId="{0FC37BE2-0895-E445-B00C-8254BEB23CAD}" type="presOf" srcId="{553C7B7C-CB11-4E4C-A7E8-778D3C6D4649}" destId="{8765CCE0-B317-D24A-A8F0-E1142E6DFFB4}" srcOrd="0" destOrd="0" presId="urn:microsoft.com/office/officeart/2005/8/layout/radial1"/>
    <dgm:cxn modelId="{04B7EEE3-F54B-E748-BC05-7E1E60301244}" type="presOf" srcId="{D096D8D7-5D62-844B-BBBD-73878F7511F2}" destId="{9617E807-36AE-C14A-BDF7-AABA9C6E1799}" srcOrd="0" destOrd="0" presId="urn:microsoft.com/office/officeart/2005/8/layout/radial1"/>
    <dgm:cxn modelId="{3296EFE5-03D2-B142-A795-12B4A599D1C6}" srcId="{599F3207-CAB9-8F4A-8267-E333E1E0D1FC}" destId="{A93C9934-419E-1F4A-A92F-13474A864E95}" srcOrd="0" destOrd="0" parTransId="{E2CEACE2-9199-7540-9A27-0E65D127B86F}" sibTransId="{9B2E50A3-9267-624B-B757-1BE6AC94B4C4}"/>
    <dgm:cxn modelId="{656881E9-6181-554C-8586-A050B34E5388}" type="presOf" srcId="{7998E758-C8A4-C943-BF53-DA5848BFF1ED}" destId="{594AFC44-270E-EA42-BD28-336035967F42}" srcOrd="0" destOrd="0" presId="urn:microsoft.com/office/officeart/2005/8/layout/radial1"/>
    <dgm:cxn modelId="{37E9B3EB-3741-774A-B8AE-6AFCB695ABEA}" srcId="{A93C9934-419E-1F4A-A92F-13474A864E95}" destId="{F8F232BE-6FAE-9E4F-B7AF-5FD61AC528AD}" srcOrd="3" destOrd="0" parTransId="{2F0C7183-9559-0744-84AF-787DE7AF4788}" sibTransId="{58D6FA3F-A6C3-B442-AD6D-80EB65BF68BE}"/>
    <dgm:cxn modelId="{59377AFB-F38B-7340-9717-3B7312281127}" srcId="{A93C9934-419E-1F4A-A92F-13474A864E95}" destId="{D096D8D7-5D62-844B-BBBD-73878F7511F2}" srcOrd="5" destOrd="0" parTransId="{4B05B3BF-D3C9-EC40-A71C-5B782D033343}" sibTransId="{0D511337-FDA5-4B41-9087-276837E2CFDF}"/>
    <dgm:cxn modelId="{054A430B-39A4-2244-90EB-E84445E16A62}" type="presParOf" srcId="{FBB18BD2-8F5E-A348-B1BC-295784D3CE96}" destId="{05424EDD-4B83-F641-BE47-3F0A3CD18DB0}" srcOrd="0" destOrd="0" presId="urn:microsoft.com/office/officeart/2005/8/layout/radial1"/>
    <dgm:cxn modelId="{3CC87CEE-90BD-C146-BC95-83349427A9C3}" type="presParOf" srcId="{FBB18BD2-8F5E-A348-B1BC-295784D3CE96}" destId="{BA9F58E9-00AB-C542-AE73-250BC8502161}" srcOrd="1" destOrd="0" presId="urn:microsoft.com/office/officeart/2005/8/layout/radial1"/>
    <dgm:cxn modelId="{B16C9B0F-3CE2-944D-BBFF-A31A548611F7}" type="presParOf" srcId="{BA9F58E9-00AB-C542-AE73-250BC8502161}" destId="{73A897E6-7C98-FE40-9D8B-B0687ACFA137}" srcOrd="0" destOrd="0" presId="urn:microsoft.com/office/officeart/2005/8/layout/radial1"/>
    <dgm:cxn modelId="{B233636F-D31C-594E-B20A-3DC023CFE59E}" type="presParOf" srcId="{FBB18BD2-8F5E-A348-B1BC-295784D3CE96}" destId="{E559FD09-15D9-9545-82B0-E3BBF6F79892}" srcOrd="2" destOrd="0" presId="urn:microsoft.com/office/officeart/2005/8/layout/radial1"/>
    <dgm:cxn modelId="{A87A6D36-85AE-5946-97FA-998090D23C4B}" type="presParOf" srcId="{FBB18BD2-8F5E-A348-B1BC-295784D3CE96}" destId="{8765CCE0-B317-D24A-A8F0-E1142E6DFFB4}" srcOrd="3" destOrd="0" presId="urn:microsoft.com/office/officeart/2005/8/layout/radial1"/>
    <dgm:cxn modelId="{E7F9388A-4413-9C46-9ED3-DE0AD1649218}" type="presParOf" srcId="{8765CCE0-B317-D24A-A8F0-E1142E6DFFB4}" destId="{20E35AC5-D74C-8B41-B415-42B00B407891}" srcOrd="0" destOrd="0" presId="urn:microsoft.com/office/officeart/2005/8/layout/radial1"/>
    <dgm:cxn modelId="{270252FB-5CA7-484B-A15A-367CC9E1AF0C}" type="presParOf" srcId="{FBB18BD2-8F5E-A348-B1BC-295784D3CE96}" destId="{38889EA1-3EB6-DB47-9FEC-65D617DCC1E6}" srcOrd="4" destOrd="0" presId="urn:microsoft.com/office/officeart/2005/8/layout/radial1"/>
    <dgm:cxn modelId="{564567CB-BA10-B54D-9246-20157F437B29}" type="presParOf" srcId="{FBB18BD2-8F5E-A348-B1BC-295784D3CE96}" destId="{594AFC44-270E-EA42-BD28-336035967F42}" srcOrd="5" destOrd="0" presId="urn:microsoft.com/office/officeart/2005/8/layout/radial1"/>
    <dgm:cxn modelId="{D4607879-BF04-B948-BF55-A28AAF430549}" type="presParOf" srcId="{594AFC44-270E-EA42-BD28-336035967F42}" destId="{15C4180E-C044-AA48-8850-677D40D0E134}" srcOrd="0" destOrd="0" presId="urn:microsoft.com/office/officeart/2005/8/layout/radial1"/>
    <dgm:cxn modelId="{5C796A96-A00D-974F-A164-DB896BD7178C}" type="presParOf" srcId="{FBB18BD2-8F5E-A348-B1BC-295784D3CE96}" destId="{5D5CB15F-915D-D54A-8953-F4ED5E32CCE2}" srcOrd="6" destOrd="0" presId="urn:microsoft.com/office/officeart/2005/8/layout/radial1"/>
    <dgm:cxn modelId="{677C4E3F-C040-7C4D-8CC4-FEC1B75A6899}" type="presParOf" srcId="{FBB18BD2-8F5E-A348-B1BC-295784D3CE96}" destId="{85402105-1638-D046-A939-EED1FCF7C6F2}" srcOrd="7" destOrd="0" presId="urn:microsoft.com/office/officeart/2005/8/layout/radial1"/>
    <dgm:cxn modelId="{637B8B9B-0B06-2349-A2F2-4C0FDB924AE1}" type="presParOf" srcId="{85402105-1638-D046-A939-EED1FCF7C6F2}" destId="{319523BA-0FD4-FC4C-B5DB-41D67D138003}" srcOrd="0" destOrd="0" presId="urn:microsoft.com/office/officeart/2005/8/layout/radial1"/>
    <dgm:cxn modelId="{B461C3D8-2009-AC41-BDFD-551E70158776}" type="presParOf" srcId="{FBB18BD2-8F5E-A348-B1BC-295784D3CE96}" destId="{41A1CAAD-EC38-9246-AA22-1F65496A6338}" srcOrd="8" destOrd="0" presId="urn:microsoft.com/office/officeart/2005/8/layout/radial1"/>
    <dgm:cxn modelId="{AD858E88-D34F-1449-9A20-0C4C73F6B323}" type="presParOf" srcId="{FBB18BD2-8F5E-A348-B1BC-295784D3CE96}" destId="{9B5A4043-3D88-9C4F-A3D6-382762FC6F27}" srcOrd="9" destOrd="0" presId="urn:microsoft.com/office/officeart/2005/8/layout/radial1"/>
    <dgm:cxn modelId="{2CB97C91-9A7D-1E44-8F86-DCAE6C1B4FBB}" type="presParOf" srcId="{9B5A4043-3D88-9C4F-A3D6-382762FC6F27}" destId="{83D6EBCA-77D7-BA49-BBC6-5667FA47CC5C}" srcOrd="0" destOrd="0" presId="urn:microsoft.com/office/officeart/2005/8/layout/radial1"/>
    <dgm:cxn modelId="{BF29A710-B062-E54E-9A2B-0103EF33BE8A}" type="presParOf" srcId="{FBB18BD2-8F5E-A348-B1BC-295784D3CE96}" destId="{3F1F235D-3822-3341-8DF0-BC919842625C}" srcOrd="10" destOrd="0" presId="urn:microsoft.com/office/officeart/2005/8/layout/radial1"/>
    <dgm:cxn modelId="{D24CAEC5-60E4-F44B-89F2-A400C2C0FC93}" type="presParOf" srcId="{FBB18BD2-8F5E-A348-B1BC-295784D3CE96}" destId="{2A660A01-5108-544B-A8C8-2976EB6F9A4E}" srcOrd="11" destOrd="0" presId="urn:microsoft.com/office/officeart/2005/8/layout/radial1"/>
    <dgm:cxn modelId="{A28E34FD-CB8D-CC48-AC0C-14D03A6E55B4}" type="presParOf" srcId="{2A660A01-5108-544B-A8C8-2976EB6F9A4E}" destId="{B2914259-D148-5449-B738-29A7D2C479E1}" srcOrd="0" destOrd="0" presId="urn:microsoft.com/office/officeart/2005/8/layout/radial1"/>
    <dgm:cxn modelId="{BE004B63-D782-2345-B29E-A342594314CB}" type="presParOf" srcId="{FBB18BD2-8F5E-A348-B1BC-295784D3CE96}" destId="{9617E807-36AE-C14A-BDF7-AABA9C6E1799}" srcOrd="12" destOrd="0" presId="urn:microsoft.com/office/officeart/2005/8/layout/radial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424EDD-4B83-F641-BE47-3F0A3CD18DB0}">
      <dsp:nvSpPr>
        <dsp:cNvPr id="0" name=""/>
        <dsp:cNvSpPr/>
      </dsp:nvSpPr>
      <dsp:spPr>
        <a:xfrm>
          <a:off x="1602420" y="1332981"/>
          <a:ext cx="1401523" cy="1401523"/>
        </a:xfrm>
        <a:prstGeom prst="ellipse">
          <a:avLst/>
        </a:prstGeom>
        <a:solidFill>
          <a:schemeClr val="tx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latin typeface="Lub Dub Condensed" panose="020B0506030403020204" pitchFamily="34" charset="0"/>
              <a:cs typeface="Arial" panose="020B0604020202020204" pitchFamily="34" charset="0"/>
            </a:rPr>
            <a:t>Complex CAD</a:t>
          </a:r>
        </a:p>
      </dsp:txBody>
      <dsp:txXfrm>
        <a:off x="1807668" y="1538229"/>
        <a:ext cx="991027" cy="991027"/>
      </dsp:txXfrm>
    </dsp:sp>
    <dsp:sp modelId="{BA9F58E9-00AB-C542-AE73-250BC8502161}">
      <dsp:nvSpPr>
        <dsp:cNvPr id="0" name=""/>
        <dsp:cNvSpPr/>
      </dsp:nvSpPr>
      <dsp:spPr>
        <a:xfrm rot="16200000">
          <a:off x="2204432" y="1212343"/>
          <a:ext cx="197498" cy="43776"/>
        </a:xfrm>
        <a:custGeom>
          <a:avLst/>
          <a:gdLst/>
          <a:ahLst/>
          <a:cxnLst/>
          <a:rect l="0" t="0" r="0" b="0"/>
          <a:pathLst>
            <a:path>
              <a:moveTo>
                <a:pt x="0" y="21888"/>
              </a:moveTo>
              <a:lnTo>
                <a:pt x="197498" y="21888"/>
              </a:lnTo>
            </a:path>
          </a:pathLst>
        </a:custGeom>
        <a:noFill/>
        <a:ln w="28575" cap="flat" cmpd="sng" algn="ctr">
          <a:solidFill>
            <a:schemeClr val="bg1">
              <a:lumMod val="50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298244" y="1229294"/>
        <a:ext cx="9874" cy="9874"/>
      </dsp:txXfrm>
    </dsp:sp>
    <dsp:sp modelId="{E559FD09-15D9-9545-82B0-E3BBF6F79892}">
      <dsp:nvSpPr>
        <dsp:cNvPr id="0" name=""/>
        <dsp:cNvSpPr/>
      </dsp:nvSpPr>
      <dsp:spPr>
        <a:xfrm>
          <a:off x="1743043" y="15204"/>
          <a:ext cx="1120277" cy="1120277"/>
        </a:xfrm>
        <a:prstGeom prst="ellipse">
          <a:avLst/>
        </a:prstGeom>
        <a:solidFill>
          <a:schemeClr val="accent5">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latin typeface="Lub Dub Condensed" panose="020B0506030403020204" pitchFamily="34" charset="0"/>
              <a:cs typeface="Arial" panose="020B0604020202020204" pitchFamily="34" charset="0"/>
            </a:rPr>
            <a:t>Severe tortuosity</a:t>
          </a:r>
        </a:p>
      </dsp:txBody>
      <dsp:txXfrm>
        <a:off x="1907104" y="179265"/>
        <a:ext cx="792155" cy="792155"/>
      </dsp:txXfrm>
    </dsp:sp>
    <dsp:sp modelId="{8765CCE0-B317-D24A-A8F0-E1142E6DFFB4}">
      <dsp:nvSpPr>
        <dsp:cNvPr id="0" name=""/>
        <dsp:cNvSpPr/>
      </dsp:nvSpPr>
      <dsp:spPr>
        <a:xfrm rot="19800000">
          <a:off x="2896829" y="1612099"/>
          <a:ext cx="197498" cy="43776"/>
        </a:xfrm>
        <a:custGeom>
          <a:avLst/>
          <a:gdLst/>
          <a:ahLst/>
          <a:cxnLst/>
          <a:rect l="0" t="0" r="0" b="0"/>
          <a:pathLst>
            <a:path>
              <a:moveTo>
                <a:pt x="0" y="21888"/>
              </a:moveTo>
              <a:lnTo>
                <a:pt x="197498" y="21888"/>
              </a:lnTo>
            </a:path>
          </a:pathLst>
        </a:custGeom>
        <a:noFill/>
        <a:ln w="28575" cap="flat" cmpd="sng" algn="ctr">
          <a:solidFill>
            <a:schemeClr val="bg1">
              <a:lumMod val="50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990641" y="1629049"/>
        <a:ext cx="9874" cy="9874"/>
      </dsp:txXfrm>
    </dsp:sp>
    <dsp:sp modelId="{38889EA1-3EB6-DB47-9FEC-65D617DCC1E6}">
      <dsp:nvSpPr>
        <dsp:cNvPr id="0" name=""/>
        <dsp:cNvSpPr/>
      </dsp:nvSpPr>
      <dsp:spPr>
        <a:xfrm>
          <a:off x="3006054" y="744404"/>
          <a:ext cx="1120277" cy="1120277"/>
        </a:xfrm>
        <a:prstGeom prst="ellipse">
          <a:avLst/>
        </a:prstGeom>
        <a:solidFill>
          <a:schemeClr val="accent5">
            <a:lumMod val="40000"/>
            <a:lumOff val="60000"/>
          </a:schemeClr>
        </a:solidFill>
        <a:ln w="12700" cap="flat" cmpd="sng" algn="ctr">
          <a:solidFill>
            <a:schemeClr val="accent5">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latin typeface="Lub Dub Condensed" panose="020B0506030403020204" pitchFamily="34" charset="0"/>
              <a:cs typeface="Arial" panose="020B0604020202020204" pitchFamily="34" charset="0"/>
            </a:rPr>
            <a:t>Heavy calcification</a:t>
          </a:r>
        </a:p>
      </dsp:txBody>
      <dsp:txXfrm>
        <a:off x="3170115" y="908465"/>
        <a:ext cx="792155" cy="792155"/>
      </dsp:txXfrm>
    </dsp:sp>
    <dsp:sp modelId="{594AFC44-270E-EA42-BD28-336035967F42}">
      <dsp:nvSpPr>
        <dsp:cNvPr id="0" name=""/>
        <dsp:cNvSpPr/>
      </dsp:nvSpPr>
      <dsp:spPr>
        <a:xfrm rot="1800000">
          <a:off x="2896829" y="2411610"/>
          <a:ext cx="197498" cy="43776"/>
        </a:xfrm>
        <a:custGeom>
          <a:avLst/>
          <a:gdLst/>
          <a:ahLst/>
          <a:cxnLst/>
          <a:rect l="0" t="0" r="0" b="0"/>
          <a:pathLst>
            <a:path>
              <a:moveTo>
                <a:pt x="0" y="21888"/>
              </a:moveTo>
              <a:lnTo>
                <a:pt x="197498" y="21888"/>
              </a:lnTo>
            </a:path>
          </a:pathLst>
        </a:custGeom>
        <a:noFill/>
        <a:ln w="28575" cap="flat" cmpd="sng" algn="ctr">
          <a:solidFill>
            <a:schemeClr val="bg1">
              <a:lumMod val="50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990641" y="2428561"/>
        <a:ext cx="9874" cy="9874"/>
      </dsp:txXfrm>
    </dsp:sp>
    <dsp:sp modelId="{5D5CB15F-915D-D54A-8953-F4ED5E32CCE2}">
      <dsp:nvSpPr>
        <dsp:cNvPr id="0" name=""/>
        <dsp:cNvSpPr/>
      </dsp:nvSpPr>
      <dsp:spPr>
        <a:xfrm>
          <a:off x="3006054" y="2202803"/>
          <a:ext cx="1120277" cy="1120277"/>
        </a:xfrm>
        <a:prstGeom prst="ellipse">
          <a:avLst/>
        </a:prstGeom>
        <a:solidFill>
          <a:schemeClr val="accent5">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latin typeface="Lub Dub Condensed" panose="020B0506030403020204" pitchFamily="34" charset="0"/>
              <a:cs typeface="Arial" panose="020B0604020202020204" pitchFamily="34" charset="0"/>
            </a:rPr>
            <a:t>Complex bifurcation</a:t>
          </a:r>
        </a:p>
      </dsp:txBody>
      <dsp:txXfrm>
        <a:off x="3170115" y="2366864"/>
        <a:ext cx="792155" cy="792155"/>
      </dsp:txXfrm>
    </dsp:sp>
    <dsp:sp modelId="{85402105-1638-D046-A939-EED1FCF7C6F2}">
      <dsp:nvSpPr>
        <dsp:cNvPr id="0" name=""/>
        <dsp:cNvSpPr/>
      </dsp:nvSpPr>
      <dsp:spPr>
        <a:xfrm rot="5400000">
          <a:off x="2204432" y="2811366"/>
          <a:ext cx="197498" cy="43776"/>
        </a:xfrm>
        <a:custGeom>
          <a:avLst/>
          <a:gdLst/>
          <a:ahLst/>
          <a:cxnLst/>
          <a:rect l="0" t="0" r="0" b="0"/>
          <a:pathLst>
            <a:path>
              <a:moveTo>
                <a:pt x="0" y="21888"/>
              </a:moveTo>
              <a:lnTo>
                <a:pt x="197498" y="21888"/>
              </a:lnTo>
            </a:path>
          </a:pathLst>
        </a:custGeom>
        <a:noFill/>
        <a:ln w="28575" cap="flat" cmpd="sng" algn="ctr">
          <a:solidFill>
            <a:schemeClr val="bg1">
              <a:lumMod val="50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298244" y="2828316"/>
        <a:ext cx="9874" cy="9874"/>
      </dsp:txXfrm>
    </dsp:sp>
    <dsp:sp modelId="{41A1CAAD-EC38-9246-AA22-1F65496A6338}">
      <dsp:nvSpPr>
        <dsp:cNvPr id="0" name=""/>
        <dsp:cNvSpPr/>
      </dsp:nvSpPr>
      <dsp:spPr>
        <a:xfrm>
          <a:off x="1743043" y="2932003"/>
          <a:ext cx="1120277" cy="1120277"/>
        </a:xfrm>
        <a:prstGeom prst="ellipse">
          <a:avLst/>
        </a:prstGeom>
        <a:solidFill>
          <a:schemeClr val="accent1">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latin typeface="Lub Dub Condensed" panose="020B0506030403020204" pitchFamily="34" charset="0"/>
              <a:cs typeface="Arial" panose="020B0604020202020204" pitchFamily="34" charset="0"/>
            </a:rPr>
            <a:t>Trifurcation lesion</a:t>
          </a:r>
        </a:p>
      </dsp:txBody>
      <dsp:txXfrm>
        <a:off x="1907104" y="3096064"/>
        <a:ext cx="792155" cy="792155"/>
      </dsp:txXfrm>
    </dsp:sp>
    <dsp:sp modelId="{9B5A4043-3D88-9C4F-A3D6-382762FC6F27}">
      <dsp:nvSpPr>
        <dsp:cNvPr id="0" name=""/>
        <dsp:cNvSpPr/>
      </dsp:nvSpPr>
      <dsp:spPr>
        <a:xfrm rot="9000000">
          <a:off x="1512035" y="2411610"/>
          <a:ext cx="197498" cy="43776"/>
        </a:xfrm>
        <a:custGeom>
          <a:avLst/>
          <a:gdLst/>
          <a:ahLst/>
          <a:cxnLst/>
          <a:rect l="0" t="0" r="0" b="0"/>
          <a:pathLst>
            <a:path>
              <a:moveTo>
                <a:pt x="0" y="21888"/>
              </a:moveTo>
              <a:lnTo>
                <a:pt x="197498" y="21888"/>
              </a:lnTo>
            </a:path>
          </a:pathLst>
        </a:custGeom>
        <a:noFill/>
        <a:ln w="28575" cap="flat" cmpd="sng" algn="ctr">
          <a:solidFill>
            <a:schemeClr val="bg1">
              <a:lumMod val="50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1605847" y="2428561"/>
        <a:ext cx="9874" cy="9874"/>
      </dsp:txXfrm>
    </dsp:sp>
    <dsp:sp modelId="{3F1F235D-3822-3341-8DF0-BC919842625C}">
      <dsp:nvSpPr>
        <dsp:cNvPr id="0" name=""/>
        <dsp:cNvSpPr/>
      </dsp:nvSpPr>
      <dsp:spPr>
        <a:xfrm>
          <a:off x="480031" y="2202803"/>
          <a:ext cx="1120277" cy="1120277"/>
        </a:xfrm>
        <a:prstGeom prst="ellipse">
          <a:avLst/>
        </a:prstGeom>
        <a:solidFill>
          <a:schemeClr val="accent5">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latin typeface="Lub Dub Condensed" panose="020B0506030403020204" pitchFamily="34" charset="0"/>
              <a:cs typeface="Arial" panose="020B0604020202020204" pitchFamily="34" charset="0"/>
            </a:rPr>
            <a:t>Aorto-ostial stenosis</a:t>
          </a:r>
        </a:p>
      </dsp:txBody>
      <dsp:txXfrm>
        <a:off x="644092" y="2366864"/>
        <a:ext cx="792155" cy="792155"/>
      </dsp:txXfrm>
    </dsp:sp>
    <dsp:sp modelId="{2A660A01-5108-544B-A8C8-2976EB6F9A4E}">
      <dsp:nvSpPr>
        <dsp:cNvPr id="0" name=""/>
        <dsp:cNvSpPr/>
      </dsp:nvSpPr>
      <dsp:spPr>
        <a:xfrm rot="12600000">
          <a:off x="1512035" y="1612099"/>
          <a:ext cx="197498" cy="43776"/>
        </a:xfrm>
        <a:custGeom>
          <a:avLst/>
          <a:gdLst/>
          <a:ahLst/>
          <a:cxnLst/>
          <a:rect l="0" t="0" r="0" b="0"/>
          <a:pathLst>
            <a:path>
              <a:moveTo>
                <a:pt x="0" y="21888"/>
              </a:moveTo>
              <a:lnTo>
                <a:pt x="197498" y="21888"/>
              </a:lnTo>
            </a:path>
          </a:pathLst>
        </a:custGeom>
        <a:noFill/>
        <a:ln w="28575" cap="flat" cmpd="sng" algn="ctr">
          <a:solidFill>
            <a:schemeClr val="bg1">
              <a:lumMod val="50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1605847" y="1629049"/>
        <a:ext cx="9874" cy="9874"/>
      </dsp:txXfrm>
    </dsp:sp>
    <dsp:sp modelId="{9617E807-36AE-C14A-BDF7-AABA9C6E1799}">
      <dsp:nvSpPr>
        <dsp:cNvPr id="0" name=""/>
        <dsp:cNvSpPr/>
      </dsp:nvSpPr>
      <dsp:spPr>
        <a:xfrm>
          <a:off x="480031" y="744404"/>
          <a:ext cx="1120277" cy="1120277"/>
        </a:xfrm>
        <a:prstGeom prst="ellipse">
          <a:avLst/>
        </a:prstGeom>
        <a:solidFill>
          <a:schemeClr val="accent5">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latin typeface="Lub Dub Condensed" panose="020B0506030403020204" pitchFamily="34" charset="0"/>
              <a:cs typeface="Arial" panose="020B0604020202020204" pitchFamily="34" charset="0"/>
            </a:rPr>
            <a:t>Thrombotic lesion</a:t>
          </a:r>
        </a:p>
      </dsp:txBody>
      <dsp:txXfrm>
        <a:off x="644092" y="908465"/>
        <a:ext cx="792155" cy="792155"/>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EB438EB-752B-4CA9-90FA-9DBA2B5782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ABB046F-36D1-468C-90A3-28BFABD45D5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88B1BDC-F5CD-43CE-8220-D6B0BF246607}" type="datetimeFigureOut">
              <a:rPr lang="en-US" smtClean="0"/>
              <a:t>12/9/2021</a:t>
            </a:fld>
            <a:endParaRPr lang="en-US" dirty="0"/>
          </a:p>
        </p:txBody>
      </p:sp>
      <p:sp>
        <p:nvSpPr>
          <p:cNvPr id="4" name="Footer Placeholder 3">
            <a:extLst>
              <a:ext uri="{FF2B5EF4-FFF2-40B4-BE49-F238E27FC236}">
                <a16:creationId xmlns:a16="http://schemas.microsoft.com/office/drawing/2014/main" id="{FB18D7E2-74C4-42BE-90BC-C10467E6865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CE4E8F1-5D80-418D-8716-2EB1088AA8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BD0530-0AF1-442E-9308-DA1E42A001D3}" type="slidenum">
              <a:rPr lang="en-US" smtClean="0"/>
              <a:t>‹#›</a:t>
            </a:fld>
            <a:endParaRPr lang="en-US" dirty="0"/>
          </a:p>
        </p:txBody>
      </p:sp>
    </p:spTree>
    <p:extLst>
      <p:ext uri="{BB962C8B-B14F-4D97-AF65-F5344CB8AC3E}">
        <p14:creationId xmlns:p14="http://schemas.microsoft.com/office/powerpoint/2010/main" val="31571107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5D0E39-29C9-4BD9-A778-8226B44596CC}" type="datetimeFigureOut">
              <a:rPr lang="en-US" smtClean="0"/>
              <a:t>12/9/2021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3FAFC5-3A27-43A2-9905-E94D9A42FA23}" type="slidenum">
              <a:rPr lang="en-US" smtClean="0"/>
              <a:t>‹#›</a:t>
            </a:fld>
            <a:endParaRPr lang="en-US" dirty="0"/>
          </a:p>
        </p:txBody>
      </p:sp>
    </p:spTree>
    <p:extLst>
      <p:ext uri="{BB962C8B-B14F-4D97-AF65-F5344CB8AC3E}">
        <p14:creationId xmlns:p14="http://schemas.microsoft.com/office/powerpoint/2010/main" val="3611423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3FAFC5-3A27-43A2-9905-E94D9A42FA23}" type="slidenum">
              <a:rPr lang="en-US" smtClean="0"/>
              <a:t>2</a:t>
            </a:fld>
            <a:endParaRPr lang="en-US" dirty="0"/>
          </a:p>
        </p:txBody>
      </p:sp>
    </p:spTree>
    <p:extLst>
      <p:ext uri="{BB962C8B-B14F-4D97-AF65-F5344CB8AC3E}">
        <p14:creationId xmlns:p14="http://schemas.microsoft.com/office/powerpoint/2010/main" val="3594354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3FAFC5-3A27-43A2-9905-E94D9A42FA23}" type="slidenum">
              <a:rPr lang="en-US" smtClean="0"/>
              <a:t>4</a:t>
            </a:fld>
            <a:endParaRPr lang="en-US" dirty="0"/>
          </a:p>
        </p:txBody>
      </p:sp>
    </p:spTree>
    <p:extLst>
      <p:ext uri="{BB962C8B-B14F-4D97-AF65-F5344CB8AC3E}">
        <p14:creationId xmlns:p14="http://schemas.microsoft.com/office/powerpoint/2010/main" val="1429773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3FAFC5-3A27-43A2-9905-E94D9A42FA23}" type="slidenum">
              <a:rPr lang="en-US" smtClean="0"/>
              <a:t>12</a:t>
            </a:fld>
            <a:endParaRPr lang="en-US" dirty="0"/>
          </a:p>
        </p:txBody>
      </p:sp>
    </p:spTree>
    <p:extLst>
      <p:ext uri="{BB962C8B-B14F-4D97-AF65-F5344CB8AC3E}">
        <p14:creationId xmlns:p14="http://schemas.microsoft.com/office/powerpoint/2010/main" val="1759061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3FAFC5-3A27-43A2-9905-E94D9A42FA23}" type="slidenum">
              <a:rPr lang="en-US" smtClean="0"/>
              <a:t>51</a:t>
            </a:fld>
            <a:endParaRPr lang="en-US" dirty="0"/>
          </a:p>
        </p:txBody>
      </p:sp>
    </p:spTree>
    <p:extLst>
      <p:ext uri="{BB962C8B-B14F-4D97-AF65-F5344CB8AC3E}">
        <p14:creationId xmlns:p14="http://schemas.microsoft.com/office/powerpoint/2010/main" val="28237980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FE54C2-D791-9B45-AD53-484F26DBFD71}"/>
              </a:ext>
            </a:extLst>
          </p:cNvPr>
          <p:cNvPicPr>
            <a:picLocks noChangeAspect="1"/>
          </p:cNvPicPr>
          <p:nvPr userDrawn="1"/>
        </p:nvPicPr>
        <p:blipFill>
          <a:blip r:embed="rId2"/>
          <a:srcRect/>
          <a:stretch/>
        </p:blipFill>
        <p:spPr>
          <a:xfrm>
            <a:off x="6350" y="143"/>
            <a:ext cx="12179300" cy="6857713"/>
          </a:xfrm>
          <a:prstGeom prst="rect">
            <a:avLst/>
          </a:prstGeom>
        </p:spPr>
      </p:pic>
      <p:sp>
        <p:nvSpPr>
          <p:cNvPr id="2" name="Title 1">
            <a:extLst>
              <a:ext uri="{FF2B5EF4-FFF2-40B4-BE49-F238E27FC236}">
                <a16:creationId xmlns:a16="http://schemas.microsoft.com/office/drawing/2014/main" id="{3FD23563-8619-944E-B06D-E9C75F669EE1}"/>
              </a:ext>
            </a:extLst>
          </p:cNvPr>
          <p:cNvSpPr>
            <a:spLocks noGrp="1"/>
          </p:cNvSpPr>
          <p:nvPr>
            <p:ph type="ctrTitle" hasCustomPrompt="1"/>
          </p:nvPr>
        </p:nvSpPr>
        <p:spPr>
          <a:xfrm>
            <a:off x="2209800" y="1967947"/>
            <a:ext cx="9144000" cy="1909763"/>
          </a:xfrm>
        </p:spPr>
        <p:txBody>
          <a:bodyPr anchor="b"/>
          <a:lstStyle>
            <a:lvl1pPr algn="ctr">
              <a:defRPr sz="5400">
                <a:solidFill>
                  <a:schemeClr val="bg1"/>
                </a:solidFill>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72455242-CE50-B746-8A9D-3F32FAEFCC59}"/>
              </a:ext>
            </a:extLst>
          </p:cNvPr>
          <p:cNvSpPr>
            <a:spLocks noGrp="1"/>
          </p:cNvSpPr>
          <p:nvPr>
            <p:ph type="subTitle" idx="1"/>
          </p:nvPr>
        </p:nvSpPr>
        <p:spPr>
          <a:xfrm>
            <a:off x="2209800" y="4168569"/>
            <a:ext cx="9144000" cy="602214"/>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988477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275BD-28D7-584E-9D32-BBEB26479B44}"/>
              </a:ext>
            </a:extLst>
          </p:cNvPr>
          <p:cNvSpPr>
            <a:spLocks noGrp="1"/>
          </p:cNvSpPr>
          <p:nvPr>
            <p:ph type="title"/>
          </p:nvPr>
        </p:nvSpPr>
        <p:spPr>
          <a:xfrm>
            <a:off x="839788" y="457200"/>
            <a:ext cx="3932237" cy="1600200"/>
          </a:xfrm>
        </p:spPr>
        <p:txBody>
          <a:bodyPr anchor="b"/>
          <a:lstStyle>
            <a:lvl1pPr>
              <a:defRPr sz="3600"/>
            </a:lvl1pPr>
          </a:lstStyle>
          <a:p>
            <a:r>
              <a:rPr lang="en-US" dirty="0"/>
              <a:t>Click to edit Master title style</a:t>
            </a:r>
          </a:p>
        </p:txBody>
      </p:sp>
      <p:sp>
        <p:nvSpPr>
          <p:cNvPr id="3" name="Picture Placeholder 2">
            <a:extLst>
              <a:ext uri="{FF2B5EF4-FFF2-40B4-BE49-F238E27FC236}">
                <a16:creationId xmlns:a16="http://schemas.microsoft.com/office/drawing/2014/main" id="{ADE7AC39-56C6-2841-BDE1-58F13B39A94A}"/>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BAA9D7E-6F07-E648-9466-5A63606E724E}"/>
              </a:ext>
            </a:extLst>
          </p:cNvPr>
          <p:cNvSpPr>
            <a:spLocks noGrp="1"/>
          </p:cNvSpPr>
          <p:nvPr>
            <p:ph type="body" sz="half" idx="2"/>
          </p:nvPr>
        </p:nvSpPr>
        <p:spPr>
          <a:xfrm>
            <a:off x="839788" y="2246242"/>
            <a:ext cx="3932237" cy="3622745"/>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Slide Number Placeholder 6">
            <a:extLst>
              <a:ext uri="{FF2B5EF4-FFF2-40B4-BE49-F238E27FC236}">
                <a16:creationId xmlns:a16="http://schemas.microsoft.com/office/drawing/2014/main" id="{964AEC2B-EC6B-414D-94A5-E55F6DE83252}"/>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Tree>
    <p:extLst>
      <p:ext uri="{BB962C8B-B14F-4D97-AF65-F5344CB8AC3E}">
        <p14:creationId xmlns:p14="http://schemas.microsoft.com/office/powerpoint/2010/main" val="1246655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C682235-9666-4A7C-B554-EB78604B9D8C}"/>
              </a:ext>
            </a:extLst>
          </p:cNvPr>
          <p:cNvSpPr/>
          <p:nvPr userDrawn="1"/>
        </p:nvSpPr>
        <p:spPr>
          <a:xfrm>
            <a:off x="0" y="0"/>
            <a:ext cx="12192000" cy="6856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5045CC81-1DE4-0F47-A93D-052FFBD4468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6350" y="1193"/>
            <a:ext cx="12179300" cy="6855614"/>
          </a:xfrm>
          <a:prstGeom prst="rect">
            <a:avLst/>
          </a:prstGeom>
        </p:spPr>
      </p:pic>
      <p:sp>
        <p:nvSpPr>
          <p:cNvPr id="2" name="Title 1">
            <a:extLst>
              <a:ext uri="{FF2B5EF4-FFF2-40B4-BE49-F238E27FC236}">
                <a16:creationId xmlns:a16="http://schemas.microsoft.com/office/drawing/2014/main" id="{3BB21BA3-F0CB-C743-B39E-21D6B87FD7DA}"/>
              </a:ext>
            </a:extLst>
          </p:cNvPr>
          <p:cNvSpPr>
            <a:spLocks noGrp="1"/>
          </p:cNvSpPr>
          <p:nvPr>
            <p:ph type="title" hasCustomPrompt="1"/>
          </p:nvPr>
        </p:nvSpPr>
        <p:spPr>
          <a:xfrm>
            <a:off x="831850" y="956352"/>
            <a:ext cx="10515600" cy="2852737"/>
          </a:xfrm>
        </p:spPr>
        <p:txBody>
          <a:bodyPr anchor="b"/>
          <a:lstStyle>
            <a:lvl1pPr>
              <a:defRPr sz="6000"/>
            </a:lvl1pPr>
          </a:lstStyle>
          <a:p>
            <a:r>
              <a:rPr lang="en-US" dirty="0"/>
              <a:t>Click to edit </a:t>
            </a:r>
            <a:br>
              <a:rPr lang="en-US" dirty="0"/>
            </a:br>
            <a:r>
              <a:rPr lang="en-US" dirty="0"/>
              <a:t>Master title style</a:t>
            </a:r>
          </a:p>
        </p:txBody>
      </p:sp>
      <p:sp>
        <p:nvSpPr>
          <p:cNvPr id="3" name="Text Placeholder 2">
            <a:extLst>
              <a:ext uri="{FF2B5EF4-FFF2-40B4-BE49-F238E27FC236}">
                <a16:creationId xmlns:a16="http://schemas.microsoft.com/office/drawing/2014/main" id="{8060A5B7-93E4-B646-9244-471E9DAB9BC2}"/>
              </a:ext>
            </a:extLst>
          </p:cNvPr>
          <p:cNvSpPr>
            <a:spLocks noGrp="1"/>
          </p:cNvSpPr>
          <p:nvPr>
            <p:ph type="body" idx="1"/>
          </p:nvPr>
        </p:nvSpPr>
        <p:spPr>
          <a:xfrm>
            <a:off x="831850" y="4142202"/>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806856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descr="Background pattern&#10;&#10;Description automatically generated with low confidence">
            <a:extLst>
              <a:ext uri="{FF2B5EF4-FFF2-40B4-BE49-F238E27FC236}">
                <a16:creationId xmlns:a16="http://schemas.microsoft.com/office/drawing/2014/main" id="{AE6F6A19-9DF2-9A4A-8D20-804B137EB2C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id="{68C372F6-D2C3-1944-933E-76E4DFF56DE0}"/>
              </a:ext>
            </a:extLst>
          </p:cNvPr>
          <p:cNvSpPr>
            <a:spLocks noGrp="1"/>
          </p:cNvSpPr>
          <p:nvPr>
            <p:ph type="title"/>
          </p:nvPr>
        </p:nvSpPr>
        <p:spPr/>
        <p:txBody>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62436D73-AE2C-AB40-B1D4-C781FCC2F9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9E594532-75D3-4E76-ADA6-C212612B7973}"/>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Tree>
    <p:extLst>
      <p:ext uri="{BB962C8B-B14F-4D97-AF65-F5344CB8AC3E}">
        <p14:creationId xmlns:p14="http://schemas.microsoft.com/office/powerpoint/2010/main" val="773823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6F6A19-9DF2-9A4A-8D20-804B137EB2C9}"/>
              </a:ext>
            </a:extLst>
          </p:cNvPr>
          <p:cNvPicPr>
            <a:picLocks noChangeAspect="1"/>
          </p:cNvPicPr>
          <p:nvPr userDrawn="1"/>
        </p:nvPicPr>
        <p:blipFill>
          <a:blip r:embed="rId2"/>
          <a:srcRect/>
          <a:stretch/>
        </p:blipFill>
        <p:spPr>
          <a:xfrm>
            <a:off x="6350" y="143"/>
            <a:ext cx="12179300" cy="6857713"/>
          </a:xfrm>
          <a:prstGeom prst="rect">
            <a:avLst/>
          </a:prstGeom>
        </p:spPr>
      </p:pic>
      <p:sp>
        <p:nvSpPr>
          <p:cNvPr id="2" name="Title 1">
            <a:extLst>
              <a:ext uri="{FF2B5EF4-FFF2-40B4-BE49-F238E27FC236}">
                <a16:creationId xmlns:a16="http://schemas.microsoft.com/office/drawing/2014/main" id="{68C372F6-D2C3-1944-933E-76E4DFF56DE0}"/>
              </a:ext>
            </a:extLst>
          </p:cNvPr>
          <p:cNvSpPr>
            <a:spLocks noGrp="1"/>
          </p:cNvSpPr>
          <p:nvPr>
            <p:ph type="title"/>
          </p:nvPr>
        </p:nvSpPr>
        <p:spPr/>
        <p:txBody>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62436D73-AE2C-AB40-B1D4-C781FCC2F913}"/>
              </a:ext>
            </a:extLst>
          </p:cNvPr>
          <p:cNvSpPr>
            <a:spLocks noGrp="1"/>
          </p:cNvSpPr>
          <p:nvPr>
            <p:ph idx="1"/>
          </p:nvPr>
        </p:nvSpPr>
        <p:spPr>
          <a:xfrm>
            <a:off x="838200" y="1357745"/>
            <a:ext cx="10515600" cy="3835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9E594532-75D3-4E76-ADA6-C212612B7973}"/>
              </a:ext>
            </a:extLst>
          </p:cNvPr>
          <p:cNvSpPr>
            <a:spLocks noGrp="1"/>
          </p:cNvSpPr>
          <p:nvPr>
            <p:ph type="sldNum" sz="quarter" idx="12"/>
          </p:nvPr>
        </p:nvSpPr>
        <p:spPr>
          <a:xfrm>
            <a:off x="11353800"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
        <p:nvSpPr>
          <p:cNvPr id="7" name="TextBox 6">
            <a:extLst>
              <a:ext uri="{FF2B5EF4-FFF2-40B4-BE49-F238E27FC236}">
                <a16:creationId xmlns:a16="http://schemas.microsoft.com/office/drawing/2014/main" id="{431B96AD-FFA9-48D3-98E2-E57076BFE2E2}"/>
              </a:ext>
            </a:extLst>
          </p:cNvPr>
          <p:cNvSpPr txBox="1"/>
          <p:nvPr userDrawn="1"/>
        </p:nvSpPr>
        <p:spPr>
          <a:xfrm>
            <a:off x="2902650" y="6355866"/>
            <a:ext cx="6386699" cy="2308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dirty="0">
                <a:ln>
                  <a:noFill/>
                </a:ln>
                <a:solidFill>
                  <a:schemeClr val="tx1">
                    <a:lumMod val="50000"/>
                    <a:lumOff val="50000"/>
                  </a:schemeClr>
                </a:solidFill>
                <a:effectLst/>
                <a:uLnTx/>
                <a:uFillTx/>
                <a:latin typeface="Lub Dub Condensed" panose="020B0506030403020204" pitchFamily="34" charset="0"/>
                <a:ea typeface="+mn-ea"/>
                <a:cs typeface="Arial"/>
                <a:sym typeface="Arial"/>
              </a:rPr>
              <a:t>Lawton, J. S. et al. 2021 ACC/AHA/SCAI Guideline for Coronary Artery Revascularization. </a:t>
            </a:r>
            <a:r>
              <a:rPr kumimoji="0" lang="en-US" sz="900" b="0" i="1" u="none" strike="noStrike" kern="0" cap="none" spc="0" normalizeH="0" baseline="0" noProof="0" dirty="0">
                <a:ln>
                  <a:noFill/>
                </a:ln>
                <a:solidFill>
                  <a:schemeClr val="tx1">
                    <a:lumMod val="50000"/>
                    <a:lumOff val="50000"/>
                  </a:schemeClr>
                </a:solidFill>
                <a:effectLst/>
                <a:uLnTx/>
                <a:uFillTx/>
                <a:latin typeface="Lub Dub Condensed" panose="020B0506030403020204" pitchFamily="34" charset="0"/>
                <a:ea typeface="+mn-ea"/>
                <a:cs typeface="Arial"/>
                <a:sym typeface="Arial"/>
              </a:rPr>
              <a:t>Circulation.</a:t>
            </a:r>
          </a:p>
        </p:txBody>
      </p:sp>
      <p:sp>
        <p:nvSpPr>
          <p:cNvPr id="9" name="Text Placeholder 8">
            <a:extLst>
              <a:ext uri="{FF2B5EF4-FFF2-40B4-BE49-F238E27FC236}">
                <a16:creationId xmlns:a16="http://schemas.microsoft.com/office/drawing/2014/main" id="{1B1E6CC9-2A32-4314-BD62-AB78B2787B81}"/>
              </a:ext>
            </a:extLst>
          </p:cNvPr>
          <p:cNvSpPr>
            <a:spLocks noGrp="1"/>
          </p:cNvSpPr>
          <p:nvPr>
            <p:ph type="body" sz="quarter" idx="13"/>
          </p:nvPr>
        </p:nvSpPr>
        <p:spPr>
          <a:xfrm>
            <a:off x="838200" y="5525611"/>
            <a:ext cx="10515600" cy="271939"/>
          </a:xfrm>
        </p:spPr>
        <p:txBody>
          <a:bodyPr lIns="0">
            <a:noAutofit/>
          </a:bodyPr>
          <a:lstStyle>
            <a:lvl1pPr>
              <a:buNone/>
              <a:defRPr sz="1200">
                <a:latin typeface="Lub Dub Condensed" panose="020B0506030403020204" pitchFamily="34" charset="0"/>
              </a:defRPr>
            </a:lvl1pPr>
          </a:lstStyle>
          <a:p>
            <a:pPr lvl="0"/>
            <a:r>
              <a:rPr lang="en-US" dirty="0"/>
              <a:t>Click to edit Master text styles</a:t>
            </a:r>
          </a:p>
        </p:txBody>
      </p:sp>
    </p:spTree>
    <p:extLst>
      <p:ext uri="{BB962C8B-B14F-4D97-AF65-F5344CB8AC3E}">
        <p14:creationId xmlns:p14="http://schemas.microsoft.com/office/powerpoint/2010/main" val="4159203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4" descr="Shape&#10;&#10;Description automatically generated with low confidence">
            <a:extLst>
              <a:ext uri="{FF2B5EF4-FFF2-40B4-BE49-F238E27FC236}">
                <a16:creationId xmlns:a16="http://schemas.microsoft.com/office/drawing/2014/main" id="{C5A4D9AA-90F7-1948-B105-A52051FD734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id="{927A7855-45E3-2049-B78C-05CF1039A1BD}"/>
              </a:ext>
            </a:extLst>
          </p:cNvPr>
          <p:cNvSpPr>
            <a:spLocks noGrp="1"/>
          </p:cNvSpPr>
          <p:nvPr>
            <p:ph type="title"/>
          </p:nvPr>
        </p:nvSpPr>
        <p:spPr>
          <a:xfrm>
            <a:off x="2067560" y="365125"/>
            <a:ext cx="9740127" cy="638727"/>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DCBFE51F-D376-B149-9AF4-1C08DB652DF9}"/>
              </a:ext>
            </a:extLst>
          </p:cNvPr>
          <p:cNvSpPr>
            <a:spLocks noGrp="1"/>
          </p:cNvSpPr>
          <p:nvPr>
            <p:ph sz="half" idx="1"/>
          </p:nvPr>
        </p:nvSpPr>
        <p:spPr>
          <a:xfrm>
            <a:off x="2067559" y="1421296"/>
            <a:ext cx="9740128" cy="4651513"/>
          </a:xfrm>
        </p:spPr>
        <p:txBody>
          <a:bodyPr/>
          <a:lstStyle>
            <a:lvl1pPr>
              <a:defRPr>
                <a:latin typeface="Lub Dub Medium" panose="020B0603030403020204" pitchFamily="34" charset="0"/>
              </a:defRPr>
            </a:lvl1pPr>
            <a:lvl2pPr>
              <a:defRPr>
                <a:latin typeface="Lub Dub Medium" panose="020B0603030403020204" pitchFamily="34" charset="0"/>
              </a:defRPr>
            </a:lvl2pPr>
            <a:lvl3pPr>
              <a:defRPr>
                <a:latin typeface="Lub Dub Medium" panose="020B0603030403020204" pitchFamily="34" charset="0"/>
              </a:defRPr>
            </a:lvl3pPr>
            <a:lvl4pPr>
              <a:defRPr>
                <a:latin typeface="Lub Dub Medium" panose="020B0603030403020204" pitchFamily="34" charset="0"/>
              </a:defRPr>
            </a:lvl4pPr>
            <a:lvl5pPr>
              <a:defRPr>
                <a:latin typeface="Lub Dub Medium" panose="020B06030304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6">
            <a:extLst>
              <a:ext uri="{FF2B5EF4-FFF2-40B4-BE49-F238E27FC236}">
                <a16:creationId xmlns:a16="http://schemas.microsoft.com/office/drawing/2014/main" id="{17664271-DD56-4ECD-8DE9-B33140B14972}"/>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Tree>
    <p:extLst>
      <p:ext uri="{BB962C8B-B14F-4D97-AF65-F5344CB8AC3E}">
        <p14:creationId xmlns:p14="http://schemas.microsoft.com/office/powerpoint/2010/main" val="1786433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C34AB-00BC-5740-A0BE-1441E32E91B9}"/>
              </a:ext>
            </a:extLst>
          </p:cNvPr>
          <p:cNvSpPr>
            <a:spLocks noGrp="1"/>
          </p:cNvSpPr>
          <p:nvPr>
            <p:ph type="title"/>
          </p:nvPr>
        </p:nvSpPr>
        <p:spPr>
          <a:xfrm>
            <a:off x="839788" y="365125"/>
            <a:ext cx="10515600" cy="638727"/>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ABBFDE5A-8517-1449-9669-761A5C965863}"/>
              </a:ext>
            </a:extLst>
          </p:cNvPr>
          <p:cNvSpPr>
            <a:spLocks noGrp="1"/>
          </p:cNvSpPr>
          <p:nvPr>
            <p:ph type="body" idx="1"/>
          </p:nvPr>
        </p:nvSpPr>
        <p:spPr>
          <a:xfrm>
            <a:off x="839788" y="1438379"/>
            <a:ext cx="5157787" cy="485567"/>
          </a:xfrm>
        </p:spPr>
        <p:txBody>
          <a:bodyPr anchor="b">
            <a:normAutofit/>
          </a:bodyPr>
          <a:lstStyle>
            <a:lvl1pPr marL="0" indent="0">
              <a:buNone/>
              <a:defRPr sz="2400" b="1">
                <a:solidFill>
                  <a:srgbClr val="C00000"/>
                </a:solidFill>
                <a:latin typeface="Lub Dub Bold" panose="020B08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5543FB7-2D02-594A-AA33-FF29B90CF538}"/>
              </a:ext>
            </a:extLst>
          </p:cNvPr>
          <p:cNvSpPr>
            <a:spLocks noGrp="1"/>
          </p:cNvSpPr>
          <p:nvPr>
            <p:ph sz="half" idx="2"/>
          </p:nvPr>
        </p:nvSpPr>
        <p:spPr>
          <a:xfrm>
            <a:off x="839788" y="2067339"/>
            <a:ext cx="5157787" cy="4122324"/>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36D348C-AF64-A648-B694-3F637C5AEB75}"/>
              </a:ext>
            </a:extLst>
          </p:cNvPr>
          <p:cNvSpPr>
            <a:spLocks noGrp="1"/>
          </p:cNvSpPr>
          <p:nvPr>
            <p:ph type="body" sz="quarter" idx="3"/>
          </p:nvPr>
        </p:nvSpPr>
        <p:spPr>
          <a:xfrm>
            <a:off x="6172200" y="1438379"/>
            <a:ext cx="5183188" cy="485567"/>
          </a:xfrm>
        </p:spPr>
        <p:txBody>
          <a:bodyPr anchor="b">
            <a:normAutofit/>
          </a:bodyPr>
          <a:lstStyle>
            <a:lvl1pPr marL="0" indent="0">
              <a:buNone/>
              <a:defRPr sz="2400" b="1">
                <a:solidFill>
                  <a:srgbClr val="C00000"/>
                </a:solidFill>
                <a:latin typeface="Lub Dub Bold" panose="020B08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73745C23-6E38-B348-88F9-EE09A58D7EF9}"/>
              </a:ext>
            </a:extLst>
          </p:cNvPr>
          <p:cNvSpPr>
            <a:spLocks noGrp="1"/>
          </p:cNvSpPr>
          <p:nvPr>
            <p:ph sz="quarter" idx="4"/>
          </p:nvPr>
        </p:nvSpPr>
        <p:spPr>
          <a:xfrm>
            <a:off x="6172200" y="2067339"/>
            <a:ext cx="5183188" cy="4122324"/>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6">
            <a:extLst>
              <a:ext uri="{FF2B5EF4-FFF2-40B4-BE49-F238E27FC236}">
                <a16:creationId xmlns:a16="http://schemas.microsoft.com/office/drawing/2014/main" id="{8771E90E-222E-4A04-80EE-1C7267850842}"/>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Tree>
    <p:extLst>
      <p:ext uri="{BB962C8B-B14F-4D97-AF65-F5344CB8AC3E}">
        <p14:creationId xmlns:p14="http://schemas.microsoft.com/office/powerpoint/2010/main" val="2376540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2" descr="Background pattern&#10;&#10;Description automatically generated with low confidence">
            <a:extLst>
              <a:ext uri="{FF2B5EF4-FFF2-40B4-BE49-F238E27FC236}">
                <a16:creationId xmlns:a16="http://schemas.microsoft.com/office/drawing/2014/main" id="{48D69310-949D-5547-B5BA-65DABD42346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350" y="0"/>
            <a:ext cx="12179300" cy="6858000"/>
          </a:xfrm>
          <a:prstGeom prst="rect">
            <a:avLst/>
          </a:prstGeom>
        </p:spPr>
      </p:pic>
      <p:sp>
        <p:nvSpPr>
          <p:cNvPr id="7" name="Picture Placeholder 2">
            <a:extLst>
              <a:ext uri="{FF2B5EF4-FFF2-40B4-BE49-F238E27FC236}">
                <a16:creationId xmlns:a16="http://schemas.microsoft.com/office/drawing/2014/main" id="{C5F72422-0C2E-FE40-AE74-1124EF69637B}"/>
              </a:ext>
            </a:extLst>
          </p:cNvPr>
          <p:cNvSpPr>
            <a:spLocks noGrp="1"/>
          </p:cNvSpPr>
          <p:nvPr>
            <p:ph type="pic" idx="1"/>
          </p:nvPr>
        </p:nvSpPr>
        <p:spPr>
          <a:xfrm>
            <a:off x="4316154" y="762000"/>
            <a:ext cx="3364805" cy="39319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Picture Placeholder 2">
            <a:extLst>
              <a:ext uri="{FF2B5EF4-FFF2-40B4-BE49-F238E27FC236}">
                <a16:creationId xmlns:a16="http://schemas.microsoft.com/office/drawing/2014/main" id="{AABFAF45-5B00-DD49-A485-B6D22B1DAA50}"/>
              </a:ext>
            </a:extLst>
          </p:cNvPr>
          <p:cNvSpPr>
            <a:spLocks noGrp="1"/>
          </p:cNvSpPr>
          <p:nvPr>
            <p:ph type="pic" idx="13"/>
          </p:nvPr>
        </p:nvSpPr>
        <p:spPr>
          <a:xfrm>
            <a:off x="252154" y="762000"/>
            <a:ext cx="3364805" cy="39319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Picture Placeholder 2">
            <a:extLst>
              <a:ext uri="{FF2B5EF4-FFF2-40B4-BE49-F238E27FC236}">
                <a16:creationId xmlns:a16="http://schemas.microsoft.com/office/drawing/2014/main" id="{68479D10-9560-4540-A53F-66DBB15FF922}"/>
              </a:ext>
            </a:extLst>
          </p:cNvPr>
          <p:cNvSpPr>
            <a:spLocks noGrp="1"/>
          </p:cNvSpPr>
          <p:nvPr>
            <p:ph type="pic" idx="14"/>
          </p:nvPr>
        </p:nvSpPr>
        <p:spPr>
          <a:xfrm>
            <a:off x="8380154" y="762000"/>
            <a:ext cx="3364805" cy="39319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6" name="Slide Number Placeholder 6">
            <a:extLst>
              <a:ext uri="{FF2B5EF4-FFF2-40B4-BE49-F238E27FC236}">
                <a16:creationId xmlns:a16="http://schemas.microsoft.com/office/drawing/2014/main" id="{22A071F2-9471-4880-A0A3-0F5D034268A0}"/>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Tree>
    <p:extLst>
      <p:ext uri="{BB962C8B-B14F-4D97-AF65-F5344CB8AC3E}">
        <p14:creationId xmlns:p14="http://schemas.microsoft.com/office/powerpoint/2010/main" val="4020275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FE2D9C-BD8C-4C23-9CD4-A4EC9E1FB85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6">
            <a:extLst>
              <a:ext uri="{FF2B5EF4-FFF2-40B4-BE49-F238E27FC236}">
                <a16:creationId xmlns:a16="http://schemas.microsoft.com/office/drawing/2014/main" id="{22A071F2-9471-4880-A0A3-0F5D034268A0}"/>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Tree>
    <p:extLst>
      <p:ext uri="{BB962C8B-B14F-4D97-AF65-F5344CB8AC3E}">
        <p14:creationId xmlns:p14="http://schemas.microsoft.com/office/powerpoint/2010/main" val="40541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FE2D9C-BD8C-4C23-9CD4-A4EC9E1FB85E}"/>
              </a:ext>
            </a:extLst>
          </p:cNvPr>
          <p:cNvSpPr/>
          <p:nvPr userDrawn="1"/>
        </p:nvSpPr>
        <p:spPr>
          <a:xfrm>
            <a:off x="0" y="0"/>
            <a:ext cx="12192000" cy="6858000"/>
          </a:xfrm>
          <a:prstGeom prst="rect">
            <a:avLst/>
          </a:prstGeom>
          <a:solidFill>
            <a:srgbClr val="CF2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6">
            <a:extLst>
              <a:ext uri="{FF2B5EF4-FFF2-40B4-BE49-F238E27FC236}">
                <a16:creationId xmlns:a16="http://schemas.microsoft.com/office/drawing/2014/main" id="{22A071F2-9471-4880-A0A3-0F5D034268A0}"/>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bg1"/>
                </a:solidFill>
                <a:latin typeface="Lub Dub Medium" panose="020B0603030403020204" pitchFamily="34" charset="0"/>
              </a:defRPr>
            </a:lvl1pPr>
          </a:lstStyle>
          <a:p>
            <a:fld id="{FDAF4333-7328-E84F-9F6D-15A5075E3AB3}" type="slidenum">
              <a:rPr lang="en-US" smtClean="0"/>
              <a:pPr/>
              <a:t>‹#›</a:t>
            </a:fld>
            <a:endParaRPr lang="en-US" dirty="0"/>
          </a:p>
        </p:txBody>
      </p:sp>
    </p:spTree>
    <p:extLst>
      <p:ext uri="{BB962C8B-B14F-4D97-AF65-F5344CB8AC3E}">
        <p14:creationId xmlns:p14="http://schemas.microsoft.com/office/powerpoint/2010/main" val="2857167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ackground pattern&#10;&#10;Description automatically generated with low confidence">
            <a:extLst>
              <a:ext uri="{FF2B5EF4-FFF2-40B4-BE49-F238E27FC236}">
                <a16:creationId xmlns:a16="http://schemas.microsoft.com/office/drawing/2014/main" id="{35D4A77D-62E2-7543-9429-601A081E230B}"/>
              </a:ext>
            </a:extLst>
          </p:cNvPr>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6350" y="0"/>
            <a:ext cx="12179300" cy="6858000"/>
          </a:xfrm>
          <a:prstGeom prst="rect">
            <a:avLst/>
          </a:prstGeom>
        </p:spPr>
      </p:pic>
      <p:sp>
        <p:nvSpPr>
          <p:cNvPr id="2" name="Title Placeholder 1">
            <a:extLst>
              <a:ext uri="{FF2B5EF4-FFF2-40B4-BE49-F238E27FC236}">
                <a16:creationId xmlns:a16="http://schemas.microsoft.com/office/drawing/2014/main" id="{6BC06D0D-9CF8-BF47-84F1-14601FF4F794}"/>
              </a:ext>
            </a:extLst>
          </p:cNvPr>
          <p:cNvSpPr>
            <a:spLocks noGrp="1"/>
          </p:cNvSpPr>
          <p:nvPr>
            <p:ph type="title"/>
          </p:nvPr>
        </p:nvSpPr>
        <p:spPr>
          <a:xfrm>
            <a:off x="838200" y="365125"/>
            <a:ext cx="10515600" cy="660111"/>
          </a:xfrm>
          <a:prstGeom prst="rect">
            <a:avLst/>
          </a:prstGeom>
        </p:spPr>
        <p:txBody>
          <a:bodyPr vert="horz" lIns="0" tIns="0" rIns="0" bIns="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A096185F-E230-DF47-BD73-C48F14F35785}"/>
              </a:ext>
            </a:extLst>
          </p:cNvPr>
          <p:cNvSpPr>
            <a:spLocks noGrp="1"/>
          </p:cNvSpPr>
          <p:nvPr>
            <p:ph type="body" idx="1"/>
          </p:nvPr>
        </p:nvSpPr>
        <p:spPr>
          <a:xfrm>
            <a:off x="838200" y="1357745"/>
            <a:ext cx="10515600" cy="433568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03474835"/>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8" r:id="rId4"/>
    <p:sldLayoutId id="2147483652" r:id="rId5"/>
    <p:sldLayoutId id="2147483653" r:id="rId6"/>
    <p:sldLayoutId id="2147483655" r:id="rId7"/>
    <p:sldLayoutId id="2147483659" r:id="rId8"/>
    <p:sldLayoutId id="2147483660" r:id="rId9"/>
    <p:sldLayoutId id="2147483657" r:id="rId10"/>
  </p:sldLayoutIdLst>
  <p:hf hdr="0" ftr="0" dt="0"/>
  <p:txStyles>
    <p:titleStyle>
      <a:lvl1pPr algn="l" defTabSz="914400" rtl="0" eaLnBrk="1" latinLnBrk="0" hangingPunct="1">
        <a:lnSpc>
          <a:spcPct val="90000"/>
        </a:lnSpc>
        <a:spcBef>
          <a:spcPct val="0"/>
        </a:spcBef>
        <a:buNone/>
        <a:defRPr sz="3600" kern="1200">
          <a:solidFill>
            <a:schemeClr val="tx1"/>
          </a:solidFill>
          <a:latin typeface="Lub Dub Bold" panose="020B08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4.xml"/><Relationship Id="rId1" Type="http://schemas.openxmlformats.org/officeDocument/2006/relationships/themeOverride" Target="../theme/themeOverride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8" Type="http://schemas.openxmlformats.org/officeDocument/2006/relationships/hyperlink" Target="https://vpjournal.net/article/view/3141" TargetMode="External"/><Relationship Id="rId3" Type="http://schemas.openxmlformats.org/officeDocument/2006/relationships/hyperlink" Target="https://www.wikidoc.org/index.php/The_Physical_Examination_in_Cardiovascular_Disease:_The_Pulse" TargetMode="External"/><Relationship Id="rId7" Type="http://schemas.openxmlformats.org/officeDocument/2006/relationships/image" Target="../media/image35.jpeg"/><Relationship Id="rId2" Type="http://schemas.openxmlformats.org/officeDocument/2006/relationships/image" Target="../media/image33.jpeg"/><Relationship Id="rId1" Type="http://schemas.openxmlformats.org/officeDocument/2006/relationships/slideLayout" Target="../slideLayouts/slideLayout4.xml"/><Relationship Id="rId6" Type="http://schemas.openxmlformats.org/officeDocument/2006/relationships/hyperlink" Target="https://commons.wikimedia.org/wiki/File:Heart_internal_mammary_ccoronary_graft.jpg" TargetMode="External"/><Relationship Id="rId5" Type="http://schemas.openxmlformats.org/officeDocument/2006/relationships/image" Target="../media/image34.jpeg"/><Relationship Id="rId10" Type="http://schemas.openxmlformats.org/officeDocument/2006/relationships/slide" Target="slide50.xml"/><Relationship Id="rId4" Type="http://schemas.openxmlformats.org/officeDocument/2006/relationships/hyperlink" Target="https://creativecommons.org/licenses/by-sa/3.0/" TargetMode="External"/><Relationship Id="rId9" Type="http://schemas.openxmlformats.org/officeDocument/2006/relationships/slide" Target="slide34.xml"/></Relationships>
</file>

<file path=ppt/slides/_rels/slide36.xml.rels><?xml version="1.0" encoding="UTF-8" standalone="yes"?>
<Relationships xmlns="http://schemas.openxmlformats.org/package/2006/relationships"><Relationship Id="rId3" Type="http://schemas.openxmlformats.org/officeDocument/2006/relationships/hyperlink" Target="http://hvt-journal.com/articles/art9" TargetMode="External"/><Relationship Id="rId2" Type="http://schemas.openxmlformats.org/officeDocument/2006/relationships/image" Target="../media/image36.jpeg"/><Relationship Id="rId1" Type="http://schemas.openxmlformats.org/officeDocument/2006/relationships/slideLayout" Target="../slideLayouts/slideLayout4.xml"/><Relationship Id="rId6" Type="http://schemas.openxmlformats.org/officeDocument/2006/relationships/hyperlink" Target="http://openheart.bmj.com/content/5/1/e000703" TargetMode="External"/><Relationship Id="rId5" Type="http://schemas.openxmlformats.org/officeDocument/2006/relationships/image" Target="../media/image37.jpeg"/><Relationship Id="rId4" Type="http://schemas.openxmlformats.org/officeDocument/2006/relationships/hyperlink" Target="https://creativecommons.org/licenses/by-nc/3.0/"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8" Type="http://schemas.openxmlformats.org/officeDocument/2006/relationships/slide" Target="slide51.xml"/><Relationship Id="rId3" Type="http://schemas.openxmlformats.org/officeDocument/2006/relationships/image" Target="../media/image40.png"/><Relationship Id="rId7" Type="http://schemas.openxmlformats.org/officeDocument/2006/relationships/slide" Target="slide34.xml"/><Relationship Id="rId2" Type="http://schemas.openxmlformats.org/officeDocument/2006/relationships/image" Target="../media/image39.jpeg"/><Relationship Id="rId1" Type="http://schemas.openxmlformats.org/officeDocument/2006/relationships/slideLayout" Target="../slideLayouts/slideLayout4.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slides/_rels/slide39.xml.rels><?xml version="1.0" encoding="UTF-8" standalone="yes"?>
<Relationships xmlns="http://schemas.openxmlformats.org/package/2006/relationships"><Relationship Id="rId3" Type="http://schemas.openxmlformats.org/officeDocument/2006/relationships/hyperlink" Target="http://akses-pss.blogspot.com/2010/06/blog-post.html" TargetMode="External"/><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13.jpeg"/></Relationships>
</file>

<file path=ppt/slides/_rels/slide4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4.xml"/><Relationship Id="rId4" Type="http://schemas.openxmlformats.org/officeDocument/2006/relationships/image" Target="../media/image47.jpeg"/></Relationships>
</file>

<file path=ppt/slides/_rels/slide4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hyperlink" Target="https://resident360.nejm.org/clinical-pearls/spontaneous-coronary-artery-dissection" TargetMode="External"/><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hyperlink" Target="https://professional.heart.org/en/science-news" TargetMode="Externa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slide" Target="slide34.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E7538-99E0-814A-996C-0848A5205CE0}"/>
              </a:ext>
            </a:extLst>
          </p:cNvPr>
          <p:cNvSpPr>
            <a:spLocks noGrp="1"/>
          </p:cNvSpPr>
          <p:nvPr>
            <p:ph type="ctrTitle"/>
          </p:nvPr>
        </p:nvSpPr>
        <p:spPr>
          <a:xfrm>
            <a:off x="2209800" y="1967947"/>
            <a:ext cx="9144000" cy="1135471"/>
          </a:xfrm>
        </p:spPr>
        <p:txBody>
          <a:bodyPr/>
          <a:lstStyle/>
          <a:p>
            <a:r>
              <a:rPr lang="en-US" sz="7200" dirty="0"/>
              <a:t>Clinical Update</a:t>
            </a:r>
          </a:p>
        </p:txBody>
      </p:sp>
      <p:sp>
        <p:nvSpPr>
          <p:cNvPr id="4" name="Rectangle 3" descr="American Heart Association">
            <a:extLst>
              <a:ext uri="{FF2B5EF4-FFF2-40B4-BE49-F238E27FC236}">
                <a16:creationId xmlns:a16="http://schemas.microsoft.com/office/drawing/2014/main" id="{96162FBB-ECD7-4996-B4F0-6244AFA17C13}"/>
              </a:ext>
            </a:extLst>
          </p:cNvPr>
          <p:cNvSpPr/>
          <p:nvPr/>
        </p:nvSpPr>
        <p:spPr>
          <a:xfrm>
            <a:off x="160256" y="5825765"/>
            <a:ext cx="1470581" cy="895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CDEA19E2-C884-5343-8547-E4ACA2FCDE39}"/>
              </a:ext>
            </a:extLst>
          </p:cNvPr>
          <p:cNvSpPr>
            <a:spLocks noGrp="1"/>
          </p:cNvSpPr>
          <p:nvPr>
            <p:ph type="subTitle" idx="1"/>
          </p:nvPr>
        </p:nvSpPr>
        <p:spPr>
          <a:xfrm>
            <a:off x="3179164" y="3718033"/>
            <a:ext cx="7205271" cy="2555505"/>
          </a:xfrm>
        </p:spPr>
        <p:txBody>
          <a:bodyPr>
            <a:normAutofit/>
          </a:bodyPr>
          <a:lstStyle/>
          <a:p>
            <a:r>
              <a:rPr lang="en-US" sz="2800" dirty="0">
                <a:latin typeface="Lub Dub Light" panose="020B0303030403020204" pitchFamily="34" charset="0"/>
              </a:rPr>
              <a:t>ADAPTED FROM:</a:t>
            </a:r>
            <a:br>
              <a:rPr lang="en-US" sz="2800" dirty="0">
                <a:latin typeface="Lub Dub Light" panose="020B0303030403020204" pitchFamily="34" charset="0"/>
              </a:rPr>
            </a:br>
            <a:r>
              <a:rPr lang="en-US" sz="1050" dirty="0">
                <a:latin typeface="Lub Dub Light" panose="020B0303030403020204" pitchFamily="34" charset="0"/>
              </a:rPr>
              <a:t> </a:t>
            </a:r>
            <a:br>
              <a:rPr lang="en-US" sz="1600" dirty="0"/>
            </a:br>
            <a:r>
              <a:rPr lang="en-US" sz="3200" dirty="0"/>
              <a:t>2021 ACC/AHA/SCAI Guideline of Coronary Artery Revascularization</a:t>
            </a:r>
          </a:p>
          <a:p>
            <a:endParaRPr lang="en-US" sz="3200" dirty="0"/>
          </a:p>
        </p:txBody>
      </p:sp>
    </p:spTree>
    <p:extLst>
      <p:ext uri="{BB962C8B-B14F-4D97-AF65-F5344CB8AC3E}">
        <p14:creationId xmlns:p14="http://schemas.microsoft.com/office/powerpoint/2010/main" val="1171176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indoor&#10;&#10;Description automatically generated">
            <a:extLst>
              <a:ext uri="{FF2B5EF4-FFF2-40B4-BE49-F238E27FC236}">
                <a16:creationId xmlns:a16="http://schemas.microsoft.com/office/drawing/2014/main" id="{6550E43C-900C-4B83-AA11-3E1DF7A418F0}"/>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800852" y="1284538"/>
            <a:ext cx="4235335" cy="1671701"/>
          </a:xfrm>
          <a:prstGeom prst="rect">
            <a:avLst/>
          </a:prstGeom>
          <a:effectLst>
            <a:outerShdw blurRad="63500" sx="102000" sy="102000" algn="ctr" rotWithShape="0">
              <a:prstClr val="black">
                <a:alpha val="40000"/>
              </a:prstClr>
            </a:outerShdw>
          </a:effectLst>
        </p:spPr>
      </p:pic>
      <p:sp>
        <p:nvSpPr>
          <p:cNvPr id="19" name="Rectangle 18">
            <a:extLst>
              <a:ext uri="{FF2B5EF4-FFF2-40B4-BE49-F238E27FC236}">
                <a16:creationId xmlns:a16="http://schemas.microsoft.com/office/drawing/2014/main" id="{4B5F3A10-573E-489D-B19B-132E4556DDE4}"/>
              </a:ext>
              <a:ext uri="{C183D7F6-B498-43B3-948B-1728B52AA6E4}">
                <adec:decorative xmlns:adec="http://schemas.microsoft.com/office/drawing/2017/decorative" val="1"/>
              </a:ext>
            </a:extLst>
          </p:cNvPr>
          <p:cNvSpPr/>
          <p:nvPr/>
        </p:nvSpPr>
        <p:spPr>
          <a:xfrm>
            <a:off x="7106414" y="3195854"/>
            <a:ext cx="3779518" cy="1079946"/>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640EB3FD-8D11-470E-A6C4-3A03E9611942}"/>
              </a:ext>
              <a:ext uri="{C183D7F6-B498-43B3-948B-1728B52AA6E4}">
                <adec:decorative xmlns:adec="http://schemas.microsoft.com/office/drawing/2017/decorative" val="1"/>
              </a:ext>
            </a:extLst>
          </p:cNvPr>
          <p:cNvSpPr/>
          <p:nvPr/>
        </p:nvSpPr>
        <p:spPr>
          <a:xfrm>
            <a:off x="3342134" y="3198582"/>
            <a:ext cx="3557016" cy="1079946"/>
          </a:xfrm>
          <a:prstGeom prst="rect">
            <a:avLst/>
          </a:prstGeom>
          <a:solidFill>
            <a:srgbClr val="46A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Container">
            <a:extLst>
              <a:ext uri="{FF2B5EF4-FFF2-40B4-BE49-F238E27FC236}">
                <a16:creationId xmlns:a16="http://schemas.microsoft.com/office/drawing/2014/main" id="{33B98C82-9A33-4AB6-AEF0-B7AE0445ACB2}"/>
              </a:ext>
              <a:ext uri="{C183D7F6-B498-43B3-948B-1728B52AA6E4}">
                <adec:decorative xmlns:adec="http://schemas.microsoft.com/office/drawing/2017/decorative" val="1"/>
              </a:ext>
            </a:extLst>
          </p:cNvPr>
          <p:cNvSpPr/>
          <p:nvPr/>
        </p:nvSpPr>
        <p:spPr>
          <a:xfrm>
            <a:off x="1772914" y="1477790"/>
            <a:ext cx="4511932" cy="1283621"/>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endParaRPr lang="en-US" sz="2000" b="1" dirty="0">
              <a:solidFill>
                <a:schemeClr val="bg1"/>
              </a:solidFill>
              <a:latin typeface="Lub Dub Bold" panose="020B0803030403020204" pitchFamily="34" charset="0"/>
              <a:cs typeface="Lato"/>
            </a:endParaRPr>
          </a:p>
        </p:txBody>
      </p:sp>
      <p:sp>
        <p:nvSpPr>
          <p:cNvPr id="2" name="Title 1">
            <a:extLst>
              <a:ext uri="{FF2B5EF4-FFF2-40B4-BE49-F238E27FC236}">
                <a16:creationId xmlns:a16="http://schemas.microsoft.com/office/drawing/2014/main" id="{D21B947C-C7A7-42DC-80EE-F42351A25EAE}"/>
              </a:ext>
            </a:extLst>
          </p:cNvPr>
          <p:cNvSpPr>
            <a:spLocks noGrp="1"/>
          </p:cNvSpPr>
          <p:nvPr>
            <p:ph type="title"/>
          </p:nvPr>
        </p:nvSpPr>
        <p:spPr>
          <a:xfrm>
            <a:off x="838200" y="365125"/>
            <a:ext cx="10052304" cy="660111"/>
          </a:xfrm>
        </p:spPr>
        <p:txBody>
          <a:bodyPr/>
          <a:lstStyle/>
          <a:p>
            <a:r>
              <a:rPr lang="en-US" dirty="0"/>
              <a:t>Revascularization of Non–Infarct-Related Coronary Artery Lesions in STEMI </a:t>
            </a:r>
          </a:p>
        </p:txBody>
      </p:sp>
      <p:sp>
        <p:nvSpPr>
          <p:cNvPr id="9" name="TextBox 8">
            <a:extLst>
              <a:ext uri="{FF2B5EF4-FFF2-40B4-BE49-F238E27FC236}">
                <a16:creationId xmlns:a16="http://schemas.microsoft.com/office/drawing/2014/main" id="{5B6731B6-FECB-4BD2-915F-68D922DCF07B}"/>
              </a:ext>
            </a:extLst>
          </p:cNvPr>
          <p:cNvSpPr txBox="1"/>
          <p:nvPr/>
        </p:nvSpPr>
        <p:spPr>
          <a:xfrm>
            <a:off x="1830782" y="1539273"/>
            <a:ext cx="4454064" cy="1200329"/>
          </a:xfrm>
          <a:prstGeom prst="rect">
            <a:avLst/>
          </a:prstGeom>
          <a:noFill/>
        </p:spPr>
        <p:txBody>
          <a:bodyPr wrap="square">
            <a:spAutoFit/>
          </a:bodyPr>
          <a:lstStyle/>
          <a:p>
            <a:r>
              <a:rPr lang="en-US" sz="2400" dirty="0">
                <a:solidFill>
                  <a:schemeClr val="bg1"/>
                </a:solidFill>
                <a:latin typeface="Lub Dub Heavy" panose="020B0903030403020204" pitchFamily="34" charset="0"/>
                <a:cs typeface="Arial" panose="020B0604020202020204" pitchFamily="34" charset="0"/>
              </a:rPr>
              <a:t>Patients without significant comorbidities with large non-infarct vessels</a:t>
            </a:r>
          </a:p>
        </p:txBody>
      </p:sp>
      <p:sp>
        <p:nvSpPr>
          <p:cNvPr id="14" name="TextBox 13">
            <a:extLst>
              <a:ext uri="{FF2B5EF4-FFF2-40B4-BE49-F238E27FC236}">
                <a16:creationId xmlns:a16="http://schemas.microsoft.com/office/drawing/2014/main" id="{B671003A-2866-4BF1-BCE3-92F24BA420DF}"/>
              </a:ext>
            </a:extLst>
          </p:cNvPr>
          <p:cNvSpPr txBox="1"/>
          <p:nvPr/>
        </p:nvSpPr>
        <p:spPr>
          <a:xfrm>
            <a:off x="893064" y="3115810"/>
            <a:ext cx="2551279" cy="1200329"/>
          </a:xfrm>
          <a:prstGeom prst="rect">
            <a:avLst/>
          </a:prstGeom>
          <a:noFill/>
        </p:spPr>
        <p:txBody>
          <a:bodyPr wrap="square">
            <a:spAutoFit/>
          </a:bodyPr>
          <a:lstStyle/>
          <a:p>
            <a:r>
              <a:rPr lang="en-US" dirty="0">
                <a:solidFill>
                  <a:srgbClr val="CF2429"/>
                </a:solidFill>
                <a:latin typeface="Lub Dub Bold" panose="020B0803030403020204" pitchFamily="34" charset="0"/>
                <a:cs typeface="Arial" panose="020B0604020202020204" pitchFamily="34" charset="0"/>
              </a:rPr>
              <a:t>In selected hemodynamically stable patients with STEMI and …</a:t>
            </a:r>
          </a:p>
        </p:txBody>
      </p:sp>
      <p:sp>
        <p:nvSpPr>
          <p:cNvPr id="16" name="TextBox 15">
            <a:extLst>
              <a:ext uri="{FF2B5EF4-FFF2-40B4-BE49-F238E27FC236}">
                <a16:creationId xmlns:a16="http://schemas.microsoft.com/office/drawing/2014/main" id="{93F02791-9542-4C98-83D8-E496BEBA9697}"/>
              </a:ext>
            </a:extLst>
          </p:cNvPr>
          <p:cNvSpPr txBox="1"/>
          <p:nvPr/>
        </p:nvSpPr>
        <p:spPr>
          <a:xfrm>
            <a:off x="3481024" y="3181598"/>
            <a:ext cx="3361606" cy="1077218"/>
          </a:xfrm>
          <a:prstGeom prst="rect">
            <a:avLst/>
          </a:prstGeom>
          <a:noFill/>
        </p:spPr>
        <p:txBody>
          <a:bodyPr wrap="square">
            <a:spAutoFit/>
          </a:bodyPr>
          <a:lstStyle/>
          <a:p>
            <a:r>
              <a:rPr lang="en-US" sz="1600" b="1" dirty="0">
                <a:solidFill>
                  <a:schemeClr val="tx1"/>
                </a:solidFill>
                <a:latin typeface="Lub Dub Condensed" panose="020B0506030403020204" pitchFamily="34" charset="0"/>
                <a:cs typeface="Arial" panose="020B0604020202020204" pitchFamily="34" charset="0"/>
              </a:rPr>
              <a:t>multivessel disease, after successful primary PCI, staged PCI of a significant non-infarct artery stenosis </a:t>
            </a:r>
            <a:r>
              <a:rPr lang="en-US" sz="1600" b="1" u="sng" dirty="0">
                <a:solidFill>
                  <a:schemeClr val="tx1"/>
                </a:solidFill>
                <a:latin typeface="Lub Dub Condensed" panose="020B0506030403020204" pitchFamily="34" charset="0"/>
                <a:cs typeface="Arial" panose="020B0604020202020204" pitchFamily="34" charset="0"/>
              </a:rPr>
              <a:t>is recommended</a:t>
            </a:r>
            <a:r>
              <a:rPr lang="en-US" sz="1600" b="1" u="none" dirty="0">
                <a:solidFill>
                  <a:schemeClr val="tx1"/>
                </a:solidFill>
                <a:latin typeface="Lub Dub Condensed" panose="020B0506030403020204" pitchFamily="34" charset="0"/>
                <a:cs typeface="Arial" panose="020B0604020202020204" pitchFamily="34" charset="0"/>
              </a:rPr>
              <a:t>. </a:t>
            </a:r>
            <a:r>
              <a:rPr lang="en-US" sz="1600" b="1" dirty="0">
                <a:solidFill>
                  <a:schemeClr val="tx1"/>
                </a:solidFill>
                <a:latin typeface="Lub Dub Condensed" panose="020B0506030403020204" pitchFamily="34" charset="0"/>
                <a:cs typeface="Arial" panose="020B0604020202020204" pitchFamily="34" charset="0"/>
              </a:rPr>
              <a:t>(Class 1)</a:t>
            </a:r>
          </a:p>
        </p:txBody>
      </p:sp>
      <p:sp>
        <p:nvSpPr>
          <p:cNvPr id="17" name="TextBox 16">
            <a:extLst>
              <a:ext uri="{FF2B5EF4-FFF2-40B4-BE49-F238E27FC236}">
                <a16:creationId xmlns:a16="http://schemas.microsoft.com/office/drawing/2014/main" id="{A5A4EEAD-5AC2-4E54-8689-C9FB92928358}"/>
              </a:ext>
            </a:extLst>
          </p:cNvPr>
          <p:cNvSpPr txBox="1"/>
          <p:nvPr/>
        </p:nvSpPr>
        <p:spPr>
          <a:xfrm>
            <a:off x="7143093" y="3189437"/>
            <a:ext cx="3747411" cy="1077218"/>
          </a:xfrm>
          <a:prstGeom prst="rect">
            <a:avLst/>
          </a:prstGeom>
          <a:noFill/>
        </p:spPr>
        <p:txBody>
          <a:bodyPr wrap="square">
            <a:spAutoFit/>
          </a:bodyPr>
          <a:lstStyle/>
          <a:p>
            <a:r>
              <a:rPr lang="en-US" sz="1600" b="1" dirty="0">
                <a:solidFill>
                  <a:schemeClr val="tx1"/>
                </a:solidFill>
                <a:latin typeface="Lub Dub Condensed" panose="020B0506030403020204" pitchFamily="34" charset="0"/>
                <a:cs typeface="Arial" panose="020B0604020202020204" pitchFamily="34" charset="0"/>
              </a:rPr>
              <a:t>low-complexity multivessel disease, PCI of a non-infarct artery stenosis </a:t>
            </a:r>
            <a:r>
              <a:rPr lang="en-US" sz="1600" b="1" u="sng" dirty="0">
                <a:solidFill>
                  <a:schemeClr val="tx1"/>
                </a:solidFill>
                <a:latin typeface="Lub Dub Condensed" panose="020B0506030403020204" pitchFamily="34" charset="0"/>
                <a:cs typeface="Arial" panose="020B0604020202020204" pitchFamily="34" charset="0"/>
              </a:rPr>
              <a:t>may be considered</a:t>
            </a:r>
            <a:r>
              <a:rPr lang="en-US" sz="1600" b="1" dirty="0">
                <a:solidFill>
                  <a:schemeClr val="tx1"/>
                </a:solidFill>
                <a:latin typeface="Lub Dub Condensed" panose="020B0506030403020204" pitchFamily="34" charset="0"/>
                <a:cs typeface="Arial" panose="020B0604020202020204" pitchFamily="34" charset="0"/>
              </a:rPr>
              <a:t> at time of primary PCI to reduce cardiac events. (Class 2b)</a:t>
            </a:r>
          </a:p>
        </p:txBody>
      </p:sp>
      <p:sp>
        <p:nvSpPr>
          <p:cNvPr id="22" name="TextBox 21">
            <a:extLst>
              <a:ext uri="{FF2B5EF4-FFF2-40B4-BE49-F238E27FC236}">
                <a16:creationId xmlns:a16="http://schemas.microsoft.com/office/drawing/2014/main" id="{2AB5F3A5-6BF4-423C-93E5-9EEB4B8A8F44}"/>
              </a:ext>
            </a:extLst>
          </p:cNvPr>
          <p:cNvSpPr txBox="1"/>
          <p:nvPr/>
        </p:nvSpPr>
        <p:spPr>
          <a:xfrm>
            <a:off x="893064" y="4692347"/>
            <a:ext cx="1711056" cy="369332"/>
          </a:xfrm>
          <a:prstGeom prst="rect">
            <a:avLst/>
          </a:prstGeom>
          <a:noFill/>
        </p:spPr>
        <p:txBody>
          <a:bodyPr wrap="square">
            <a:spAutoFit/>
          </a:bodyPr>
          <a:lstStyle/>
          <a:p>
            <a:r>
              <a:rPr lang="en-US" dirty="0">
                <a:solidFill>
                  <a:srgbClr val="CF2429"/>
                </a:solidFill>
                <a:latin typeface="Lub Dub Bold" panose="020B0803030403020204" pitchFamily="34" charset="0"/>
                <a:cs typeface="Arial" panose="020B0604020202020204" pitchFamily="34" charset="0"/>
              </a:rPr>
              <a:t>In STEMI…</a:t>
            </a:r>
          </a:p>
        </p:txBody>
      </p:sp>
      <p:sp>
        <p:nvSpPr>
          <p:cNvPr id="21" name="Rectangle 20">
            <a:extLst>
              <a:ext uri="{FF2B5EF4-FFF2-40B4-BE49-F238E27FC236}">
                <a16:creationId xmlns:a16="http://schemas.microsoft.com/office/drawing/2014/main" id="{4E385DFB-8614-46BB-8416-4B0A4DA27744}"/>
              </a:ext>
              <a:ext uri="{C183D7F6-B498-43B3-948B-1728B52AA6E4}">
                <adec:decorative xmlns:adec="http://schemas.microsoft.com/office/drawing/2017/decorative" val="1"/>
              </a:ext>
            </a:extLst>
          </p:cNvPr>
          <p:cNvSpPr/>
          <p:nvPr/>
        </p:nvSpPr>
        <p:spPr>
          <a:xfrm>
            <a:off x="2445855" y="4533263"/>
            <a:ext cx="3779517" cy="1079946"/>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06220173-0657-4CBE-8D84-AFF9793C977D}"/>
              </a:ext>
            </a:extLst>
          </p:cNvPr>
          <p:cNvSpPr txBox="1"/>
          <p:nvPr/>
        </p:nvSpPr>
        <p:spPr>
          <a:xfrm>
            <a:off x="2462891" y="4525423"/>
            <a:ext cx="3779517" cy="1077218"/>
          </a:xfrm>
          <a:prstGeom prst="rect">
            <a:avLst/>
          </a:prstGeom>
          <a:noFill/>
        </p:spPr>
        <p:txBody>
          <a:bodyPr wrap="square">
            <a:spAutoFit/>
          </a:bodyPr>
          <a:lstStyle/>
          <a:p>
            <a:r>
              <a:rPr lang="en-US" sz="1600" b="1" dirty="0">
                <a:solidFill>
                  <a:schemeClr val="tx1"/>
                </a:solidFill>
                <a:latin typeface="Lub Dub Condensed" panose="020B0506030403020204" pitchFamily="34" charset="0"/>
                <a:cs typeface="Arial" panose="020B0604020202020204" pitchFamily="34" charset="0"/>
              </a:rPr>
              <a:t>in selected patients with complex multivessel non-infarct artery disease, after successful primary PCI, elective CABG </a:t>
            </a:r>
            <a:r>
              <a:rPr lang="en-US" sz="1600" b="1" u="sng" dirty="0">
                <a:solidFill>
                  <a:schemeClr val="tx1"/>
                </a:solidFill>
                <a:latin typeface="Lub Dub Condensed" panose="020B0506030403020204" pitchFamily="34" charset="0"/>
                <a:cs typeface="Arial" panose="020B0604020202020204" pitchFamily="34" charset="0"/>
              </a:rPr>
              <a:t>is reasonable</a:t>
            </a:r>
            <a:r>
              <a:rPr lang="en-US" sz="1600" b="1" dirty="0">
                <a:solidFill>
                  <a:schemeClr val="tx1"/>
                </a:solidFill>
                <a:latin typeface="Lub Dub Condensed" panose="020B0506030403020204" pitchFamily="34" charset="0"/>
                <a:cs typeface="Arial" panose="020B0604020202020204" pitchFamily="34" charset="0"/>
              </a:rPr>
              <a:t>.   (Class 2a)</a:t>
            </a:r>
          </a:p>
        </p:txBody>
      </p:sp>
      <p:sp>
        <p:nvSpPr>
          <p:cNvPr id="20" name="Rectangle 19">
            <a:extLst>
              <a:ext uri="{FF2B5EF4-FFF2-40B4-BE49-F238E27FC236}">
                <a16:creationId xmlns:a16="http://schemas.microsoft.com/office/drawing/2014/main" id="{AA2C8AC2-1357-4721-817C-26BDFC62C297}"/>
              </a:ext>
              <a:ext uri="{C183D7F6-B498-43B3-948B-1728B52AA6E4}">
                <adec:decorative xmlns:adec="http://schemas.microsoft.com/office/drawing/2017/decorative" val="1"/>
              </a:ext>
            </a:extLst>
          </p:cNvPr>
          <p:cNvSpPr/>
          <p:nvPr/>
        </p:nvSpPr>
        <p:spPr>
          <a:xfrm>
            <a:off x="6490548" y="4530535"/>
            <a:ext cx="4439514" cy="1079946"/>
          </a:xfrm>
          <a:prstGeom prst="rect">
            <a:avLst/>
          </a:prstGeom>
          <a:solidFill>
            <a:srgbClr val="EE3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2CFA3F9B-F22E-4702-BC5B-3467775C7B44}"/>
              </a:ext>
            </a:extLst>
          </p:cNvPr>
          <p:cNvSpPr txBox="1"/>
          <p:nvPr/>
        </p:nvSpPr>
        <p:spPr>
          <a:xfrm>
            <a:off x="6527229" y="4533262"/>
            <a:ext cx="4439514" cy="1077218"/>
          </a:xfrm>
          <a:prstGeom prst="rect">
            <a:avLst/>
          </a:prstGeom>
          <a:noFill/>
        </p:spPr>
        <p:txBody>
          <a:bodyPr wrap="square">
            <a:spAutoFit/>
          </a:bodyPr>
          <a:lstStyle/>
          <a:p>
            <a:r>
              <a:rPr lang="en-US" sz="1600" b="1" dirty="0">
                <a:solidFill>
                  <a:schemeClr val="tx1"/>
                </a:solidFill>
                <a:latin typeface="Lub Dub Condensed" panose="020B0506030403020204" pitchFamily="34" charset="0"/>
                <a:cs typeface="Arial" panose="020B0604020202020204" pitchFamily="34" charset="0"/>
              </a:rPr>
              <a:t>complicated by cardiogenic shock, routine PCI of a non-infarct artery at time of primary PCI should </a:t>
            </a:r>
            <a:r>
              <a:rPr lang="en-US" sz="1600" b="1" u="sng" dirty="0">
                <a:solidFill>
                  <a:schemeClr val="tx1"/>
                </a:solidFill>
                <a:latin typeface="Lub Dub Condensed" panose="020B0506030403020204" pitchFamily="34" charset="0"/>
                <a:cs typeface="Arial" panose="020B0604020202020204" pitchFamily="34" charset="0"/>
              </a:rPr>
              <a:t>NOT</a:t>
            </a:r>
            <a:r>
              <a:rPr lang="en-US" sz="1600" b="1" dirty="0">
                <a:solidFill>
                  <a:schemeClr val="tx1"/>
                </a:solidFill>
                <a:latin typeface="Lub Dub Condensed" panose="020B0506030403020204" pitchFamily="34" charset="0"/>
                <a:cs typeface="Arial" panose="020B0604020202020204" pitchFamily="34" charset="0"/>
              </a:rPr>
              <a:t> be performed due to higher risk of death or renal failure. (Class 3:Harm)</a:t>
            </a:r>
          </a:p>
        </p:txBody>
      </p:sp>
      <p:sp>
        <p:nvSpPr>
          <p:cNvPr id="4" name="Slide Number Placeholder 3">
            <a:extLst>
              <a:ext uri="{FF2B5EF4-FFF2-40B4-BE49-F238E27FC236}">
                <a16:creationId xmlns:a16="http://schemas.microsoft.com/office/drawing/2014/main" id="{95BAB7C9-BA03-4338-B0BB-69C1E587BBE6}"/>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10</a:t>
            </a:fld>
            <a:endParaRPr lang="en-US" sz="900" dirty="0"/>
          </a:p>
        </p:txBody>
      </p:sp>
      <p:sp>
        <p:nvSpPr>
          <p:cNvPr id="5" name="Text Placeholder 4">
            <a:extLst>
              <a:ext uri="{FF2B5EF4-FFF2-40B4-BE49-F238E27FC236}">
                <a16:creationId xmlns:a16="http://schemas.microsoft.com/office/drawing/2014/main" id="{F99BEBB7-1571-4120-9EBB-42490035D0DC}"/>
              </a:ext>
            </a:extLst>
          </p:cNvPr>
          <p:cNvSpPr>
            <a:spLocks noGrp="1"/>
          </p:cNvSpPr>
          <p:nvPr>
            <p:ph type="body" sz="quarter" idx="13"/>
          </p:nvPr>
        </p:nvSpPr>
        <p:spPr>
          <a:xfrm>
            <a:off x="2766060" y="5900515"/>
            <a:ext cx="6659880" cy="271939"/>
          </a:xfrm>
        </p:spPr>
        <p:txBody>
          <a:bodyPr/>
          <a:lstStyle/>
          <a:p>
            <a:pPr marL="0" indent="0" algn="ctr"/>
            <a:r>
              <a:rPr lang="en-US" b="1" dirty="0"/>
              <a:t>Abbreviations: </a:t>
            </a:r>
            <a:r>
              <a:rPr lang="en-US" dirty="0"/>
              <a:t>CABG indicates coronary artery bypass grafting; MI, myocardial infarction; </a:t>
            </a:r>
            <a:br>
              <a:rPr lang="en-US" dirty="0"/>
            </a:br>
            <a:r>
              <a:rPr lang="en-US" dirty="0"/>
              <a:t>PCI, percutaneous coronary intervention; and STEMI, ST-segment–elevation myocardial infarction.</a:t>
            </a:r>
          </a:p>
        </p:txBody>
      </p:sp>
    </p:spTree>
    <p:extLst>
      <p:ext uri="{BB962C8B-B14F-4D97-AF65-F5344CB8AC3E}">
        <p14:creationId xmlns:p14="http://schemas.microsoft.com/office/powerpoint/2010/main" val="763895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D07B49-9CD1-44F7-A815-E129DFDFFBE5}"/>
              </a:ext>
            </a:extLst>
          </p:cNvPr>
          <p:cNvSpPr>
            <a:spLocks noGrp="1"/>
          </p:cNvSpPr>
          <p:nvPr>
            <p:ph type="title"/>
          </p:nvPr>
        </p:nvSpPr>
        <p:spPr/>
        <p:txBody>
          <a:bodyPr/>
          <a:lstStyle/>
          <a:p>
            <a:r>
              <a:rPr lang="en-US" dirty="0">
                <a:solidFill>
                  <a:srgbClr val="CF2429"/>
                </a:solidFill>
              </a:rPr>
              <a:t>Figure 5. </a:t>
            </a:r>
            <a:r>
              <a:rPr lang="en-US" dirty="0"/>
              <a:t>Recommendations Timing of Invasive Strategy in NSTE-ACS </a:t>
            </a:r>
          </a:p>
        </p:txBody>
      </p:sp>
      <p:sp>
        <p:nvSpPr>
          <p:cNvPr id="27" name="Rectangle 26" descr="The following flowchart - Figure 5 provides clinically recommended paths for the timing of an invasive strategy in patients with non-ST segment elevation acute coronary artery syndrome.   &#10;&#10;1.  If the patient has cardiogenic shock or refractory angina or hemodynamic instability the Class 1 level of recommendation is for immediate invasive strategy.&#10;2. If the patient is high risk for clinical events based on the Global Registry of Acute Coronary Events then the Class 2a recommendation is for an early invasive strategy within 24 hours.&#10;3.  In initially stabilized patients who are at intermediate or low risk for clinical events the Class 2a recommendation indicates Invasive strategy with intent to perform revascularization before hospital discharge. &#10;&#10;">
            <a:extLst>
              <a:ext uri="{FF2B5EF4-FFF2-40B4-BE49-F238E27FC236}">
                <a16:creationId xmlns:a16="http://schemas.microsoft.com/office/drawing/2014/main" id="{B384FFD7-1503-4AE1-92AB-A26EFD2B0D1A}"/>
              </a:ext>
            </a:extLst>
          </p:cNvPr>
          <p:cNvSpPr/>
          <p:nvPr/>
        </p:nvSpPr>
        <p:spPr>
          <a:xfrm>
            <a:off x="259189" y="1361157"/>
            <a:ext cx="8637923" cy="43446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685E0AB0-27B6-4F1D-A780-DBC6DFC8FFD7}"/>
              </a:ext>
              <a:ext uri="{C183D7F6-B498-43B3-948B-1728B52AA6E4}">
                <adec:decorative xmlns:adec="http://schemas.microsoft.com/office/drawing/2017/decorative" val="1"/>
              </a:ext>
            </a:extLst>
          </p:cNvPr>
          <p:cNvSpPr/>
          <p:nvPr/>
        </p:nvSpPr>
        <p:spPr>
          <a:xfrm rot="5400000">
            <a:off x="2151362" y="2475973"/>
            <a:ext cx="271939" cy="2042544"/>
          </a:xfrm>
          <a:custGeom>
            <a:avLst/>
            <a:gdLst>
              <a:gd name="connsiteX0" fmla="*/ 0 w 1131190"/>
              <a:gd name="connsiteY0" fmla="*/ 0 h 1131190"/>
              <a:gd name="connsiteX1" fmla="*/ 1131190 w 1131190"/>
              <a:gd name="connsiteY1" fmla="*/ 0 h 1131190"/>
              <a:gd name="connsiteX2" fmla="*/ 1131190 w 1131190"/>
              <a:gd name="connsiteY2" fmla="*/ 1131190 h 1131190"/>
              <a:gd name="connsiteX3" fmla="*/ 0 w 1131190"/>
              <a:gd name="connsiteY3" fmla="*/ 1131190 h 1131190"/>
              <a:gd name="connsiteX4" fmla="*/ 0 w 1131190"/>
              <a:gd name="connsiteY4" fmla="*/ 0 h 1131190"/>
              <a:gd name="connsiteX0" fmla="*/ 0 w 1131190"/>
              <a:gd name="connsiteY0" fmla="*/ 0 h 1131190"/>
              <a:gd name="connsiteX1" fmla="*/ 1131190 w 1131190"/>
              <a:gd name="connsiteY1" fmla="*/ 0 h 1131190"/>
              <a:gd name="connsiteX2" fmla="*/ 1131190 w 1131190"/>
              <a:gd name="connsiteY2" fmla="*/ 1131190 h 1131190"/>
              <a:gd name="connsiteX3" fmla="*/ 0 w 1131190"/>
              <a:gd name="connsiteY3" fmla="*/ 1131190 h 1131190"/>
              <a:gd name="connsiteX4" fmla="*/ 91440 w 1131190"/>
              <a:gd name="connsiteY4" fmla="*/ 91440 h 1131190"/>
              <a:gd name="connsiteX0" fmla="*/ 0 w 1131190"/>
              <a:gd name="connsiteY0" fmla="*/ 0 h 1131190"/>
              <a:gd name="connsiteX1" fmla="*/ 1131190 w 1131190"/>
              <a:gd name="connsiteY1" fmla="*/ 0 h 1131190"/>
              <a:gd name="connsiteX2" fmla="*/ 1131190 w 1131190"/>
              <a:gd name="connsiteY2" fmla="*/ 1131190 h 1131190"/>
              <a:gd name="connsiteX3" fmla="*/ 0 w 1131190"/>
              <a:gd name="connsiteY3" fmla="*/ 1131190 h 1131190"/>
            </a:gdLst>
            <a:ahLst/>
            <a:cxnLst>
              <a:cxn ang="0">
                <a:pos x="connsiteX0" y="connsiteY0"/>
              </a:cxn>
              <a:cxn ang="0">
                <a:pos x="connsiteX1" y="connsiteY1"/>
              </a:cxn>
              <a:cxn ang="0">
                <a:pos x="connsiteX2" y="connsiteY2"/>
              </a:cxn>
              <a:cxn ang="0">
                <a:pos x="connsiteX3" y="connsiteY3"/>
              </a:cxn>
            </a:cxnLst>
            <a:rect l="l" t="t" r="r" b="b"/>
            <a:pathLst>
              <a:path w="1131190" h="1131190">
                <a:moveTo>
                  <a:pt x="0" y="0"/>
                </a:moveTo>
                <a:lnTo>
                  <a:pt x="1131190" y="0"/>
                </a:lnTo>
                <a:lnTo>
                  <a:pt x="1131190" y="1131190"/>
                </a:lnTo>
                <a:lnTo>
                  <a:pt x="0" y="1131190"/>
                </a:lnTo>
              </a:path>
            </a:pathLst>
          </a:cu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tx1"/>
              </a:solidFill>
            </a:endParaRPr>
          </a:p>
        </p:txBody>
      </p:sp>
      <p:cxnSp>
        <p:nvCxnSpPr>
          <p:cNvPr id="28" name="Straight Arrow Connector 27">
            <a:extLst>
              <a:ext uri="{FF2B5EF4-FFF2-40B4-BE49-F238E27FC236}">
                <a16:creationId xmlns:a16="http://schemas.microsoft.com/office/drawing/2014/main" id="{18954138-2118-4373-9957-704E8F4E1605}"/>
              </a:ext>
              <a:ext uri="{C183D7F6-B498-43B3-948B-1728B52AA6E4}">
                <adec:decorative xmlns:adec="http://schemas.microsoft.com/office/drawing/2017/decorative" val="1"/>
              </a:ext>
            </a:extLst>
          </p:cNvPr>
          <p:cNvCxnSpPr>
            <a:cxnSpLocks/>
          </p:cNvCxnSpPr>
          <p:nvPr/>
        </p:nvCxnSpPr>
        <p:spPr>
          <a:xfrm>
            <a:off x="2290573" y="3633215"/>
            <a:ext cx="0" cy="36576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Rectangle Container">
            <a:extLst>
              <a:ext uri="{FF2B5EF4-FFF2-40B4-BE49-F238E27FC236}">
                <a16:creationId xmlns:a16="http://schemas.microsoft.com/office/drawing/2014/main" id="{C3BF0824-8805-4F36-969C-AB10707ADA69}"/>
              </a:ext>
              <a:ext uri="{C183D7F6-B498-43B3-948B-1728B52AA6E4}">
                <adec:decorative xmlns:adec="http://schemas.microsoft.com/office/drawing/2017/decorative" val="1"/>
              </a:ext>
            </a:extLst>
          </p:cNvPr>
          <p:cNvSpPr/>
          <p:nvPr/>
        </p:nvSpPr>
        <p:spPr>
          <a:xfrm>
            <a:off x="2797680" y="1489718"/>
            <a:ext cx="3166872" cy="421094"/>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r>
              <a:rPr lang="en-US" sz="2000" b="1" dirty="0">
                <a:solidFill>
                  <a:schemeClr val="bg1"/>
                </a:solidFill>
                <a:latin typeface="Lub Dub Bold" panose="020B0803030403020204" pitchFamily="34" charset="0"/>
                <a:cs typeface="Lato"/>
              </a:rPr>
              <a:t>NSTE-ACS</a:t>
            </a:r>
          </a:p>
        </p:txBody>
      </p:sp>
      <p:sp>
        <p:nvSpPr>
          <p:cNvPr id="9" name="Rectangle Container">
            <a:extLst>
              <a:ext uri="{FF2B5EF4-FFF2-40B4-BE49-F238E27FC236}">
                <a16:creationId xmlns:a16="http://schemas.microsoft.com/office/drawing/2014/main" id="{08034ACA-CE43-4EB8-A916-147672EF5094}"/>
              </a:ext>
              <a:ext uri="{C183D7F6-B498-43B3-948B-1728B52AA6E4}">
                <adec:decorative xmlns:adec="http://schemas.microsoft.com/office/drawing/2017/decorative" val="1"/>
              </a:ext>
            </a:extLst>
          </p:cNvPr>
          <p:cNvSpPr/>
          <p:nvPr/>
        </p:nvSpPr>
        <p:spPr>
          <a:xfrm>
            <a:off x="368384" y="2513700"/>
            <a:ext cx="1738540" cy="892075"/>
          </a:xfrm>
          <a:prstGeom prst="rect">
            <a:avLst/>
          </a:prstGeom>
          <a:solidFill>
            <a:schemeClr val="tx1">
              <a:lumMod val="65000"/>
              <a:lumOff val="35000"/>
            </a:schemeClr>
          </a:solidFill>
          <a:ln w="25400">
            <a:noFill/>
          </a:ln>
          <a:effectLst/>
        </p:spPr>
        <p:txBody>
          <a:bodyPr spcFirstLastPara="0" lIns="0" tIns="0" rIns="0" bIns="0" anchor="ctr"/>
          <a:lstStyle/>
          <a:p>
            <a:pPr algn="ctr" hangingPunct="0">
              <a:lnSpc>
                <a:spcPct val="90000"/>
              </a:lnSpc>
            </a:pPr>
            <a:r>
              <a:rPr lang="en-US" sz="1350" dirty="0">
                <a:solidFill>
                  <a:schemeClr val="bg1"/>
                </a:solidFill>
                <a:latin typeface="Lub Dub Bold" panose="020B0803030403020204" pitchFamily="34" charset="0"/>
                <a:cs typeface="Lato"/>
              </a:rPr>
              <a:t>Cardiogenic shock</a:t>
            </a:r>
          </a:p>
        </p:txBody>
      </p:sp>
      <p:grpSp>
        <p:nvGrpSpPr>
          <p:cNvPr id="14" name="Group 13">
            <a:extLst>
              <a:ext uri="{FF2B5EF4-FFF2-40B4-BE49-F238E27FC236}">
                <a16:creationId xmlns:a16="http://schemas.microsoft.com/office/drawing/2014/main" id="{990F0FA0-1228-49BC-8230-E56994B16006}"/>
              </a:ext>
              <a:ext uri="{C183D7F6-B498-43B3-948B-1728B52AA6E4}">
                <adec:decorative xmlns:adec="http://schemas.microsoft.com/office/drawing/2017/decorative" val="1"/>
              </a:ext>
            </a:extLst>
          </p:cNvPr>
          <p:cNvGrpSpPr/>
          <p:nvPr/>
        </p:nvGrpSpPr>
        <p:grpSpPr>
          <a:xfrm>
            <a:off x="1317876" y="1910812"/>
            <a:ext cx="3063240" cy="592620"/>
            <a:chOff x="1516294" y="2896068"/>
            <a:chExt cx="4487854" cy="650905"/>
          </a:xfrm>
        </p:grpSpPr>
        <p:cxnSp>
          <p:nvCxnSpPr>
            <p:cNvPr id="15" name="Straight Arrow Connector 14">
              <a:extLst>
                <a:ext uri="{FF2B5EF4-FFF2-40B4-BE49-F238E27FC236}">
                  <a16:creationId xmlns:a16="http://schemas.microsoft.com/office/drawing/2014/main" id="{723FC113-01FB-4284-A518-EFB4428B6D97}"/>
                </a:ext>
                <a:ext uri="{C183D7F6-B498-43B3-948B-1728B52AA6E4}">
                  <adec:decorative xmlns:adec="http://schemas.microsoft.com/office/drawing/2017/decorative" val="1"/>
                </a:ext>
              </a:extLst>
            </p:cNvPr>
            <p:cNvCxnSpPr>
              <a:cxnSpLocks/>
            </p:cNvCxnSpPr>
            <p:nvPr/>
          </p:nvCxnSpPr>
          <p:spPr>
            <a:xfrm>
              <a:off x="6004148" y="2896068"/>
              <a:ext cx="0" cy="199023"/>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Rectangle 2">
              <a:extLst>
                <a:ext uri="{FF2B5EF4-FFF2-40B4-BE49-F238E27FC236}">
                  <a16:creationId xmlns:a16="http://schemas.microsoft.com/office/drawing/2014/main" id="{5B24E2DE-8A0A-428D-8186-993018474393}"/>
                </a:ext>
                <a:ext uri="{C183D7F6-B498-43B3-948B-1728B52AA6E4}">
                  <adec:decorative xmlns:adec="http://schemas.microsoft.com/office/drawing/2017/decorative" val="1"/>
                </a:ext>
              </a:extLst>
            </p:cNvPr>
            <p:cNvSpPr/>
            <p:nvPr/>
          </p:nvSpPr>
          <p:spPr>
            <a:xfrm>
              <a:off x="1516294" y="3084464"/>
              <a:ext cx="4487854" cy="46250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9D0A5469-21E3-4990-89C6-4099637F2958}"/>
              </a:ext>
              <a:ext uri="{C183D7F6-B498-43B3-948B-1728B52AA6E4}">
                <adec:decorative xmlns:adec="http://schemas.microsoft.com/office/drawing/2017/decorative" val="1"/>
              </a:ext>
            </a:extLst>
          </p:cNvPr>
          <p:cNvGrpSpPr/>
          <p:nvPr/>
        </p:nvGrpSpPr>
        <p:grpSpPr>
          <a:xfrm flipH="1">
            <a:off x="4381116" y="1917305"/>
            <a:ext cx="3337560" cy="592620"/>
            <a:chOff x="1516294" y="2896068"/>
            <a:chExt cx="4712919" cy="650905"/>
          </a:xfrm>
        </p:grpSpPr>
        <p:cxnSp>
          <p:nvCxnSpPr>
            <p:cNvPr id="18" name="Straight Arrow Connector 17">
              <a:extLst>
                <a:ext uri="{FF2B5EF4-FFF2-40B4-BE49-F238E27FC236}">
                  <a16:creationId xmlns:a16="http://schemas.microsoft.com/office/drawing/2014/main" id="{A49DA66E-5169-4BAE-A6C5-F941FEB2898B}"/>
                </a:ext>
                <a:ext uri="{C183D7F6-B498-43B3-948B-1728B52AA6E4}">
                  <adec:decorative xmlns:adec="http://schemas.microsoft.com/office/drawing/2017/decorative" val="1"/>
                </a:ext>
              </a:extLst>
            </p:cNvPr>
            <p:cNvCxnSpPr>
              <a:cxnSpLocks/>
            </p:cNvCxnSpPr>
            <p:nvPr/>
          </p:nvCxnSpPr>
          <p:spPr>
            <a:xfrm>
              <a:off x="6229213" y="2896068"/>
              <a:ext cx="0" cy="199023"/>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Rectangle 2">
              <a:extLst>
                <a:ext uri="{FF2B5EF4-FFF2-40B4-BE49-F238E27FC236}">
                  <a16:creationId xmlns:a16="http://schemas.microsoft.com/office/drawing/2014/main" id="{7FC27527-CCDD-4DA8-A75E-EC3AAEEC742E}"/>
                </a:ext>
                <a:ext uri="{C183D7F6-B498-43B3-948B-1728B52AA6E4}">
                  <adec:decorative xmlns:adec="http://schemas.microsoft.com/office/drawing/2017/decorative" val="1"/>
                </a:ext>
              </a:extLst>
            </p:cNvPr>
            <p:cNvSpPr/>
            <p:nvPr/>
          </p:nvSpPr>
          <p:spPr>
            <a:xfrm>
              <a:off x="1516294" y="3084464"/>
              <a:ext cx="4712919" cy="46250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cxnSp>
        <p:nvCxnSpPr>
          <p:cNvPr id="20" name="Straight Arrow Connector 19">
            <a:extLst>
              <a:ext uri="{FF2B5EF4-FFF2-40B4-BE49-F238E27FC236}">
                <a16:creationId xmlns:a16="http://schemas.microsoft.com/office/drawing/2014/main" id="{E57430B7-9E92-4471-849D-83B034E42F2C}"/>
              </a:ext>
              <a:ext uri="{C183D7F6-B498-43B3-948B-1728B52AA6E4}">
                <adec:decorative xmlns:adec="http://schemas.microsoft.com/office/drawing/2017/decorative" val="1"/>
              </a:ext>
            </a:extLst>
          </p:cNvPr>
          <p:cNvCxnSpPr>
            <a:cxnSpLocks/>
          </p:cNvCxnSpPr>
          <p:nvPr/>
        </p:nvCxnSpPr>
        <p:spPr>
          <a:xfrm>
            <a:off x="3308605" y="2099207"/>
            <a:ext cx="0" cy="40422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Rectangle Container">
            <a:extLst>
              <a:ext uri="{FF2B5EF4-FFF2-40B4-BE49-F238E27FC236}">
                <a16:creationId xmlns:a16="http://schemas.microsoft.com/office/drawing/2014/main" id="{2488063E-A57B-4C06-9E35-4DB8E37141DC}"/>
              </a:ext>
              <a:ext uri="{C183D7F6-B498-43B3-948B-1728B52AA6E4}">
                <adec:decorative xmlns:adec="http://schemas.microsoft.com/office/drawing/2017/decorative" val="1"/>
              </a:ext>
            </a:extLst>
          </p:cNvPr>
          <p:cNvSpPr/>
          <p:nvPr/>
        </p:nvSpPr>
        <p:spPr>
          <a:xfrm>
            <a:off x="2475235" y="2520300"/>
            <a:ext cx="1738540" cy="892075"/>
          </a:xfrm>
          <a:prstGeom prst="rect">
            <a:avLst/>
          </a:prstGeom>
          <a:solidFill>
            <a:schemeClr val="tx1">
              <a:lumMod val="65000"/>
              <a:lumOff val="35000"/>
            </a:schemeClr>
          </a:solidFill>
          <a:ln w="25400">
            <a:noFill/>
          </a:ln>
          <a:effectLst/>
        </p:spPr>
        <p:txBody>
          <a:bodyPr spcFirstLastPara="0" lIns="0" tIns="0" rIns="0" bIns="0" anchor="ctr"/>
          <a:lstStyle/>
          <a:p>
            <a:pPr algn="ctr" hangingPunct="0">
              <a:lnSpc>
                <a:spcPct val="90000"/>
              </a:lnSpc>
            </a:pPr>
            <a:r>
              <a:rPr lang="en-US" sz="1350" dirty="0">
                <a:solidFill>
                  <a:schemeClr val="bg1"/>
                </a:solidFill>
                <a:latin typeface="Lub Dub Bold" panose="020B0803030403020204" pitchFamily="34" charset="0"/>
                <a:cs typeface="Lato"/>
              </a:rPr>
              <a:t>Refractory angina or hemodynamic instability</a:t>
            </a:r>
          </a:p>
        </p:txBody>
      </p:sp>
      <p:sp>
        <p:nvSpPr>
          <p:cNvPr id="22" name="Rectangle Container">
            <a:extLst>
              <a:ext uri="{FF2B5EF4-FFF2-40B4-BE49-F238E27FC236}">
                <a16:creationId xmlns:a16="http://schemas.microsoft.com/office/drawing/2014/main" id="{0F4AFEA1-964B-4CB9-B6BF-9F5DE169289A}"/>
              </a:ext>
              <a:ext uri="{C183D7F6-B498-43B3-948B-1728B52AA6E4}">
                <adec:decorative xmlns:adec="http://schemas.microsoft.com/office/drawing/2017/decorative" val="1"/>
              </a:ext>
            </a:extLst>
          </p:cNvPr>
          <p:cNvSpPr/>
          <p:nvPr/>
        </p:nvSpPr>
        <p:spPr>
          <a:xfrm>
            <a:off x="4609320" y="2516417"/>
            <a:ext cx="1738540" cy="889863"/>
          </a:xfrm>
          <a:prstGeom prst="rect">
            <a:avLst/>
          </a:prstGeom>
          <a:solidFill>
            <a:schemeClr val="tx1">
              <a:lumMod val="65000"/>
              <a:lumOff val="35000"/>
            </a:schemeClr>
          </a:solidFill>
          <a:ln w="25400">
            <a:noFill/>
          </a:ln>
          <a:effectLst/>
        </p:spPr>
        <p:txBody>
          <a:bodyPr spcFirstLastPara="0" lIns="0" tIns="0" rIns="0" bIns="0" anchor="ctr"/>
          <a:lstStyle/>
          <a:p>
            <a:pPr algn="ctr" hangingPunct="0">
              <a:lnSpc>
                <a:spcPct val="90000"/>
              </a:lnSpc>
            </a:pPr>
            <a:r>
              <a:rPr lang="en-US" sz="1350" dirty="0">
                <a:solidFill>
                  <a:schemeClr val="bg1"/>
                </a:solidFill>
                <a:latin typeface="Lub Dub Bold" panose="020B0803030403020204" pitchFamily="34" charset="0"/>
                <a:cs typeface="Lato"/>
              </a:rPr>
              <a:t>At high risk </a:t>
            </a:r>
            <a:br>
              <a:rPr lang="en-US" sz="1350" dirty="0">
                <a:solidFill>
                  <a:schemeClr val="bg1"/>
                </a:solidFill>
                <a:latin typeface="Lub Dub Bold" panose="020B0803030403020204" pitchFamily="34" charset="0"/>
                <a:cs typeface="Lato"/>
              </a:rPr>
            </a:br>
            <a:r>
              <a:rPr lang="en-US" sz="1350" dirty="0">
                <a:solidFill>
                  <a:schemeClr val="bg1"/>
                </a:solidFill>
                <a:latin typeface="Lub Dub Bold" panose="020B0803030403020204" pitchFamily="34" charset="0"/>
                <a:cs typeface="Lato"/>
              </a:rPr>
              <a:t>(e.g., GRACE score* &gt;140) for clinical events</a:t>
            </a:r>
          </a:p>
        </p:txBody>
      </p:sp>
      <p:sp>
        <p:nvSpPr>
          <p:cNvPr id="23" name="Rectangle Container">
            <a:extLst>
              <a:ext uri="{FF2B5EF4-FFF2-40B4-BE49-F238E27FC236}">
                <a16:creationId xmlns:a16="http://schemas.microsoft.com/office/drawing/2014/main" id="{8470DA20-D71D-4E40-8542-5B953E33B5C1}"/>
              </a:ext>
              <a:ext uri="{C183D7F6-B498-43B3-948B-1728B52AA6E4}">
                <adec:decorative xmlns:adec="http://schemas.microsoft.com/office/drawing/2017/decorative" val="1"/>
              </a:ext>
            </a:extLst>
          </p:cNvPr>
          <p:cNvSpPr/>
          <p:nvPr/>
        </p:nvSpPr>
        <p:spPr>
          <a:xfrm>
            <a:off x="6688937" y="2522513"/>
            <a:ext cx="1971161" cy="889863"/>
          </a:xfrm>
          <a:prstGeom prst="rect">
            <a:avLst/>
          </a:prstGeom>
          <a:solidFill>
            <a:schemeClr val="tx1">
              <a:lumMod val="65000"/>
              <a:lumOff val="35000"/>
            </a:schemeClr>
          </a:solidFill>
          <a:ln w="25400">
            <a:noFill/>
          </a:ln>
          <a:effectLst/>
        </p:spPr>
        <p:txBody>
          <a:bodyPr spcFirstLastPara="0" lIns="0" tIns="0" rIns="0" bIns="0" anchor="ctr"/>
          <a:lstStyle/>
          <a:p>
            <a:pPr algn="ctr" hangingPunct="0">
              <a:lnSpc>
                <a:spcPct val="90000"/>
              </a:lnSpc>
            </a:pPr>
            <a:r>
              <a:rPr lang="en-US" sz="1350" dirty="0">
                <a:solidFill>
                  <a:schemeClr val="bg1"/>
                </a:solidFill>
                <a:latin typeface="Lub Dub Bold" panose="020B0803030403020204" pitchFamily="34" charset="0"/>
                <a:cs typeface="Lato"/>
              </a:rPr>
              <a:t>In initially stabilized patients who are at intermediate or low risk for clinical events</a:t>
            </a:r>
          </a:p>
        </p:txBody>
      </p:sp>
      <p:cxnSp>
        <p:nvCxnSpPr>
          <p:cNvPr id="24" name="Straight Arrow Connector 23">
            <a:extLst>
              <a:ext uri="{FF2B5EF4-FFF2-40B4-BE49-F238E27FC236}">
                <a16:creationId xmlns:a16="http://schemas.microsoft.com/office/drawing/2014/main" id="{85EAD11D-7661-469F-B6DA-E29408409BCB}"/>
              </a:ext>
              <a:ext uri="{C183D7F6-B498-43B3-948B-1728B52AA6E4}">
                <adec:decorative xmlns:adec="http://schemas.microsoft.com/office/drawing/2017/decorative" val="1"/>
              </a:ext>
            </a:extLst>
          </p:cNvPr>
          <p:cNvCxnSpPr>
            <a:cxnSpLocks/>
          </p:cNvCxnSpPr>
          <p:nvPr/>
        </p:nvCxnSpPr>
        <p:spPr>
          <a:xfrm>
            <a:off x="5439156" y="2098507"/>
            <a:ext cx="0" cy="40422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E75052EB-4401-446C-9B50-D595D9B2B09D}"/>
              </a:ext>
              <a:ext uri="{C183D7F6-B498-43B3-948B-1728B52AA6E4}">
                <adec:decorative xmlns:adec="http://schemas.microsoft.com/office/drawing/2017/decorative" val="1"/>
              </a:ext>
            </a:extLst>
          </p:cNvPr>
          <p:cNvSpPr txBox="1"/>
          <p:nvPr/>
        </p:nvSpPr>
        <p:spPr>
          <a:xfrm>
            <a:off x="1452912" y="3969136"/>
            <a:ext cx="1675321" cy="784830"/>
          </a:xfrm>
          <a:prstGeom prst="rect">
            <a:avLst/>
          </a:prstGeom>
          <a:solidFill>
            <a:srgbClr val="46A547"/>
          </a:solidFill>
        </p:spPr>
        <p:txBody>
          <a:bodyPr wrap="square" lIns="91440" tIns="91440" numCol="1" spcCol="182880">
            <a:spAutoFit/>
          </a:bodyPr>
          <a:lstStyle/>
          <a:p>
            <a:pPr lvl="0" algn="ctr"/>
            <a:r>
              <a:rPr lang="en-US" sz="1400" b="1" dirty="0">
                <a:latin typeface="Lub Dub Bold" panose="020B0803030403020204" pitchFamily="34" charset="0"/>
                <a:cs typeface="Arial" panose="020B0604020202020204" pitchFamily="34" charset="0"/>
              </a:rPr>
              <a:t>Immediate invasive strategy (1)</a:t>
            </a:r>
          </a:p>
        </p:txBody>
      </p:sp>
      <p:cxnSp>
        <p:nvCxnSpPr>
          <p:cNvPr id="32" name="Straight Arrow Connector 31">
            <a:extLst>
              <a:ext uri="{FF2B5EF4-FFF2-40B4-BE49-F238E27FC236}">
                <a16:creationId xmlns:a16="http://schemas.microsoft.com/office/drawing/2014/main" id="{71A9738C-EDE7-4ACB-A166-9223EBDD75A7}"/>
              </a:ext>
              <a:ext uri="{C183D7F6-B498-43B3-948B-1728B52AA6E4}">
                <adec:decorative xmlns:adec="http://schemas.microsoft.com/office/drawing/2017/decorative" val="1"/>
              </a:ext>
            </a:extLst>
          </p:cNvPr>
          <p:cNvCxnSpPr>
            <a:cxnSpLocks/>
            <a:stCxn id="22" idx="2"/>
          </p:cNvCxnSpPr>
          <p:nvPr/>
        </p:nvCxnSpPr>
        <p:spPr>
          <a:xfrm flipH="1">
            <a:off x="5471750" y="3406280"/>
            <a:ext cx="6840" cy="54864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D57228EB-EF1D-494B-9F6E-38448CE4EB50}"/>
              </a:ext>
              <a:ext uri="{C183D7F6-B498-43B3-948B-1728B52AA6E4}">
                <adec:decorative xmlns:adec="http://schemas.microsoft.com/office/drawing/2017/decorative" val="1"/>
              </a:ext>
            </a:extLst>
          </p:cNvPr>
          <p:cNvSpPr txBox="1"/>
          <p:nvPr/>
        </p:nvSpPr>
        <p:spPr>
          <a:xfrm>
            <a:off x="4634088" y="3969136"/>
            <a:ext cx="1675321" cy="784830"/>
          </a:xfrm>
          <a:prstGeom prst="rect">
            <a:avLst/>
          </a:prstGeom>
          <a:solidFill>
            <a:srgbClr val="F0DB0E"/>
          </a:solidFill>
        </p:spPr>
        <p:txBody>
          <a:bodyPr wrap="square" lIns="91440" tIns="91440" numCol="1" spcCol="182880">
            <a:spAutoFit/>
          </a:bodyPr>
          <a:lstStyle/>
          <a:p>
            <a:pPr lvl="0" algn="ctr"/>
            <a:r>
              <a:rPr lang="en-US" sz="1400" b="1" dirty="0">
                <a:latin typeface="Lub Dub Bold" panose="020B0803030403020204" pitchFamily="34" charset="0"/>
                <a:cs typeface="Arial" panose="020B0604020202020204" pitchFamily="34" charset="0"/>
              </a:rPr>
              <a:t>Early invasive strategy within 24 hours (2a)</a:t>
            </a:r>
          </a:p>
        </p:txBody>
      </p:sp>
      <p:cxnSp>
        <p:nvCxnSpPr>
          <p:cNvPr id="35" name="Straight Arrow Connector 34">
            <a:extLst>
              <a:ext uri="{FF2B5EF4-FFF2-40B4-BE49-F238E27FC236}">
                <a16:creationId xmlns:a16="http://schemas.microsoft.com/office/drawing/2014/main" id="{6B2946F6-AED9-403F-8776-6509F5147E45}"/>
              </a:ext>
              <a:ext uri="{C183D7F6-B498-43B3-948B-1728B52AA6E4}">
                <adec:decorative xmlns:adec="http://schemas.microsoft.com/office/drawing/2017/decorative" val="1"/>
              </a:ext>
            </a:extLst>
          </p:cNvPr>
          <p:cNvCxnSpPr>
            <a:cxnSpLocks/>
          </p:cNvCxnSpPr>
          <p:nvPr/>
        </p:nvCxnSpPr>
        <p:spPr>
          <a:xfrm flipH="1">
            <a:off x="7718677" y="3410180"/>
            <a:ext cx="6840" cy="54864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D4DE3F78-7D00-47BA-906B-E313F96165E0}"/>
              </a:ext>
              <a:ext uri="{C183D7F6-B498-43B3-948B-1728B52AA6E4}">
                <adec:decorative xmlns:adec="http://schemas.microsoft.com/office/drawing/2017/decorative" val="1"/>
              </a:ext>
            </a:extLst>
          </p:cNvPr>
          <p:cNvSpPr txBox="1"/>
          <p:nvPr/>
        </p:nvSpPr>
        <p:spPr>
          <a:xfrm>
            <a:off x="6688937" y="3973036"/>
            <a:ext cx="1971161" cy="1646605"/>
          </a:xfrm>
          <a:prstGeom prst="rect">
            <a:avLst/>
          </a:prstGeom>
          <a:solidFill>
            <a:srgbClr val="F0DB0E"/>
          </a:solidFill>
        </p:spPr>
        <p:txBody>
          <a:bodyPr wrap="square" lIns="91440" tIns="91440" numCol="1" spcCol="182880">
            <a:spAutoFit/>
          </a:bodyPr>
          <a:lstStyle/>
          <a:p>
            <a:pPr lvl="0" algn="ctr"/>
            <a:r>
              <a:rPr lang="en-US" sz="1400" b="1" dirty="0">
                <a:latin typeface="Lub Dub Bold" panose="020B0803030403020204" pitchFamily="34" charset="0"/>
                <a:cs typeface="Arial" panose="020B0604020202020204" pitchFamily="34" charset="0"/>
              </a:rPr>
              <a:t>Invasive strategy with intent to perform revascularization before hospital discharge </a:t>
            </a:r>
          </a:p>
          <a:p>
            <a:pPr lvl="0" algn="ctr"/>
            <a:r>
              <a:rPr lang="en-US" sz="1400" b="1" dirty="0">
                <a:latin typeface="Lub Dub Bold" panose="020B0803030403020204" pitchFamily="34" charset="0"/>
                <a:cs typeface="Arial" panose="020B0604020202020204" pitchFamily="34" charset="0"/>
              </a:rPr>
              <a:t>(2a)</a:t>
            </a:r>
          </a:p>
        </p:txBody>
      </p:sp>
      <p:sp>
        <p:nvSpPr>
          <p:cNvPr id="37" name="Rectangle 36">
            <a:extLst>
              <a:ext uri="{FF2B5EF4-FFF2-40B4-BE49-F238E27FC236}">
                <a16:creationId xmlns:a16="http://schemas.microsoft.com/office/drawing/2014/main" id="{F1D421CA-2D96-42E0-9D6A-29C18BDFAB07}"/>
              </a:ext>
              <a:ext uri="{C183D7F6-B498-43B3-948B-1728B52AA6E4}">
                <adec:decorative xmlns:adec="http://schemas.microsoft.com/office/drawing/2017/decorative" val="1"/>
              </a:ext>
            </a:extLst>
          </p:cNvPr>
          <p:cNvSpPr/>
          <p:nvPr/>
        </p:nvSpPr>
        <p:spPr>
          <a:xfrm>
            <a:off x="9130617" y="2068819"/>
            <a:ext cx="2646383" cy="25214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4885823-49DD-4D35-97DA-4EAC74A1E4E8}"/>
              </a:ext>
            </a:extLst>
          </p:cNvPr>
          <p:cNvSpPr txBox="1"/>
          <p:nvPr/>
        </p:nvSpPr>
        <p:spPr>
          <a:xfrm>
            <a:off x="9210383" y="2179681"/>
            <a:ext cx="2484568" cy="2308324"/>
          </a:xfrm>
          <a:prstGeom prst="rect">
            <a:avLst/>
          </a:prstGeom>
          <a:noFill/>
        </p:spPr>
        <p:txBody>
          <a:bodyPr wrap="square">
            <a:spAutoFit/>
          </a:bodyPr>
          <a:lstStyle/>
          <a:p>
            <a:pPr algn="ctr" hangingPunct="0">
              <a:lnSpc>
                <a:spcPct val="100000"/>
              </a:lnSpc>
            </a:pPr>
            <a:r>
              <a:rPr lang="en-US" b="1" dirty="0">
                <a:solidFill>
                  <a:srgbClr val="CF2429"/>
                </a:solidFill>
                <a:latin typeface="Lub Dub Condensed" panose="020B0506030403020204" pitchFamily="34" charset="0"/>
                <a:cs typeface="Arial" panose="020B0604020202020204" pitchFamily="34" charset="0"/>
              </a:rPr>
              <a:t>Guiding Principle: </a:t>
            </a:r>
            <a:r>
              <a:rPr lang="en-US" dirty="0">
                <a:latin typeface="Lub Dub Condensed" panose="020B0506030403020204" pitchFamily="34" charset="0"/>
                <a:cs typeface="Arial" panose="020B0604020202020204" pitchFamily="34" charset="0"/>
              </a:rPr>
              <a:t>Revascularization in the context of NSTE-ACS should consider clinical stability, risk of recurrent event(s), coronary anatomy, and degree of myocardium at risk.</a:t>
            </a:r>
          </a:p>
        </p:txBody>
      </p:sp>
      <p:sp>
        <p:nvSpPr>
          <p:cNvPr id="6" name="Text Placeholder 5">
            <a:extLst>
              <a:ext uri="{FF2B5EF4-FFF2-40B4-BE49-F238E27FC236}">
                <a16:creationId xmlns:a16="http://schemas.microsoft.com/office/drawing/2014/main" id="{521D3B6F-A37F-4BCC-87DE-923795B48679}"/>
              </a:ext>
            </a:extLst>
          </p:cNvPr>
          <p:cNvSpPr>
            <a:spLocks noGrp="1"/>
          </p:cNvSpPr>
          <p:nvPr>
            <p:ph type="body" sz="quarter" idx="13"/>
          </p:nvPr>
        </p:nvSpPr>
        <p:spPr>
          <a:xfrm>
            <a:off x="838200" y="5797550"/>
            <a:ext cx="10515600" cy="271939"/>
          </a:xfrm>
        </p:spPr>
        <p:txBody>
          <a:bodyPr/>
          <a:lstStyle/>
          <a:p>
            <a:pPr algn="ctr"/>
            <a:r>
              <a:rPr lang="en-US" sz="1050" b="1" dirty="0"/>
              <a:t>*</a:t>
            </a:r>
            <a:r>
              <a:rPr lang="en-US" sz="1050" dirty="0"/>
              <a:t>https://www.mdcalc.com/grace-acs-risk-mortality-calculator</a:t>
            </a:r>
          </a:p>
          <a:p>
            <a:pPr algn="ctr"/>
            <a:r>
              <a:rPr lang="en-US" sz="1050" b="1" dirty="0"/>
              <a:t>Abbreviations: </a:t>
            </a:r>
            <a:r>
              <a:rPr lang="en-US" sz="1050" dirty="0"/>
              <a:t>GRACE indicates Global Registry of Acute Coronary Events; and NSTE-ACS, non–ST-segment–elevation acute coronary syndrome</a:t>
            </a:r>
          </a:p>
        </p:txBody>
      </p:sp>
      <p:sp>
        <p:nvSpPr>
          <p:cNvPr id="26" name="Slide Number Placeholder 3">
            <a:extLst>
              <a:ext uri="{FF2B5EF4-FFF2-40B4-BE49-F238E27FC236}">
                <a16:creationId xmlns:a16="http://schemas.microsoft.com/office/drawing/2014/main" id="{B45DCB8F-E9BB-4506-98FA-21F74E2B2E54}"/>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11</a:t>
            </a:fld>
            <a:endParaRPr lang="en-US" sz="900" dirty="0"/>
          </a:p>
        </p:txBody>
      </p:sp>
    </p:spTree>
    <p:extLst>
      <p:ext uri="{BB962C8B-B14F-4D97-AF65-F5344CB8AC3E}">
        <p14:creationId xmlns:p14="http://schemas.microsoft.com/office/powerpoint/2010/main" val="1752572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right)">
                                      <p:cBhvr>
                                        <p:cTn id="15" dur="500"/>
                                        <p:tgtEl>
                                          <p:spTgt spid="14"/>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right)">
                                      <p:cBhvr>
                                        <p:cTn id="19" dur="500"/>
                                        <p:tgtEl>
                                          <p:spTgt spid="17"/>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up)">
                                      <p:cBhvr>
                                        <p:cTn id="23" dur="500"/>
                                        <p:tgtEl>
                                          <p:spTgt spid="20"/>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up)">
                                      <p:cBhvr>
                                        <p:cTn id="27" dur="500"/>
                                        <p:tgtEl>
                                          <p:spTgt spid="2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up)">
                                      <p:cBhvr>
                                        <p:cTn id="43" dur="500"/>
                                        <p:tgtEl>
                                          <p:spTgt spid="28"/>
                                        </p:tgtEl>
                                      </p:cBhvr>
                                    </p:animEffect>
                                  </p:childTnLst>
                                </p:cTn>
                              </p:par>
                            </p:childTnLst>
                          </p:cTn>
                        </p:par>
                        <p:par>
                          <p:cTn id="44" fill="hold">
                            <p:stCondLst>
                              <p:cond delay="5000"/>
                            </p:stCondLst>
                            <p:childTnLst>
                              <p:par>
                                <p:cTn id="45" presetID="1" presetClass="entr" presetSubtype="0" fill="hold" grpId="0" nodeType="afterEffect">
                                  <p:stCondLst>
                                    <p:cond delay="0"/>
                                  </p:stCondLst>
                                  <p:childTnLst>
                                    <p:set>
                                      <p:cBhvr>
                                        <p:cTn id="46" dur="1" fill="hold">
                                          <p:stCondLst>
                                            <p:cond delay="0"/>
                                          </p:stCondLst>
                                        </p:cTn>
                                        <p:tgtEl>
                                          <p:spTgt spid="2"/>
                                        </p:tgtEl>
                                        <p:attrNameLst>
                                          <p:attrName>style.visibility</p:attrName>
                                        </p:attrNameLst>
                                      </p:cBhvr>
                                      <p:to>
                                        <p:strVal val="visible"/>
                                      </p:to>
                                    </p:set>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wipe(up)">
                                      <p:cBhvr>
                                        <p:cTn id="50" dur="500"/>
                                        <p:tgtEl>
                                          <p:spTgt spid="31"/>
                                        </p:tgtEl>
                                      </p:cBhvr>
                                    </p:animEffect>
                                  </p:childTnLst>
                                </p:cTn>
                              </p:par>
                            </p:childTnLst>
                          </p:cTn>
                        </p:par>
                        <p:par>
                          <p:cTn id="51" fill="hold">
                            <p:stCondLst>
                              <p:cond delay="5500"/>
                            </p:stCondLst>
                            <p:childTnLst>
                              <p:par>
                                <p:cTn id="52" presetID="22" presetClass="entr" presetSubtype="1" fill="hold"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up)">
                                      <p:cBhvr>
                                        <p:cTn id="54" dur="500"/>
                                        <p:tgtEl>
                                          <p:spTgt spid="32"/>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wipe(up)">
                                      <p:cBhvr>
                                        <p:cTn id="58" dur="500"/>
                                        <p:tgtEl>
                                          <p:spTgt spid="33"/>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wipe(up)">
                                      <p:cBhvr>
                                        <p:cTn id="62" dur="500"/>
                                        <p:tgtEl>
                                          <p:spTgt spid="35"/>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wipe(up)">
                                      <p:cBhvr>
                                        <p:cTn id="6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21" grpId="0" animBg="1"/>
      <p:bldP spid="22" grpId="0" animBg="1"/>
      <p:bldP spid="23" grpId="0" animBg="1"/>
      <p:bldP spid="31" grpId="0" animBg="1"/>
      <p:bldP spid="33"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D07B49-9CD1-44F7-A815-E129DFDFFBE5}"/>
              </a:ext>
            </a:extLst>
          </p:cNvPr>
          <p:cNvSpPr>
            <a:spLocks noGrp="1"/>
          </p:cNvSpPr>
          <p:nvPr>
            <p:ph type="title"/>
          </p:nvPr>
        </p:nvSpPr>
        <p:spPr/>
        <p:txBody>
          <a:bodyPr/>
          <a:lstStyle/>
          <a:p>
            <a:r>
              <a:rPr lang="en-US" sz="2800" dirty="0">
                <a:solidFill>
                  <a:srgbClr val="CF2429"/>
                </a:solidFill>
              </a:rPr>
              <a:t>Figure 6. </a:t>
            </a:r>
            <a:r>
              <a:rPr lang="en-US" sz="2800" dirty="0"/>
              <a:t>Revascularization in Patients With SIHD</a:t>
            </a:r>
          </a:p>
        </p:txBody>
      </p:sp>
      <p:sp>
        <p:nvSpPr>
          <p:cNvPr id="77" name="Rectangle 76" descr="This flowchart, Figure 6, provide recommendation-based guidance on the approach to coronary revascularization in patients with stable ischemic heart disease.&#10;&#10;First consider the clinical presentation.  If the patient has refractory angina on medical therapy, then revascularization to improve symptoms is a class I recommendation.&#10;&#10;However, if the patient does not have refractory angina on medical therapy, then consider whether there is an anatomic indication for revascularization to improve survival as follows:&#10;&#10;a) Significant left main stenosis and high anatomic complexity - in this context if the patient is a suitable candidate for coronary artery bypass graft (CABG) surgery, then pursuing CABG is a class 1 recommendation.  If the patient is not a suitable candidate for CABG, then consulting with the heart team is a class 1 recommendation to determine appropriate guideline directed medical therapy (GDMT) with or without percutaneous coronary intervention (PCI).&#10;&#10;b) Significant left main stenosis without high anatomic complexity - in this context CABG has a class 1 recommendation and PCI has a class 2a recommendation.&#10;&#10;c) Patients who have neither significant left main disease nor multivessel coronary artery disease (CAD) in which the anatomy is suitable for PCI or CABG may be managed with GDMT.&#10;&#10;d) There is no significant left main disease but there is multivessel CAD with anatomy suitable for PCI or CABG and presence of ischemic cardiomyopathy with left ventricular ejection fraction (LVEF) of 50% or lower - in this context if the patient is a suitable candidate for CABG then CABG is a class 1 recommendation if LVEF is less than 35% and a class 2a recommendation if the LVEF is 35 to 50%.&#10;&#10;e) There is no significant left main disease but there is multivessel CAD with anatomy suitable for PCI or CABG without presence of ischemic cardiomyopathy with left ventricular ejection fraction (LVEF) of 50% or lower - both CABG and PCI have a class 2b recommendation with LVEF &gt;50% and triple-vessel disease.&#10;">
            <a:extLst>
              <a:ext uri="{FF2B5EF4-FFF2-40B4-BE49-F238E27FC236}">
                <a16:creationId xmlns:a16="http://schemas.microsoft.com/office/drawing/2014/main" id="{9DCAFEFC-B30D-41AB-9F97-2C9CFB26A179}"/>
              </a:ext>
            </a:extLst>
          </p:cNvPr>
          <p:cNvSpPr/>
          <p:nvPr/>
        </p:nvSpPr>
        <p:spPr>
          <a:xfrm>
            <a:off x="183657" y="990274"/>
            <a:ext cx="11895567" cy="4974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521D3B6F-A37F-4BCC-87DE-923795B48679}"/>
              </a:ext>
            </a:extLst>
          </p:cNvPr>
          <p:cNvSpPr>
            <a:spLocks noGrp="1"/>
          </p:cNvSpPr>
          <p:nvPr>
            <p:ph type="body" sz="quarter" idx="13"/>
          </p:nvPr>
        </p:nvSpPr>
        <p:spPr>
          <a:xfrm>
            <a:off x="2919412" y="5964276"/>
            <a:ext cx="6353175" cy="271939"/>
          </a:xfrm>
        </p:spPr>
        <p:txBody>
          <a:bodyPr/>
          <a:lstStyle/>
          <a:p>
            <a:pPr marL="0" indent="0" algn="ctr"/>
            <a:r>
              <a:rPr lang="en-US" sz="1000" b="1" dirty="0"/>
              <a:t>Abbreviations: </a:t>
            </a:r>
            <a:r>
              <a:rPr lang="en-US" sz="1000" dirty="0"/>
              <a:t>CABG indicates coronary artery bypass grafting; CAD, coronary artery disease; EF, ejection fraction; GDMT, guideline-directed medical therapy; PCI, percutaneous coronary intervention; and SIHD, stable ischemic heart disease.</a:t>
            </a:r>
          </a:p>
        </p:txBody>
      </p:sp>
      <p:sp>
        <p:nvSpPr>
          <p:cNvPr id="25" name="Rectangle 2">
            <a:extLst>
              <a:ext uri="{FF2B5EF4-FFF2-40B4-BE49-F238E27FC236}">
                <a16:creationId xmlns:a16="http://schemas.microsoft.com/office/drawing/2014/main" id="{2A9C4B05-4B12-4ECB-B821-BCE0AE753B35}"/>
              </a:ext>
              <a:ext uri="{C183D7F6-B498-43B3-948B-1728B52AA6E4}">
                <adec:decorative xmlns:adec="http://schemas.microsoft.com/office/drawing/2017/decorative" val="1"/>
              </a:ext>
            </a:extLst>
          </p:cNvPr>
          <p:cNvSpPr/>
          <p:nvPr/>
        </p:nvSpPr>
        <p:spPr>
          <a:xfrm flipH="1">
            <a:off x="4880999" y="2915355"/>
            <a:ext cx="827357" cy="270058"/>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Rectangle Container">
            <a:extLst>
              <a:ext uri="{FF2B5EF4-FFF2-40B4-BE49-F238E27FC236}">
                <a16:creationId xmlns:a16="http://schemas.microsoft.com/office/drawing/2014/main" id="{A3CD68C3-77FE-4CFC-89EE-D80AB46E585F}"/>
              </a:ext>
              <a:ext uri="{C183D7F6-B498-43B3-948B-1728B52AA6E4}">
                <adec:decorative xmlns:adec="http://schemas.microsoft.com/office/drawing/2017/decorative" val="1"/>
              </a:ext>
            </a:extLst>
          </p:cNvPr>
          <p:cNvSpPr/>
          <p:nvPr/>
        </p:nvSpPr>
        <p:spPr>
          <a:xfrm>
            <a:off x="2518943" y="946786"/>
            <a:ext cx="2059376" cy="403200"/>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r>
              <a:rPr lang="en-US" sz="1600" b="1" dirty="0">
                <a:solidFill>
                  <a:schemeClr val="bg1"/>
                </a:solidFill>
                <a:latin typeface="Lub Dub Bold" panose="020B0803030403020204" pitchFamily="34" charset="0"/>
                <a:cs typeface="Lato"/>
              </a:rPr>
              <a:t>SIHD</a:t>
            </a:r>
          </a:p>
        </p:txBody>
      </p:sp>
      <p:sp>
        <p:nvSpPr>
          <p:cNvPr id="8" name="Rectangle Container">
            <a:extLst>
              <a:ext uri="{FF2B5EF4-FFF2-40B4-BE49-F238E27FC236}">
                <a16:creationId xmlns:a16="http://schemas.microsoft.com/office/drawing/2014/main" id="{A94F45EC-1F87-4EE8-8F9C-C45FC25E6F9D}"/>
              </a:ext>
              <a:ext uri="{C183D7F6-B498-43B3-948B-1728B52AA6E4}">
                <adec:decorative xmlns:adec="http://schemas.microsoft.com/office/drawing/2017/decorative" val="1"/>
              </a:ext>
            </a:extLst>
          </p:cNvPr>
          <p:cNvSpPr/>
          <p:nvPr/>
        </p:nvSpPr>
        <p:spPr>
          <a:xfrm>
            <a:off x="2249580" y="1641344"/>
            <a:ext cx="2598102" cy="403257"/>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350" b="1" dirty="0">
                <a:solidFill>
                  <a:srgbClr val="292929"/>
                </a:solidFill>
                <a:latin typeface="Lub Dub Condensed" panose="020B0506030403020204" pitchFamily="34" charset="0"/>
                <a:cs typeface="Lato"/>
              </a:rPr>
              <a:t>Refractory angina </a:t>
            </a:r>
          </a:p>
          <a:p>
            <a:pPr algn="ctr" hangingPunct="0">
              <a:lnSpc>
                <a:spcPct val="90000"/>
              </a:lnSpc>
            </a:pPr>
            <a:r>
              <a:rPr lang="en-US" sz="1350" b="1" dirty="0">
                <a:solidFill>
                  <a:srgbClr val="292929"/>
                </a:solidFill>
                <a:latin typeface="Lub Dub Condensed" panose="020B0506030403020204" pitchFamily="34" charset="0"/>
                <a:cs typeface="Lato"/>
              </a:rPr>
              <a:t>on medical therapy?</a:t>
            </a:r>
          </a:p>
        </p:txBody>
      </p:sp>
      <p:cxnSp>
        <p:nvCxnSpPr>
          <p:cNvPr id="10" name="Straight Arrow Connector 9">
            <a:extLst>
              <a:ext uri="{FF2B5EF4-FFF2-40B4-BE49-F238E27FC236}">
                <a16:creationId xmlns:a16="http://schemas.microsoft.com/office/drawing/2014/main" id="{04D7ADA8-123F-4C6C-90B8-E067BE859BCA}"/>
              </a:ext>
              <a:ext uri="{C183D7F6-B498-43B3-948B-1728B52AA6E4}">
                <adec:decorative xmlns:adec="http://schemas.microsoft.com/office/drawing/2017/decorative" val="1"/>
              </a:ext>
            </a:extLst>
          </p:cNvPr>
          <p:cNvCxnSpPr>
            <a:cxnSpLocks/>
          </p:cNvCxnSpPr>
          <p:nvPr/>
        </p:nvCxnSpPr>
        <p:spPr>
          <a:xfrm>
            <a:off x="3548631" y="1349986"/>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Rectangle 2">
            <a:extLst>
              <a:ext uri="{FF2B5EF4-FFF2-40B4-BE49-F238E27FC236}">
                <a16:creationId xmlns:a16="http://schemas.microsoft.com/office/drawing/2014/main" id="{F9ABA4C4-FAF3-4DCB-BC35-68EE140F798D}"/>
              </a:ext>
              <a:ext uri="{C183D7F6-B498-43B3-948B-1728B52AA6E4}">
                <adec:decorative xmlns:adec="http://schemas.microsoft.com/office/drawing/2017/decorative" val="1"/>
              </a:ext>
            </a:extLst>
          </p:cNvPr>
          <p:cNvSpPr/>
          <p:nvPr/>
        </p:nvSpPr>
        <p:spPr>
          <a:xfrm>
            <a:off x="1137003" y="1885077"/>
            <a:ext cx="1112577" cy="270058"/>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Rectangle Container">
            <a:extLst>
              <a:ext uri="{FF2B5EF4-FFF2-40B4-BE49-F238E27FC236}">
                <a16:creationId xmlns:a16="http://schemas.microsoft.com/office/drawing/2014/main" id="{9BE0B505-631C-48FC-BCA2-FE1D3F1F8ACD}"/>
              </a:ext>
              <a:ext uri="{C183D7F6-B498-43B3-948B-1728B52AA6E4}">
                <adec:decorative xmlns:adec="http://schemas.microsoft.com/office/drawing/2017/decorative" val="1"/>
              </a:ext>
            </a:extLst>
          </p:cNvPr>
          <p:cNvSpPr/>
          <p:nvPr/>
        </p:nvSpPr>
        <p:spPr>
          <a:xfrm>
            <a:off x="428939" y="2174184"/>
            <a:ext cx="1416127" cy="481115"/>
          </a:xfrm>
          <a:prstGeom prst="rect">
            <a:avLst/>
          </a:prstGeom>
          <a:solidFill>
            <a:srgbClr val="46A547"/>
          </a:solidFill>
          <a:ln w="25400">
            <a:noFill/>
          </a:ln>
        </p:spPr>
        <p:txBody>
          <a:bodyPr spcFirstLastPara="0" lIns="0" tIns="0" rIns="0" bIns="0" anchor="ctr"/>
          <a:lstStyle/>
          <a:p>
            <a:pPr algn="ctr" hangingPunct="0">
              <a:lnSpc>
                <a:spcPct val="90000"/>
              </a:lnSpc>
            </a:pPr>
            <a:r>
              <a:rPr lang="en-US" sz="1350" b="1" dirty="0">
                <a:latin typeface="Lub Dub Condensed" panose="020B0506030403020204" pitchFamily="34" charset="0"/>
                <a:cs typeface="Lato"/>
              </a:rPr>
              <a:t>Revascularization (1)</a:t>
            </a:r>
          </a:p>
        </p:txBody>
      </p:sp>
      <p:sp>
        <p:nvSpPr>
          <p:cNvPr id="14" name="Rectangle Container">
            <a:extLst>
              <a:ext uri="{FF2B5EF4-FFF2-40B4-BE49-F238E27FC236}">
                <a16:creationId xmlns:a16="http://schemas.microsoft.com/office/drawing/2014/main" id="{1FA4858B-96DF-4161-AF60-B18CD654B355}"/>
              </a:ext>
              <a:ext uri="{C183D7F6-B498-43B3-948B-1728B52AA6E4}">
                <adec:decorative xmlns:adec="http://schemas.microsoft.com/office/drawing/2017/decorative" val="1"/>
              </a:ext>
            </a:extLst>
          </p:cNvPr>
          <p:cNvSpPr/>
          <p:nvPr/>
        </p:nvSpPr>
        <p:spPr>
          <a:xfrm>
            <a:off x="1529418" y="1762441"/>
            <a:ext cx="327748" cy="220635"/>
          </a:xfrm>
          <a:prstGeom prst="rect">
            <a:avLst/>
          </a:prstGeom>
          <a:solidFill>
            <a:schemeClr val="tx1"/>
          </a:solidFill>
          <a:ln w="25400">
            <a:solidFill>
              <a:schemeClr val="bg1"/>
            </a:solidFill>
          </a:ln>
        </p:spPr>
        <p:txBody>
          <a:bodyPr spcFirstLastPara="0" lIns="0" tIns="0" rIns="0" bIns="0" anchor="ctr"/>
          <a:lstStyle/>
          <a:p>
            <a:pPr algn="ctr"/>
            <a:r>
              <a:rPr lang="en-US" sz="1100" b="1" dirty="0">
                <a:solidFill>
                  <a:schemeClr val="bg1"/>
                </a:solidFill>
                <a:latin typeface="Lub Dub Condensed" panose="020B0506030403020204" pitchFamily="34" charset="0"/>
              </a:rPr>
              <a:t>YES</a:t>
            </a:r>
          </a:p>
        </p:txBody>
      </p:sp>
      <p:sp>
        <p:nvSpPr>
          <p:cNvPr id="16" name="Rectangle 2">
            <a:extLst>
              <a:ext uri="{FF2B5EF4-FFF2-40B4-BE49-F238E27FC236}">
                <a16:creationId xmlns:a16="http://schemas.microsoft.com/office/drawing/2014/main" id="{A4F1F286-D253-4A38-99DE-64FE93770229}"/>
              </a:ext>
              <a:ext uri="{C183D7F6-B498-43B3-948B-1728B52AA6E4}">
                <adec:decorative xmlns:adec="http://schemas.microsoft.com/office/drawing/2017/decorative" val="1"/>
              </a:ext>
            </a:extLst>
          </p:cNvPr>
          <p:cNvSpPr/>
          <p:nvPr/>
        </p:nvSpPr>
        <p:spPr>
          <a:xfrm flipH="1">
            <a:off x="4851661" y="1885312"/>
            <a:ext cx="1634394" cy="270058"/>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Rectangle Container">
            <a:extLst>
              <a:ext uri="{FF2B5EF4-FFF2-40B4-BE49-F238E27FC236}">
                <a16:creationId xmlns:a16="http://schemas.microsoft.com/office/drawing/2014/main" id="{7C09E62F-AD3B-48B2-95CE-85531F99B6E5}"/>
              </a:ext>
              <a:ext uri="{C183D7F6-B498-43B3-948B-1728B52AA6E4}">
                <adec:decorative xmlns:adec="http://schemas.microsoft.com/office/drawing/2017/decorative" val="1"/>
              </a:ext>
            </a:extLst>
          </p:cNvPr>
          <p:cNvSpPr/>
          <p:nvPr/>
        </p:nvSpPr>
        <p:spPr>
          <a:xfrm>
            <a:off x="5504984" y="1762441"/>
            <a:ext cx="327748" cy="220635"/>
          </a:xfrm>
          <a:prstGeom prst="rect">
            <a:avLst/>
          </a:prstGeom>
          <a:solidFill>
            <a:schemeClr val="tx1"/>
          </a:solidFill>
          <a:ln w="25400">
            <a:solidFill>
              <a:schemeClr val="bg1"/>
            </a:solidFill>
          </a:ln>
        </p:spPr>
        <p:txBody>
          <a:bodyPr spcFirstLastPara="0" lIns="0" tIns="0" rIns="0" bIns="0" anchor="ctr"/>
          <a:lstStyle/>
          <a:p>
            <a:pPr algn="ctr"/>
            <a:r>
              <a:rPr lang="en-US" sz="1100" b="1" dirty="0">
                <a:solidFill>
                  <a:schemeClr val="bg1"/>
                </a:solidFill>
                <a:latin typeface="Lub Dub Condensed" panose="020B0506030403020204" pitchFamily="34" charset="0"/>
              </a:rPr>
              <a:t>NO</a:t>
            </a:r>
          </a:p>
        </p:txBody>
      </p:sp>
      <p:sp>
        <p:nvSpPr>
          <p:cNvPr id="17" name="Rectangle Container">
            <a:extLst>
              <a:ext uri="{FF2B5EF4-FFF2-40B4-BE49-F238E27FC236}">
                <a16:creationId xmlns:a16="http://schemas.microsoft.com/office/drawing/2014/main" id="{8F7359F3-DA35-4F74-9B3C-89BD4FC69E81}"/>
              </a:ext>
              <a:ext uri="{C183D7F6-B498-43B3-948B-1728B52AA6E4}">
                <adec:decorative xmlns:adec="http://schemas.microsoft.com/office/drawing/2017/decorative" val="1"/>
              </a:ext>
            </a:extLst>
          </p:cNvPr>
          <p:cNvSpPr/>
          <p:nvPr/>
        </p:nvSpPr>
        <p:spPr>
          <a:xfrm>
            <a:off x="454215" y="3785383"/>
            <a:ext cx="613703" cy="475198"/>
          </a:xfrm>
          <a:prstGeom prst="rect">
            <a:avLst/>
          </a:prstGeom>
          <a:solidFill>
            <a:srgbClr val="46A547"/>
          </a:solidFill>
          <a:ln w="25400">
            <a:noFill/>
          </a:ln>
        </p:spPr>
        <p:txBody>
          <a:bodyPr spcFirstLastPara="0" lIns="0" tIns="0" rIns="0" bIns="0" anchor="ctr"/>
          <a:lstStyle/>
          <a:p>
            <a:pPr algn="ctr" hangingPunct="0">
              <a:lnSpc>
                <a:spcPct val="90000"/>
              </a:lnSpc>
            </a:pPr>
            <a:r>
              <a:rPr lang="en-US" sz="1350" b="1" dirty="0">
                <a:latin typeface="Lub Dub Condensed" panose="020B0506030403020204" pitchFamily="34" charset="0"/>
                <a:cs typeface="Lato"/>
              </a:rPr>
              <a:t>CABG</a:t>
            </a:r>
          </a:p>
          <a:p>
            <a:pPr algn="ctr" hangingPunct="0">
              <a:lnSpc>
                <a:spcPct val="90000"/>
              </a:lnSpc>
            </a:pPr>
            <a:r>
              <a:rPr lang="en-US" sz="1350" b="1" dirty="0">
                <a:latin typeface="Lub Dub Condensed" panose="020B0506030403020204" pitchFamily="34" charset="0"/>
                <a:cs typeface="Lato"/>
              </a:rPr>
              <a:t>(1)</a:t>
            </a:r>
          </a:p>
        </p:txBody>
      </p:sp>
      <p:sp>
        <p:nvSpPr>
          <p:cNvPr id="18" name="Rectangle Container">
            <a:extLst>
              <a:ext uri="{FF2B5EF4-FFF2-40B4-BE49-F238E27FC236}">
                <a16:creationId xmlns:a16="http://schemas.microsoft.com/office/drawing/2014/main" id="{324D8131-F153-4B0B-86AE-E64BB832F28D}"/>
              </a:ext>
              <a:ext uri="{C183D7F6-B498-43B3-948B-1728B52AA6E4}">
                <adec:decorative xmlns:adec="http://schemas.microsoft.com/office/drawing/2017/decorative" val="1"/>
              </a:ext>
            </a:extLst>
          </p:cNvPr>
          <p:cNvSpPr/>
          <p:nvPr/>
        </p:nvSpPr>
        <p:spPr>
          <a:xfrm>
            <a:off x="5566801" y="2174184"/>
            <a:ext cx="1838507" cy="270059"/>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350" b="1" dirty="0">
                <a:solidFill>
                  <a:srgbClr val="292929"/>
                </a:solidFill>
                <a:latin typeface="Lub Dub Condensed" panose="020B0506030403020204" pitchFamily="34" charset="0"/>
                <a:cs typeface="Lato"/>
              </a:rPr>
              <a:t>Left main disease?</a:t>
            </a:r>
          </a:p>
        </p:txBody>
      </p:sp>
      <p:sp>
        <p:nvSpPr>
          <p:cNvPr id="19" name="Rectangle 2">
            <a:extLst>
              <a:ext uri="{FF2B5EF4-FFF2-40B4-BE49-F238E27FC236}">
                <a16:creationId xmlns:a16="http://schemas.microsoft.com/office/drawing/2014/main" id="{31E410B1-A514-4A1D-A544-985EC5960677}"/>
              </a:ext>
              <a:ext uri="{C183D7F6-B498-43B3-948B-1728B52AA6E4}">
                <adec:decorative xmlns:adec="http://schemas.microsoft.com/office/drawing/2017/decorative" val="1"/>
              </a:ext>
            </a:extLst>
          </p:cNvPr>
          <p:cNvSpPr/>
          <p:nvPr/>
        </p:nvSpPr>
        <p:spPr>
          <a:xfrm>
            <a:off x="4348987" y="2312561"/>
            <a:ext cx="1205768" cy="248292"/>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 name="Rectangle 2">
            <a:extLst>
              <a:ext uri="{FF2B5EF4-FFF2-40B4-BE49-F238E27FC236}">
                <a16:creationId xmlns:a16="http://schemas.microsoft.com/office/drawing/2014/main" id="{724C7EFA-4874-4CD4-AD66-8B67699DE06A}"/>
              </a:ext>
              <a:ext uri="{C183D7F6-B498-43B3-948B-1728B52AA6E4}">
                <adec:decorative xmlns:adec="http://schemas.microsoft.com/office/drawing/2017/decorative" val="1"/>
              </a:ext>
            </a:extLst>
          </p:cNvPr>
          <p:cNvSpPr/>
          <p:nvPr/>
        </p:nvSpPr>
        <p:spPr>
          <a:xfrm flipH="1">
            <a:off x="7431513" y="2312796"/>
            <a:ext cx="2418420" cy="270058"/>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Rectangle Container">
            <a:extLst>
              <a:ext uri="{FF2B5EF4-FFF2-40B4-BE49-F238E27FC236}">
                <a16:creationId xmlns:a16="http://schemas.microsoft.com/office/drawing/2014/main" id="{DD53C8BC-E656-4F69-AB21-7D2094D2FD14}"/>
              </a:ext>
              <a:ext uri="{C183D7F6-B498-43B3-948B-1728B52AA6E4}">
                <adec:decorative xmlns:adec="http://schemas.microsoft.com/office/drawing/2017/decorative" val="1"/>
              </a:ext>
            </a:extLst>
          </p:cNvPr>
          <p:cNvSpPr/>
          <p:nvPr/>
        </p:nvSpPr>
        <p:spPr>
          <a:xfrm>
            <a:off x="4896569" y="2178468"/>
            <a:ext cx="327748" cy="220635"/>
          </a:xfrm>
          <a:prstGeom prst="rect">
            <a:avLst/>
          </a:prstGeom>
          <a:solidFill>
            <a:schemeClr val="tx1"/>
          </a:solidFill>
          <a:ln w="25400">
            <a:solidFill>
              <a:schemeClr val="bg1"/>
            </a:solidFill>
          </a:ln>
        </p:spPr>
        <p:txBody>
          <a:bodyPr spcFirstLastPara="0" lIns="0" tIns="0" rIns="0" bIns="0" anchor="ctr"/>
          <a:lstStyle/>
          <a:p>
            <a:pPr algn="ctr"/>
            <a:r>
              <a:rPr lang="en-US" sz="1100" b="1" dirty="0">
                <a:solidFill>
                  <a:schemeClr val="bg1"/>
                </a:solidFill>
                <a:latin typeface="Lub Dub Condensed" panose="020B0506030403020204" pitchFamily="34" charset="0"/>
              </a:rPr>
              <a:t>YES</a:t>
            </a:r>
          </a:p>
        </p:txBody>
      </p:sp>
      <p:sp>
        <p:nvSpPr>
          <p:cNvPr id="22" name="Rectangle Container">
            <a:extLst>
              <a:ext uri="{FF2B5EF4-FFF2-40B4-BE49-F238E27FC236}">
                <a16:creationId xmlns:a16="http://schemas.microsoft.com/office/drawing/2014/main" id="{FCE33F16-F53D-4832-8DA4-90A1EC0EBF9A}"/>
              </a:ext>
              <a:ext uri="{C183D7F6-B498-43B3-948B-1728B52AA6E4}">
                <adec:decorative xmlns:adec="http://schemas.microsoft.com/office/drawing/2017/decorative" val="1"/>
              </a:ext>
            </a:extLst>
          </p:cNvPr>
          <p:cNvSpPr/>
          <p:nvPr/>
        </p:nvSpPr>
        <p:spPr>
          <a:xfrm>
            <a:off x="8886683" y="2178468"/>
            <a:ext cx="327748" cy="220635"/>
          </a:xfrm>
          <a:prstGeom prst="rect">
            <a:avLst/>
          </a:prstGeom>
          <a:solidFill>
            <a:schemeClr val="tx1"/>
          </a:solidFill>
          <a:ln w="25400">
            <a:solidFill>
              <a:schemeClr val="bg1"/>
            </a:solidFill>
          </a:ln>
        </p:spPr>
        <p:txBody>
          <a:bodyPr spcFirstLastPara="0" lIns="0" tIns="0" rIns="0" bIns="0" anchor="ctr"/>
          <a:lstStyle/>
          <a:p>
            <a:pPr algn="ctr"/>
            <a:r>
              <a:rPr lang="en-US" sz="1100" b="1" dirty="0">
                <a:solidFill>
                  <a:schemeClr val="bg1"/>
                </a:solidFill>
                <a:latin typeface="Lub Dub Condensed" panose="020B0506030403020204" pitchFamily="34" charset="0"/>
              </a:rPr>
              <a:t>NO</a:t>
            </a:r>
          </a:p>
        </p:txBody>
      </p:sp>
      <p:sp>
        <p:nvSpPr>
          <p:cNvPr id="23" name="Rectangle Container">
            <a:extLst>
              <a:ext uri="{FF2B5EF4-FFF2-40B4-BE49-F238E27FC236}">
                <a16:creationId xmlns:a16="http://schemas.microsoft.com/office/drawing/2014/main" id="{9D4BB1DD-9B18-4D3B-AE0F-DD8CC69B39D9}"/>
              </a:ext>
              <a:ext uri="{C183D7F6-B498-43B3-948B-1728B52AA6E4}">
                <adec:decorative xmlns:adec="http://schemas.microsoft.com/office/drawing/2017/decorative" val="1"/>
              </a:ext>
            </a:extLst>
          </p:cNvPr>
          <p:cNvSpPr/>
          <p:nvPr/>
        </p:nvSpPr>
        <p:spPr>
          <a:xfrm>
            <a:off x="3158553" y="2565970"/>
            <a:ext cx="1946847" cy="689931"/>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350" b="1" dirty="0">
                <a:solidFill>
                  <a:srgbClr val="292929"/>
                </a:solidFill>
                <a:latin typeface="Lub Dub Condensed" panose="020B0506030403020204" pitchFamily="34" charset="0"/>
                <a:cs typeface="Lato"/>
              </a:rPr>
              <a:t>Significant left main stenosis &amp; high anatomic complexity CAD?</a:t>
            </a:r>
          </a:p>
        </p:txBody>
      </p:sp>
      <p:sp>
        <p:nvSpPr>
          <p:cNvPr id="24" name="Rectangle 2">
            <a:extLst>
              <a:ext uri="{FF2B5EF4-FFF2-40B4-BE49-F238E27FC236}">
                <a16:creationId xmlns:a16="http://schemas.microsoft.com/office/drawing/2014/main" id="{5BDB14FB-3C15-4D01-97BF-68F22E2C9657}"/>
              </a:ext>
              <a:ext uri="{C183D7F6-B498-43B3-948B-1728B52AA6E4}">
                <adec:decorative xmlns:adec="http://schemas.microsoft.com/office/drawing/2017/decorative" val="1"/>
              </a:ext>
            </a:extLst>
          </p:cNvPr>
          <p:cNvSpPr/>
          <p:nvPr/>
        </p:nvSpPr>
        <p:spPr>
          <a:xfrm>
            <a:off x="2109354" y="2915120"/>
            <a:ext cx="1049199" cy="316458"/>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Rectangle Container">
            <a:extLst>
              <a:ext uri="{FF2B5EF4-FFF2-40B4-BE49-F238E27FC236}">
                <a16:creationId xmlns:a16="http://schemas.microsoft.com/office/drawing/2014/main" id="{A5E344A4-CFCF-48DB-B10A-F911473CAB20}"/>
              </a:ext>
              <a:ext uri="{C183D7F6-B498-43B3-948B-1728B52AA6E4}">
                <adec:decorative xmlns:adec="http://schemas.microsoft.com/office/drawing/2017/decorative" val="1"/>
              </a:ext>
            </a:extLst>
          </p:cNvPr>
          <p:cNvSpPr/>
          <p:nvPr/>
        </p:nvSpPr>
        <p:spPr>
          <a:xfrm>
            <a:off x="2507148" y="2781027"/>
            <a:ext cx="327748" cy="220635"/>
          </a:xfrm>
          <a:prstGeom prst="rect">
            <a:avLst/>
          </a:prstGeom>
          <a:solidFill>
            <a:schemeClr val="tx1"/>
          </a:solidFill>
          <a:ln w="25400">
            <a:solidFill>
              <a:schemeClr val="bg1"/>
            </a:solidFill>
          </a:ln>
        </p:spPr>
        <p:txBody>
          <a:bodyPr spcFirstLastPara="0" lIns="0" tIns="0" rIns="0" bIns="0" anchor="ctr"/>
          <a:lstStyle/>
          <a:p>
            <a:pPr algn="ctr"/>
            <a:r>
              <a:rPr lang="en-US" sz="1100" b="1" dirty="0">
                <a:solidFill>
                  <a:schemeClr val="bg1"/>
                </a:solidFill>
                <a:latin typeface="Lub Dub Condensed" panose="020B0506030403020204" pitchFamily="34" charset="0"/>
              </a:rPr>
              <a:t>YES</a:t>
            </a:r>
          </a:p>
        </p:txBody>
      </p:sp>
      <p:sp>
        <p:nvSpPr>
          <p:cNvPr id="27" name="Rectangle Container">
            <a:extLst>
              <a:ext uri="{FF2B5EF4-FFF2-40B4-BE49-F238E27FC236}">
                <a16:creationId xmlns:a16="http://schemas.microsoft.com/office/drawing/2014/main" id="{34EA0A8F-5FD4-4E7A-BD7C-7A1CAE9291F4}"/>
              </a:ext>
              <a:ext uri="{C183D7F6-B498-43B3-948B-1728B52AA6E4}">
                <adec:decorative xmlns:adec="http://schemas.microsoft.com/office/drawing/2017/decorative" val="1"/>
              </a:ext>
            </a:extLst>
          </p:cNvPr>
          <p:cNvSpPr/>
          <p:nvPr/>
        </p:nvSpPr>
        <p:spPr>
          <a:xfrm>
            <a:off x="5255686" y="2781027"/>
            <a:ext cx="327748" cy="220635"/>
          </a:xfrm>
          <a:prstGeom prst="rect">
            <a:avLst/>
          </a:prstGeom>
          <a:solidFill>
            <a:schemeClr val="tx1"/>
          </a:solidFill>
          <a:ln w="25400">
            <a:solidFill>
              <a:schemeClr val="bg1"/>
            </a:solidFill>
          </a:ln>
        </p:spPr>
        <p:txBody>
          <a:bodyPr spcFirstLastPara="0" lIns="0" tIns="0" rIns="0" bIns="0" anchor="ctr"/>
          <a:lstStyle/>
          <a:p>
            <a:pPr algn="ctr"/>
            <a:r>
              <a:rPr lang="en-US" sz="1100" b="1" dirty="0">
                <a:solidFill>
                  <a:schemeClr val="bg1"/>
                </a:solidFill>
                <a:latin typeface="Lub Dub Condensed" panose="020B0506030403020204" pitchFamily="34" charset="0"/>
              </a:rPr>
              <a:t>NO</a:t>
            </a:r>
          </a:p>
        </p:txBody>
      </p:sp>
      <p:sp>
        <p:nvSpPr>
          <p:cNvPr id="29" name="Rectangle Container">
            <a:extLst>
              <a:ext uri="{FF2B5EF4-FFF2-40B4-BE49-F238E27FC236}">
                <a16:creationId xmlns:a16="http://schemas.microsoft.com/office/drawing/2014/main" id="{44E7DB62-0928-4ABF-8B9B-01E709B4E85A}"/>
              </a:ext>
              <a:ext uri="{C183D7F6-B498-43B3-948B-1728B52AA6E4}">
                <adec:decorative xmlns:adec="http://schemas.microsoft.com/office/drawing/2017/decorative" val="1"/>
              </a:ext>
            </a:extLst>
          </p:cNvPr>
          <p:cNvSpPr/>
          <p:nvPr/>
        </p:nvSpPr>
        <p:spPr>
          <a:xfrm>
            <a:off x="1384453" y="3250578"/>
            <a:ext cx="1457565" cy="580853"/>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350" b="1" dirty="0">
                <a:solidFill>
                  <a:srgbClr val="292929"/>
                </a:solidFill>
                <a:latin typeface="Lub Dub Condensed" panose="020B0506030403020204" pitchFamily="34" charset="0"/>
                <a:cs typeface="Lato"/>
              </a:rPr>
              <a:t>Suitable candidate for CABG?</a:t>
            </a:r>
          </a:p>
        </p:txBody>
      </p:sp>
      <p:sp>
        <p:nvSpPr>
          <p:cNvPr id="30" name="Rectangle 2">
            <a:extLst>
              <a:ext uri="{FF2B5EF4-FFF2-40B4-BE49-F238E27FC236}">
                <a16:creationId xmlns:a16="http://schemas.microsoft.com/office/drawing/2014/main" id="{8D1438DA-493A-4FB8-B1A3-35470FB9553C}"/>
              </a:ext>
              <a:ext uri="{C183D7F6-B498-43B3-948B-1728B52AA6E4}">
                <adec:decorative xmlns:adec="http://schemas.microsoft.com/office/drawing/2017/decorative" val="1"/>
              </a:ext>
            </a:extLst>
          </p:cNvPr>
          <p:cNvSpPr/>
          <p:nvPr/>
        </p:nvSpPr>
        <p:spPr>
          <a:xfrm>
            <a:off x="761067" y="3515324"/>
            <a:ext cx="597181" cy="270058"/>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1" name="Rectangle 2">
            <a:extLst>
              <a:ext uri="{FF2B5EF4-FFF2-40B4-BE49-F238E27FC236}">
                <a16:creationId xmlns:a16="http://schemas.microsoft.com/office/drawing/2014/main" id="{4887D2F5-A6DF-4BC3-BA03-5BC2E40C1A97}"/>
              </a:ext>
              <a:ext uri="{C183D7F6-B498-43B3-948B-1728B52AA6E4}">
                <adec:decorative xmlns:adec="http://schemas.microsoft.com/office/drawing/2017/decorative" val="1"/>
              </a:ext>
            </a:extLst>
          </p:cNvPr>
          <p:cNvSpPr/>
          <p:nvPr/>
        </p:nvSpPr>
        <p:spPr>
          <a:xfrm flipH="1">
            <a:off x="2868362" y="3515559"/>
            <a:ext cx="703942" cy="270058"/>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2" name="Rectangle Container">
            <a:extLst>
              <a:ext uri="{FF2B5EF4-FFF2-40B4-BE49-F238E27FC236}">
                <a16:creationId xmlns:a16="http://schemas.microsoft.com/office/drawing/2014/main" id="{2E8FB590-3CEC-435C-B125-5519D61B0B77}"/>
              </a:ext>
              <a:ext uri="{C183D7F6-B498-43B3-948B-1728B52AA6E4}">
                <adec:decorative xmlns:adec="http://schemas.microsoft.com/office/drawing/2017/decorative" val="1"/>
              </a:ext>
            </a:extLst>
          </p:cNvPr>
          <p:cNvSpPr/>
          <p:nvPr/>
        </p:nvSpPr>
        <p:spPr>
          <a:xfrm>
            <a:off x="892787" y="3381231"/>
            <a:ext cx="327748" cy="220635"/>
          </a:xfrm>
          <a:prstGeom prst="rect">
            <a:avLst/>
          </a:prstGeom>
          <a:solidFill>
            <a:schemeClr val="tx1"/>
          </a:solidFill>
          <a:ln w="25400">
            <a:solidFill>
              <a:schemeClr val="bg1"/>
            </a:solidFill>
          </a:ln>
        </p:spPr>
        <p:txBody>
          <a:bodyPr spcFirstLastPara="0" lIns="0" tIns="0" rIns="0" bIns="0" anchor="ctr"/>
          <a:lstStyle/>
          <a:p>
            <a:pPr algn="ctr"/>
            <a:r>
              <a:rPr lang="en-US" sz="1100" b="1" dirty="0">
                <a:solidFill>
                  <a:schemeClr val="bg1"/>
                </a:solidFill>
                <a:latin typeface="Lub Dub Condensed" panose="020B0506030403020204" pitchFamily="34" charset="0"/>
              </a:rPr>
              <a:t>YES</a:t>
            </a:r>
          </a:p>
        </p:txBody>
      </p:sp>
      <p:sp>
        <p:nvSpPr>
          <p:cNvPr id="33" name="Rectangle Container">
            <a:extLst>
              <a:ext uri="{FF2B5EF4-FFF2-40B4-BE49-F238E27FC236}">
                <a16:creationId xmlns:a16="http://schemas.microsoft.com/office/drawing/2014/main" id="{601D1C12-EF06-41E8-8BE4-8DDB55BCC617}"/>
              </a:ext>
              <a:ext uri="{C183D7F6-B498-43B3-948B-1728B52AA6E4}">
                <adec:decorative xmlns:adec="http://schemas.microsoft.com/office/drawing/2017/decorative" val="1"/>
              </a:ext>
            </a:extLst>
          </p:cNvPr>
          <p:cNvSpPr/>
          <p:nvPr/>
        </p:nvSpPr>
        <p:spPr>
          <a:xfrm>
            <a:off x="3034928" y="3381231"/>
            <a:ext cx="327748" cy="220635"/>
          </a:xfrm>
          <a:prstGeom prst="rect">
            <a:avLst/>
          </a:prstGeom>
          <a:solidFill>
            <a:schemeClr val="tx1"/>
          </a:solidFill>
          <a:ln w="25400">
            <a:solidFill>
              <a:schemeClr val="bg1"/>
            </a:solidFill>
          </a:ln>
        </p:spPr>
        <p:txBody>
          <a:bodyPr spcFirstLastPara="0" lIns="0" tIns="0" rIns="0" bIns="0" anchor="ctr"/>
          <a:lstStyle/>
          <a:p>
            <a:pPr algn="ctr"/>
            <a:r>
              <a:rPr lang="en-US" sz="1100" b="1" dirty="0">
                <a:solidFill>
                  <a:schemeClr val="bg1"/>
                </a:solidFill>
                <a:latin typeface="Lub Dub Condensed" panose="020B0506030403020204" pitchFamily="34" charset="0"/>
              </a:rPr>
              <a:t>NO</a:t>
            </a:r>
          </a:p>
        </p:txBody>
      </p:sp>
      <p:sp>
        <p:nvSpPr>
          <p:cNvPr id="34" name="Rectangle Container">
            <a:extLst>
              <a:ext uri="{FF2B5EF4-FFF2-40B4-BE49-F238E27FC236}">
                <a16:creationId xmlns:a16="http://schemas.microsoft.com/office/drawing/2014/main" id="{5D4572E2-A199-4B3B-A821-BE68DEF9EACA}"/>
              </a:ext>
              <a:ext uri="{C183D7F6-B498-43B3-948B-1728B52AA6E4}">
                <adec:decorative xmlns:adec="http://schemas.microsoft.com/office/drawing/2017/decorative" val="1"/>
              </a:ext>
            </a:extLst>
          </p:cNvPr>
          <p:cNvSpPr/>
          <p:nvPr/>
        </p:nvSpPr>
        <p:spPr>
          <a:xfrm>
            <a:off x="2985991" y="3785383"/>
            <a:ext cx="1174765" cy="467596"/>
          </a:xfrm>
          <a:prstGeom prst="rect">
            <a:avLst/>
          </a:prstGeom>
          <a:solidFill>
            <a:srgbClr val="46A547"/>
          </a:solidFill>
          <a:ln w="25400">
            <a:noFill/>
          </a:ln>
        </p:spPr>
        <p:txBody>
          <a:bodyPr spcFirstLastPara="0" lIns="0" tIns="0" rIns="0" bIns="0" anchor="ctr"/>
          <a:lstStyle/>
          <a:p>
            <a:pPr algn="ctr" hangingPunct="0">
              <a:lnSpc>
                <a:spcPct val="90000"/>
              </a:lnSpc>
            </a:pPr>
            <a:r>
              <a:rPr lang="en-US" sz="1350" b="1" dirty="0">
                <a:latin typeface="Lub Dub Condensed" panose="020B0506030403020204" pitchFamily="34" charset="0"/>
                <a:cs typeface="Lato"/>
              </a:rPr>
              <a:t>Heart Team Discussion (1)</a:t>
            </a:r>
          </a:p>
        </p:txBody>
      </p:sp>
      <p:cxnSp>
        <p:nvCxnSpPr>
          <p:cNvPr id="35" name="Straight Arrow Connector 34">
            <a:extLst>
              <a:ext uri="{FF2B5EF4-FFF2-40B4-BE49-F238E27FC236}">
                <a16:creationId xmlns:a16="http://schemas.microsoft.com/office/drawing/2014/main" id="{1095782C-82A7-4FB7-B87E-C1C15383A6AC}"/>
              </a:ext>
              <a:ext uri="{C183D7F6-B498-43B3-948B-1728B52AA6E4}">
                <adec:decorative xmlns:adec="http://schemas.microsoft.com/office/drawing/2017/decorative" val="1"/>
              </a:ext>
            </a:extLst>
          </p:cNvPr>
          <p:cNvCxnSpPr>
            <a:cxnSpLocks/>
          </p:cNvCxnSpPr>
          <p:nvPr/>
        </p:nvCxnSpPr>
        <p:spPr>
          <a:xfrm>
            <a:off x="3564922" y="4260580"/>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Rectangle Container">
            <a:extLst>
              <a:ext uri="{FF2B5EF4-FFF2-40B4-BE49-F238E27FC236}">
                <a16:creationId xmlns:a16="http://schemas.microsoft.com/office/drawing/2014/main" id="{B3E76A48-E5AF-4ABC-A1B7-9402FAADB20A}"/>
              </a:ext>
              <a:ext uri="{C183D7F6-B498-43B3-948B-1728B52AA6E4}">
                <adec:decorative xmlns:adec="http://schemas.microsoft.com/office/drawing/2017/decorative" val="1"/>
              </a:ext>
            </a:extLst>
          </p:cNvPr>
          <p:cNvSpPr/>
          <p:nvPr/>
        </p:nvSpPr>
        <p:spPr>
          <a:xfrm>
            <a:off x="2985991" y="4536320"/>
            <a:ext cx="1149718" cy="435537"/>
          </a:xfrm>
          <a:prstGeom prst="rect">
            <a:avLst/>
          </a:prstGeom>
          <a:solidFill>
            <a:schemeClr val="tx1">
              <a:lumMod val="65000"/>
              <a:lumOff val="35000"/>
            </a:schemeClr>
          </a:solidFill>
          <a:ln w="25400">
            <a:noFill/>
          </a:ln>
        </p:spPr>
        <p:txBody>
          <a:bodyPr spcFirstLastPara="0" lIns="0" tIns="0" rIns="0" bIns="0" anchor="ctr"/>
          <a:lstStyle/>
          <a:p>
            <a:pPr algn="ctr" hangingPunct="0">
              <a:lnSpc>
                <a:spcPct val="90000"/>
              </a:lnSpc>
            </a:pPr>
            <a:r>
              <a:rPr lang="en-US" sz="1350" b="1" dirty="0">
                <a:solidFill>
                  <a:schemeClr val="bg1"/>
                </a:solidFill>
                <a:latin typeface="Lub Dub Condensed" panose="020B0506030403020204" pitchFamily="34" charset="0"/>
                <a:cs typeface="Lato"/>
              </a:rPr>
              <a:t>GMDT with or w/o PCI</a:t>
            </a:r>
          </a:p>
        </p:txBody>
      </p:sp>
      <p:sp>
        <p:nvSpPr>
          <p:cNvPr id="37" name="Rectangle 1">
            <a:extLst>
              <a:ext uri="{FF2B5EF4-FFF2-40B4-BE49-F238E27FC236}">
                <a16:creationId xmlns:a16="http://schemas.microsoft.com/office/drawing/2014/main" id="{1F4E445C-5763-4FD9-B60D-DE89F6C2EE9A}"/>
              </a:ext>
              <a:ext uri="{C183D7F6-B498-43B3-948B-1728B52AA6E4}">
                <adec:decorative xmlns:adec="http://schemas.microsoft.com/office/drawing/2017/decorative" val="1"/>
              </a:ext>
            </a:extLst>
          </p:cNvPr>
          <p:cNvSpPr/>
          <p:nvPr/>
        </p:nvSpPr>
        <p:spPr>
          <a:xfrm rot="16200000">
            <a:off x="5535028" y="3017462"/>
            <a:ext cx="346658" cy="703944"/>
          </a:xfrm>
          <a:custGeom>
            <a:avLst/>
            <a:gdLst>
              <a:gd name="connsiteX0" fmla="*/ 0 w 1131190"/>
              <a:gd name="connsiteY0" fmla="*/ 0 h 1131190"/>
              <a:gd name="connsiteX1" fmla="*/ 1131190 w 1131190"/>
              <a:gd name="connsiteY1" fmla="*/ 0 h 1131190"/>
              <a:gd name="connsiteX2" fmla="*/ 1131190 w 1131190"/>
              <a:gd name="connsiteY2" fmla="*/ 1131190 h 1131190"/>
              <a:gd name="connsiteX3" fmla="*/ 0 w 1131190"/>
              <a:gd name="connsiteY3" fmla="*/ 1131190 h 1131190"/>
              <a:gd name="connsiteX4" fmla="*/ 0 w 1131190"/>
              <a:gd name="connsiteY4" fmla="*/ 0 h 1131190"/>
              <a:gd name="connsiteX0" fmla="*/ 0 w 1131190"/>
              <a:gd name="connsiteY0" fmla="*/ 0 h 1131190"/>
              <a:gd name="connsiteX1" fmla="*/ 1131190 w 1131190"/>
              <a:gd name="connsiteY1" fmla="*/ 0 h 1131190"/>
              <a:gd name="connsiteX2" fmla="*/ 1131190 w 1131190"/>
              <a:gd name="connsiteY2" fmla="*/ 1131190 h 1131190"/>
              <a:gd name="connsiteX3" fmla="*/ 0 w 1131190"/>
              <a:gd name="connsiteY3" fmla="*/ 1131190 h 1131190"/>
              <a:gd name="connsiteX4" fmla="*/ 91440 w 1131190"/>
              <a:gd name="connsiteY4" fmla="*/ 91440 h 1131190"/>
              <a:gd name="connsiteX0" fmla="*/ 0 w 1131190"/>
              <a:gd name="connsiteY0" fmla="*/ 0 h 1131190"/>
              <a:gd name="connsiteX1" fmla="*/ 1131190 w 1131190"/>
              <a:gd name="connsiteY1" fmla="*/ 0 h 1131190"/>
              <a:gd name="connsiteX2" fmla="*/ 1131190 w 1131190"/>
              <a:gd name="connsiteY2" fmla="*/ 1131190 h 1131190"/>
              <a:gd name="connsiteX3" fmla="*/ 0 w 1131190"/>
              <a:gd name="connsiteY3" fmla="*/ 1131190 h 1131190"/>
            </a:gdLst>
            <a:ahLst/>
            <a:cxnLst>
              <a:cxn ang="0">
                <a:pos x="connsiteX0" y="connsiteY0"/>
              </a:cxn>
              <a:cxn ang="0">
                <a:pos x="connsiteX1" y="connsiteY1"/>
              </a:cxn>
              <a:cxn ang="0">
                <a:pos x="connsiteX2" y="connsiteY2"/>
              </a:cxn>
              <a:cxn ang="0">
                <a:pos x="connsiteX3" y="connsiteY3"/>
              </a:cxn>
            </a:cxnLst>
            <a:rect l="l" t="t" r="r" b="b"/>
            <a:pathLst>
              <a:path w="1131190" h="1131190">
                <a:moveTo>
                  <a:pt x="0" y="0"/>
                </a:moveTo>
                <a:lnTo>
                  <a:pt x="1131190" y="0"/>
                </a:lnTo>
                <a:lnTo>
                  <a:pt x="1131190" y="1131190"/>
                </a:lnTo>
                <a:lnTo>
                  <a:pt x="0" y="1131190"/>
                </a:lnTo>
              </a:path>
            </a:pathLst>
          </a:cu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1" name="Rectangle Container">
            <a:extLst>
              <a:ext uri="{FF2B5EF4-FFF2-40B4-BE49-F238E27FC236}">
                <a16:creationId xmlns:a16="http://schemas.microsoft.com/office/drawing/2014/main" id="{E5B10097-AF49-4765-A9CD-2A366CF3E4FE}"/>
              </a:ext>
              <a:ext uri="{C183D7F6-B498-43B3-948B-1728B52AA6E4}">
                <adec:decorative xmlns:adec="http://schemas.microsoft.com/office/drawing/2017/decorative" val="1"/>
              </a:ext>
            </a:extLst>
          </p:cNvPr>
          <p:cNvSpPr/>
          <p:nvPr/>
        </p:nvSpPr>
        <p:spPr>
          <a:xfrm>
            <a:off x="5049532" y="3557457"/>
            <a:ext cx="613703" cy="422465"/>
          </a:xfrm>
          <a:prstGeom prst="rect">
            <a:avLst/>
          </a:prstGeom>
          <a:solidFill>
            <a:srgbClr val="46A547"/>
          </a:solidFill>
          <a:ln w="25400">
            <a:noFill/>
          </a:ln>
        </p:spPr>
        <p:txBody>
          <a:bodyPr spcFirstLastPara="0" lIns="0" tIns="0" rIns="0" bIns="0" anchor="ctr"/>
          <a:lstStyle/>
          <a:p>
            <a:pPr algn="ctr" hangingPunct="0">
              <a:lnSpc>
                <a:spcPct val="90000"/>
              </a:lnSpc>
            </a:pPr>
            <a:r>
              <a:rPr lang="en-US" sz="1350" b="1" dirty="0">
                <a:latin typeface="Lub Dub Condensed" panose="020B0506030403020204" pitchFamily="34" charset="0"/>
                <a:cs typeface="Lato"/>
              </a:rPr>
              <a:t>CABG</a:t>
            </a:r>
          </a:p>
          <a:p>
            <a:pPr algn="ctr" hangingPunct="0">
              <a:lnSpc>
                <a:spcPct val="90000"/>
              </a:lnSpc>
            </a:pPr>
            <a:r>
              <a:rPr lang="en-US" sz="1350" b="1" dirty="0">
                <a:latin typeface="Lub Dub Condensed" panose="020B0506030403020204" pitchFamily="34" charset="0"/>
                <a:cs typeface="Lato"/>
              </a:rPr>
              <a:t>(1)</a:t>
            </a:r>
          </a:p>
        </p:txBody>
      </p:sp>
      <p:sp>
        <p:nvSpPr>
          <p:cNvPr id="42" name="Rectangle Container">
            <a:extLst>
              <a:ext uri="{FF2B5EF4-FFF2-40B4-BE49-F238E27FC236}">
                <a16:creationId xmlns:a16="http://schemas.microsoft.com/office/drawing/2014/main" id="{58D88ED6-BC5B-4BBA-AFAC-9C21E200F851}"/>
              </a:ext>
              <a:ext uri="{C183D7F6-B498-43B3-948B-1728B52AA6E4}">
                <adec:decorative xmlns:adec="http://schemas.microsoft.com/office/drawing/2017/decorative" val="1"/>
              </a:ext>
            </a:extLst>
          </p:cNvPr>
          <p:cNvSpPr/>
          <p:nvPr/>
        </p:nvSpPr>
        <p:spPr>
          <a:xfrm>
            <a:off x="5760969" y="3557457"/>
            <a:ext cx="613703" cy="422465"/>
          </a:xfrm>
          <a:prstGeom prst="rect">
            <a:avLst/>
          </a:prstGeom>
          <a:solidFill>
            <a:srgbClr val="F0DB0E"/>
          </a:solidFill>
          <a:ln w="25400">
            <a:noFill/>
          </a:ln>
        </p:spPr>
        <p:txBody>
          <a:bodyPr spcFirstLastPara="0" lIns="0" tIns="0" rIns="0" bIns="0" anchor="ctr"/>
          <a:lstStyle/>
          <a:p>
            <a:pPr algn="ctr" hangingPunct="0">
              <a:lnSpc>
                <a:spcPct val="90000"/>
              </a:lnSpc>
            </a:pPr>
            <a:r>
              <a:rPr lang="en-US" sz="1350" b="1" dirty="0">
                <a:latin typeface="Lub Dub Condensed" panose="020B0506030403020204" pitchFamily="34" charset="0"/>
                <a:cs typeface="Lato"/>
              </a:rPr>
              <a:t>PCI</a:t>
            </a:r>
          </a:p>
          <a:p>
            <a:pPr algn="ctr" hangingPunct="0">
              <a:lnSpc>
                <a:spcPct val="90000"/>
              </a:lnSpc>
            </a:pPr>
            <a:r>
              <a:rPr lang="en-US" sz="1350" b="1" dirty="0">
                <a:latin typeface="Lub Dub Condensed" panose="020B0506030403020204" pitchFamily="34" charset="0"/>
                <a:cs typeface="Lato"/>
              </a:rPr>
              <a:t>(2a)</a:t>
            </a:r>
          </a:p>
        </p:txBody>
      </p:sp>
      <p:sp>
        <p:nvSpPr>
          <p:cNvPr id="43" name="Rectangle Container">
            <a:extLst>
              <a:ext uri="{FF2B5EF4-FFF2-40B4-BE49-F238E27FC236}">
                <a16:creationId xmlns:a16="http://schemas.microsoft.com/office/drawing/2014/main" id="{35C43308-8C34-45FE-B77E-5876FE561D71}"/>
              </a:ext>
              <a:ext uri="{C183D7F6-B498-43B3-948B-1728B52AA6E4}">
                <adec:decorative xmlns:adec="http://schemas.microsoft.com/office/drawing/2017/decorative" val="1"/>
              </a:ext>
            </a:extLst>
          </p:cNvPr>
          <p:cNvSpPr/>
          <p:nvPr/>
        </p:nvSpPr>
        <p:spPr>
          <a:xfrm>
            <a:off x="9003415" y="2582854"/>
            <a:ext cx="1745266" cy="646639"/>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350" b="1" dirty="0">
                <a:solidFill>
                  <a:srgbClr val="292929"/>
                </a:solidFill>
                <a:latin typeface="Lub Dub Condensed" panose="020B0506030403020204" pitchFamily="34" charset="0"/>
                <a:cs typeface="Lato"/>
              </a:rPr>
              <a:t>Multivessel CAD with anatomy suitable for PCI or CABG?</a:t>
            </a:r>
          </a:p>
        </p:txBody>
      </p:sp>
      <p:sp>
        <p:nvSpPr>
          <p:cNvPr id="44" name="Rectangle 2">
            <a:extLst>
              <a:ext uri="{FF2B5EF4-FFF2-40B4-BE49-F238E27FC236}">
                <a16:creationId xmlns:a16="http://schemas.microsoft.com/office/drawing/2014/main" id="{48FC7230-FD31-4B32-A881-33C6DC31207F}"/>
              </a:ext>
              <a:ext uri="{C183D7F6-B498-43B3-948B-1728B52AA6E4}">
                <adec:decorative xmlns:adec="http://schemas.microsoft.com/office/drawing/2017/decorative" val="1"/>
              </a:ext>
            </a:extLst>
          </p:cNvPr>
          <p:cNvSpPr/>
          <p:nvPr/>
        </p:nvSpPr>
        <p:spPr>
          <a:xfrm>
            <a:off x="8387124" y="2913078"/>
            <a:ext cx="597181" cy="481893"/>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Rectangle 2">
            <a:extLst>
              <a:ext uri="{FF2B5EF4-FFF2-40B4-BE49-F238E27FC236}">
                <a16:creationId xmlns:a16="http://schemas.microsoft.com/office/drawing/2014/main" id="{96311029-6E65-42BE-AFFD-97044CD070AD}"/>
              </a:ext>
              <a:ext uri="{C183D7F6-B498-43B3-948B-1728B52AA6E4}">
                <adec:decorative xmlns:adec="http://schemas.microsoft.com/office/drawing/2017/decorative" val="1"/>
              </a:ext>
            </a:extLst>
          </p:cNvPr>
          <p:cNvSpPr/>
          <p:nvPr/>
        </p:nvSpPr>
        <p:spPr>
          <a:xfrm flipH="1">
            <a:off x="10767791" y="2913314"/>
            <a:ext cx="703942" cy="270058"/>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Rectangle Container">
            <a:extLst>
              <a:ext uri="{FF2B5EF4-FFF2-40B4-BE49-F238E27FC236}">
                <a16:creationId xmlns:a16="http://schemas.microsoft.com/office/drawing/2014/main" id="{F86D43FC-E3B0-48A9-8D14-17D5BC6F5519}"/>
              </a:ext>
              <a:ext uri="{C183D7F6-B498-43B3-948B-1728B52AA6E4}">
                <adec:decorative xmlns:adec="http://schemas.microsoft.com/office/drawing/2017/decorative" val="1"/>
              </a:ext>
            </a:extLst>
          </p:cNvPr>
          <p:cNvSpPr/>
          <p:nvPr/>
        </p:nvSpPr>
        <p:spPr>
          <a:xfrm>
            <a:off x="8518844" y="2778986"/>
            <a:ext cx="327748" cy="220635"/>
          </a:xfrm>
          <a:prstGeom prst="rect">
            <a:avLst/>
          </a:prstGeom>
          <a:solidFill>
            <a:schemeClr val="tx1"/>
          </a:solidFill>
          <a:ln w="25400">
            <a:solidFill>
              <a:schemeClr val="bg1"/>
            </a:solidFill>
          </a:ln>
        </p:spPr>
        <p:txBody>
          <a:bodyPr spcFirstLastPara="0" lIns="0" tIns="0" rIns="0" bIns="0" anchor="ctr"/>
          <a:lstStyle/>
          <a:p>
            <a:pPr algn="ctr"/>
            <a:r>
              <a:rPr lang="en-US" sz="1100" b="1" dirty="0">
                <a:solidFill>
                  <a:schemeClr val="bg1"/>
                </a:solidFill>
                <a:latin typeface="Lub Dub Condensed" panose="020B0506030403020204" pitchFamily="34" charset="0"/>
              </a:rPr>
              <a:t>YES</a:t>
            </a:r>
          </a:p>
        </p:txBody>
      </p:sp>
      <p:sp>
        <p:nvSpPr>
          <p:cNvPr id="47" name="Rectangle Container">
            <a:extLst>
              <a:ext uri="{FF2B5EF4-FFF2-40B4-BE49-F238E27FC236}">
                <a16:creationId xmlns:a16="http://schemas.microsoft.com/office/drawing/2014/main" id="{0DD40933-B1EC-40B9-9A2B-5EC6A792BEE5}"/>
              </a:ext>
              <a:ext uri="{C183D7F6-B498-43B3-948B-1728B52AA6E4}">
                <adec:decorative xmlns:adec="http://schemas.microsoft.com/office/drawing/2017/decorative" val="1"/>
              </a:ext>
            </a:extLst>
          </p:cNvPr>
          <p:cNvSpPr/>
          <p:nvPr/>
        </p:nvSpPr>
        <p:spPr>
          <a:xfrm>
            <a:off x="10934357" y="2778986"/>
            <a:ext cx="327748" cy="220635"/>
          </a:xfrm>
          <a:prstGeom prst="rect">
            <a:avLst/>
          </a:prstGeom>
          <a:solidFill>
            <a:schemeClr val="tx1"/>
          </a:solidFill>
          <a:ln w="25400">
            <a:solidFill>
              <a:schemeClr val="bg1"/>
            </a:solidFill>
          </a:ln>
        </p:spPr>
        <p:txBody>
          <a:bodyPr spcFirstLastPara="0" lIns="0" tIns="0" rIns="0" bIns="0" anchor="ctr"/>
          <a:lstStyle/>
          <a:p>
            <a:pPr algn="ctr"/>
            <a:r>
              <a:rPr lang="en-US" sz="1100" b="1" dirty="0">
                <a:solidFill>
                  <a:schemeClr val="bg1"/>
                </a:solidFill>
                <a:latin typeface="Lub Dub Condensed" panose="020B0506030403020204" pitchFamily="34" charset="0"/>
              </a:rPr>
              <a:t>NO</a:t>
            </a:r>
          </a:p>
        </p:txBody>
      </p:sp>
      <p:sp>
        <p:nvSpPr>
          <p:cNvPr id="48" name="Rectangle Container">
            <a:extLst>
              <a:ext uri="{FF2B5EF4-FFF2-40B4-BE49-F238E27FC236}">
                <a16:creationId xmlns:a16="http://schemas.microsoft.com/office/drawing/2014/main" id="{4758782F-C00B-49C2-8937-D5786F365913}"/>
              </a:ext>
              <a:ext uri="{C183D7F6-B498-43B3-948B-1728B52AA6E4}">
                <adec:decorative xmlns:adec="http://schemas.microsoft.com/office/drawing/2017/decorative" val="1"/>
              </a:ext>
            </a:extLst>
          </p:cNvPr>
          <p:cNvSpPr/>
          <p:nvPr/>
        </p:nvSpPr>
        <p:spPr>
          <a:xfrm>
            <a:off x="11090796" y="3176268"/>
            <a:ext cx="761874" cy="270058"/>
          </a:xfrm>
          <a:prstGeom prst="rect">
            <a:avLst/>
          </a:prstGeom>
          <a:solidFill>
            <a:schemeClr val="tx1">
              <a:lumMod val="65000"/>
              <a:lumOff val="35000"/>
            </a:schemeClr>
          </a:solidFill>
          <a:ln w="25400">
            <a:noFill/>
          </a:ln>
        </p:spPr>
        <p:txBody>
          <a:bodyPr spcFirstLastPara="0" lIns="0" tIns="0" rIns="0" bIns="0" anchor="ctr"/>
          <a:lstStyle/>
          <a:p>
            <a:pPr algn="ctr" hangingPunct="0">
              <a:lnSpc>
                <a:spcPct val="90000"/>
              </a:lnSpc>
            </a:pPr>
            <a:r>
              <a:rPr lang="en-US" sz="1350" b="1" dirty="0">
                <a:solidFill>
                  <a:schemeClr val="bg1"/>
                </a:solidFill>
                <a:latin typeface="Lub Dub Condensed" panose="020B0506030403020204" pitchFamily="34" charset="0"/>
                <a:cs typeface="Lato"/>
              </a:rPr>
              <a:t>GMDT</a:t>
            </a:r>
          </a:p>
        </p:txBody>
      </p:sp>
      <p:sp>
        <p:nvSpPr>
          <p:cNvPr id="49" name="Rectangle Container">
            <a:extLst>
              <a:ext uri="{FF2B5EF4-FFF2-40B4-BE49-F238E27FC236}">
                <a16:creationId xmlns:a16="http://schemas.microsoft.com/office/drawing/2014/main" id="{788450B0-6480-4B9E-927D-DFAABF20D14F}"/>
              </a:ext>
              <a:ext uri="{C183D7F6-B498-43B3-948B-1728B52AA6E4}">
                <adec:decorative xmlns:adec="http://schemas.microsoft.com/office/drawing/2017/decorative" val="1"/>
              </a:ext>
            </a:extLst>
          </p:cNvPr>
          <p:cNvSpPr/>
          <p:nvPr/>
        </p:nvSpPr>
        <p:spPr>
          <a:xfrm>
            <a:off x="7775383" y="3399181"/>
            <a:ext cx="1937179" cy="481893"/>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350" b="1" dirty="0">
                <a:solidFill>
                  <a:srgbClr val="292929"/>
                </a:solidFill>
                <a:latin typeface="Lub Dub Condensed" panose="020B0506030403020204" pitchFamily="34" charset="0"/>
                <a:cs typeface="Lato"/>
              </a:rPr>
              <a:t>Ischemic cardiomyopathy EF&lt; 50%?</a:t>
            </a:r>
          </a:p>
        </p:txBody>
      </p:sp>
      <p:sp>
        <p:nvSpPr>
          <p:cNvPr id="50" name="Rectangle 2">
            <a:extLst>
              <a:ext uri="{FF2B5EF4-FFF2-40B4-BE49-F238E27FC236}">
                <a16:creationId xmlns:a16="http://schemas.microsoft.com/office/drawing/2014/main" id="{CA7A504A-5D4C-44E0-BB97-D7075B03BB77}"/>
              </a:ext>
              <a:ext uri="{C183D7F6-B498-43B3-948B-1728B52AA6E4}">
                <adec:decorative xmlns:adec="http://schemas.microsoft.com/office/drawing/2017/decorative" val="1"/>
              </a:ext>
            </a:extLst>
          </p:cNvPr>
          <p:cNvSpPr/>
          <p:nvPr/>
        </p:nvSpPr>
        <p:spPr>
          <a:xfrm>
            <a:off x="7246487" y="3654336"/>
            <a:ext cx="502691" cy="512440"/>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Rectangle 2">
            <a:extLst>
              <a:ext uri="{FF2B5EF4-FFF2-40B4-BE49-F238E27FC236}">
                <a16:creationId xmlns:a16="http://schemas.microsoft.com/office/drawing/2014/main" id="{AA347323-2451-4D0F-9A75-B586E3846BF2}"/>
              </a:ext>
              <a:ext uri="{C183D7F6-B498-43B3-948B-1728B52AA6E4}">
                <adec:decorative xmlns:adec="http://schemas.microsoft.com/office/drawing/2017/decorative" val="1"/>
              </a:ext>
            </a:extLst>
          </p:cNvPr>
          <p:cNvSpPr/>
          <p:nvPr/>
        </p:nvSpPr>
        <p:spPr>
          <a:xfrm flipH="1">
            <a:off x="9712560" y="3654571"/>
            <a:ext cx="1009562" cy="270058"/>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Rectangle Container">
            <a:extLst>
              <a:ext uri="{FF2B5EF4-FFF2-40B4-BE49-F238E27FC236}">
                <a16:creationId xmlns:a16="http://schemas.microsoft.com/office/drawing/2014/main" id="{CF37A12D-EEFC-4508-B47A-1BFB4E0E9864}"/>
              </a:ext>
              <a:ext uri="{C183D7F6-B498-43B3-948B-1728B52AA6E4}">
                <adec:decorative xmlns:adec="http://schemas.microsoft.com/office/drawing/2017/decorative" val="1"/>
              </a:ext>
            </a:extLst>
          </p:cNvPr>
          <p:cNvSpPr/>
          <p:nvPr/>
        </p:nvSpPr>
        <p:spPr>
          <a:xfrm>
            <a:off x="7350392" y="3520243"/>
            <a:ext cx="327748" cy="220635"/>
          </a:xfrm>
          <a:prstGeom prst="rect">
            <a:avLst/>
          </a:prstGeom>
          <a:solidFill>
            <a:schemeClr val="tx1"/>
          </a:solidFill>
          <a:ln w="25400">
            <a:solidFill>
              <a:schemeClr val="bg1"/>
            </a:solidFill>
          </a:ln>
        </p:spPr>
        <p:txBody>
          <a:bodyPr spcFirstLastPara="0" lIns="0" tIns="0" rIns="0" bIns="0" anchor="ctr"/>
          <a:lstStyle/>
          <a:p>
            <a:pPr algn="ctr"/>
            <a:r>
              <a:rPr lang="en-US" sz="1100" b="1" dirty="0">
                <a:solidFill>
                  <a:schemeClr val="bg1"/>
                </a:solidFill>
                <a:latin typeface="Lub Dub Condensed" panose="020B0506030403020204" pitchFamily="34" charset="0"/>
              </a:rPr>
              <a:t>YES</a:t>
            </a:r>
          </a:p>
        </p:txBody>
      </p:sp>
      <p:sp>
        <p:nvSpPr>
          <p:cNvPr id="53" name="Rectangle Container">
            <a:extLst>
              <a:ext uri="{FF2B5EF4-FFF2-40B4-BE49-F238E27FC236}">
                <a16:creationId xmlns:a16="http://schemas.microsoft.com/office/drawing/2014/main" id="{E6F89947-9327-4AD1-AEDF-50CC94FAF808}"/>
              </a:ext>
              <a:ext uri="{C183D7F6-B498-43B3-948B-1728B52AA6E4}">
                <adec:decorative xmlns:adec="http://schemas.microsoft.com/office/drawing/2017/decorative" val="1"/>
              </a:ext>
            </a:extLst>
          </p:cNvPr>
          <p:cNvSpPr/>
          <p:nvPr/>
        </p:nvSpPr>
        <p:spPr>
          <a:xfrm>
            <a:off x="9944547" y="3520243"/>
            <a:ext cx="327748" cy="220635"/>
          </a:xfrm>
          <a:prstGeom prst="rect">
            <a:avLst/>
          </a:prstGeom>
          <a:solidFill>
            <a:schemeClr val="tx1"/>
          </a:solidFill>
          <a:ln w="25400">
            <a:solidFill>
              <a:schemeClr val="bg1"/>
            </a:solidFill>
          </a:ln>
        </p:spPr>
        <p:txBody>
          <a:bodyPr spcFirstLastPara="0" lIns="0" tIns="0" rIns="0" bIns="0" anchor="ctr"/>
          <a:lstStyle/>
          <a:p>
            <a:pPr algn="ctr"/>
            <a:r>
              <a:rPr lang="en-US" sz="1100" b="1" dirty="0">
                <a:solidFill>
                  <a:schemeClr val="bg1"/>
                </a:solidFill>
                <a:latin typeface="Lub Dub Condensed" panose="020B0506030403020204" pitchFamily="34" charset="0"/>
              </a:rPr>
              <a:t>NO</a:t>
            </a:r>
          </a:p>
        </p:txBody>
      </p:sp>
      <p:sp>
        <p:nvSpPr>
          <p:cNvPr id="56" name="Rectangle Container">
            <a:extLst>
              <a:ext uri="{FF2B5EF4-FFF2-40B4-BE49-F238E27FC236}">
                <a16:creationId xmlns:a16="http://schemas.microsoft.com/office/drawing/2014/main" id="{8702BC47-FF47-4846-AE1E-6B61DE49BFB9}"/>
              </a:ext>
              <a:ext uri="{C183D7F6-B498-43B3-948B-1728B52AA6E4}">
                <adec:decorative xmlns:adec="http://schemas.microsoft.com/office/drawing/2017/decorative" val="1"/>
              </a:ext>
            </a:extLst>
          </p:cNvPr>
          <p:cNvSpPr/>
          <p:nvPr/>
        </p:nvSpPr>
        <p:spPr>
          <a:xfrm>
            <a:off x="10252544" y="3924629"/>
            <a:ext cx="1009561" cy="580853"/>
          </a:xfrm>
          <a:prstGeom prst="rect">
            <a:avLst/>
          </a:prstGeom>
          <a:solidFill>
            <a:schemeClr val="tx1">
              <a:lumMod val="65000"/>
              <a:lumOff val="35000"/>
            </a:schemeClr>
          </a:solidFill>
          <a:ln w="25400">
            <a:noFill/>
          </a:ln>
        </p:spPr>
        <p:txBody>
          <a:bodyPr spcFirstLastPara="0" lIns="0" tIns="0" rIns="0" bIns="0" anchor="ctr"/>
          <a:lstStyle/>
          <a:p>
            <a:pPr algn="ctr" hangingPunct="0">
              <a:lnSpc>
                <a:spcPct val="90000"/>
              </a:lnSpc>
            </a:pPr>
            <a:r>
              <a:rPr lang="en-US" sz="1350" b="1" dirty="0">
                <a:solidFill>
                  <a:schemeClr val="bg1"/>
                </a:solidFill>
                <a:latin typeface="Lub Dub Condensed" panose="020B0506030403020204" pitchFamily="34" charset="0"/>
                <a:cs typeface="Lato"/>
              </a:rPr>
              <a:t>EF&gt;50% and triple-vessel disease </a:t>
            </a:r>
          </a:p>
        </p:txBody>
      </p:sp>
      <p:sp>
        <p:nvSpPr>
          <p:cNvPr id="57" name="Rectangle 1">
            <a:extLst>
              <a:ext uri="{FF2B5EF4-FFF2-40B4-BE49-F238E27FC236}">
                <a16:creationId xmlns:a16="http://schemas.microsoft.com/office/drawing/2014/main" id="{584D672F-8DD8-47C8-A38A-EF8379EEF9E1}"/>
              </a:ext>
              <a:ext uri="{C183D7F6-B498-43B3-948B-1728B52AA6E4}">
                <adec:decorative xmlns:adec="http://schemas.microsoft.com/office/drawing/2017/decorative" val="1"/>
              </a:ext>
            </a:extLst>
          </p:cNvPr>
          <p:cNvSpPr/>
          <p:nvPr/>
        </p:nvSpPr>
        <p:spPr>
          <a:xfrm rot="16200000">
            <a:off x="10675323" y="4429343"/>
            <a:ext cx="216242" cy="703944"/>
          </a:xfrm>
          <a:custGeom>
            <a:avLst/>
            <a:gdLst>
              <a:gd name="connsiteX0" fmla="*/ 0 w 1131190"/>
              <a:gd name="connsiteY0" fmla="*/ 0 h 1131190"/>
              <a:gd name="connsiteX1" fmla="*/ 1131190 w 1131190"/>
              <a:gd name="connsiteY1" fmla="*/ 0 h 1131190"/>
              <a:gd name="connsiteX2" fmla="*/ 1131190 w 1131190"/>
              <a:gd name="connsiteY2" fmla="*/ 1131190 h 1131190"/>
              <a:gd name="connsiteX3" fmla="*/ 0 w 1131190"/>
              <a:gd name="connsiteY3" fmla="*/ 1131190 h 1131190"/>
              <a:gd name="connsiteX4" fmla="*/ 0 w 1131190"/>
              <a:gd name="connsiteY4" fmla="*/ 0 h 1131190"/>
              <a:gd name="connsiteX0" fmla="*/ 0 w 1131190"/>
              <a:gd name="connsiteY0" fmla="*/ 0 h 1131190"/>
              <a:gd name="connsiteX1" fmla="*/ 1131190 w 1131190"/>
              <a:gd name="connsiteY1" fmla="*/ 0 h 1131190"/>
              <a:gd name="connsiteX2" fmla="*/ 1131190 w 1131190"/>
              <a:gd name="connsiteY2" fmla="*/ 1131190 h 1131190"/>
              <a:gd name="connsiteX3" fmla="*/ 0 w 1131190"/>
              <a:gd name="connsiteY3" fmla="*/ 1131190 h 1131190"/>
              <a:gd name="connsiteX4" fmla="*/ 91440 w 1131190"/>
              <a:gd name="connsiteY4" fmla="*/ 91440 h 1131190"/>
              <a:gd name="connsiteX0" fmla="*/ 0 w 1131190"/>
              <a:gd name="connsiteY0" fmla="*/ 0 h 1131190"/>
              <a:gd name="connsiteX1" fmla="*/ 1131190 w 1131190"/>
              <a:gd name="connsiteY1" fmla="*/ 0 h 1131190"/>
              <a:gd name="connsiteX2" fmla="*/ 1131190 w 1131190"/>
              <a:gd name="connsiteY2" fmla="*/ 1131190 h 1131190"/>
              <a:gd name="connsiteX3" fmla="*/ 0 w 1131190"/>
              <a:gd name="connsiteY3" fmla="*/ 1131190 h 1131190"/>
            </a:gdLst>
            <a:ahLst/>
            <a:cxnLst>
              <a:cxn ang="0">
                <a:pos x="connsiteX0" y="connsiteY0"/>
              </a:cxn>
              <a:cxn ang="0">
                <a:pos x="connsiteX1" y="connsiteY1"/>
              </a:cxn>
              <a:cxn ang="0">
                <a:pos x="connsiteX2" y="connsiteY2"/>
              </a:cxn>
              <a:cxn ang="0">
                <a:pos x="connsiteX3" y="connsiteY3"/>
              </a:cxn>
            </a:cxnLst>
            <a:rect l="l" t="t" r="r" b="b"/>
            <a:pathLst>
              <a:path w="1131190" h="1131190">
                <a:moveTo>
                  <a:pt x="0" y="0"/>
                </a:moveTo>
                <a:lnTo>
                  <a:pt x="1131190" y="0"/>
                </a:lnTo>
                <a:lnTo>
                  <a:pt x="1131190" y="1131190"/>
                </a:lnTo>
                <a:lnTo>
                  <a:pt x="0" y="1131190"/>
                </a:lnTo>
              </a:path>
            </a:pathLst>
          </a:cu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8" name="Rectangle Container">
            <a:extLst>
              <a:ext uri="{FF2B5EF4-FFF2-40B4-BE49-F238E27FC236}">
                <a16:creationId xmlns:a16="http://schemas.microsoft.com/office/drawing/2014/main" id="{8FF6DF8D-2DA0-4A4E-BF00-5533ABE46B17}"/>
              </a:ext>
              <a:ext uri="{C183D7F6-B498-43B3-948B-1728B52AA6E4}">
                <adec:decorative xmlns:adec="http://schemas.microsoft.com/office/drawing/2017/decorative" val="1"/>
              </a:ext>
            </a:extLst>
          </p:cNvPr>
          <p:cNvSpPr/>
          <p:nvPr/>
        </p:nvSpPr>
        <p:spPr>
          <a:xfrm>
            <a:off x="10124619" y="4889436"/>
            <a:ext cx="613703" cy="580853"/>
          </a:xfrm>
          <a:prstGeom prst="rect">
            <a:avLst/>
          </a:prstGeom>
          <a:solidFill>
            <a:srgbClr val="F99B1D"/>
          </a:solidFill>
          <a:ln w="25400">
            <a:noFill/>
          </a:ln>
        </p:spPr>
        <p:txBody>
          <a:bodyPr spcFirstLastPara="0" lIns="0" tIns="0" rIns="0" bIns="0" anchor="ctr"/>
          <a:lstStyle/>
          <a:p>
            <a:pPr algn="ctr" hangingPunct="0">
              <a:lnSpc>
                <a:spcPct val="90000"/>
              </a:lnSpc>
            </a:pPr>
            <a:r>
              <a:rPr lang="en-US" sz="1350" b="1" dirty="0">
                <a:latin typeface="Lub Dub Condensed" panose="020B0506030403020204" pitchFamily="34" charset="0"/>
                <a:cs typeface="Lato"/>
              </a:rPr>
              <a:t>CABG</a:t>
            </a:r>
          </a:p>
          <a:p>
            <a:pPr algn="ctr" hangingPunct="0">
              <a:lnSpc>
                <a:spcPct val="90000"/>
              </a:lnSpc>
            </a:pPr>
            <a:r>
              <a:rPr lang="en-US" sz="1350" b="1" dirty="0">
                <a:latin typeface="Lub Dub Condensed" panose="020B0506030403020204" pitchFamily="34" charset="0"/>
                <a:cs typeface="Lato"/>
              </a:rPr>
              <a:t>(2b)</a:t>
            </a:r>
          </a:p>
        </p:txBody>
      </p:sp>
      <p:sp>
        <p:nvSpPr>
          <p:cNvPr id="59" name="Rectangle Container">
            <a:extLst>
              <a:ext uri="{FF2B5EF4-FFF2-40B4-BE49-F238E27FC236}">
                <a16:creationId xmlns:a16="http://schemas.microsoft.com/office/drawing/2014/main" id="{2C9CFB12-F4DC-4451-82B6-487E7423F418}"/>
              </a:ext>
              <a:ext uri="{C183D7F6-B498-43B3-948B-1728B52AA6E4}">
                <adec:decorative xmlns:adec="http://schemas.microsoft.com/office/drawing/2017/decorative" val="1"/>
              </a:ext>
            </a:extLst>
          </p:cNvPr>
          <p:cNvSpPr/>
          <p:nvPr/>
        </p:nvSpPr>
        <p:spPr>
          <a:xfrm>
            <a:off x="10836056" y="4889436"/>
            <a:ext cx="613703" cy="580853"/>
          </a:xfrm>
          <a:prstGeom prst="rect">
            <a:avLst/>
          </a:prstGeom>
          <a:solidFill>
            <a:srgbClr val="F99B1D"/>
          </a:solidFill>
          <a:ln w="25400">
            <a:noFill/>
          </a:ln>
        </p:spPr>
        <p:txBody>
          <a:bodyPr spcFirstLastPara="0" lIns="0" tIns="0" rIns="0" bIns="0" anchor="ctr"/>
          <a:lstStyle/>
          <a:p>
            <a:pPr algn="ctr" hangingPunct="0">
              <a:lnSpc>
                <a:spcPct val="90000"/>
              </a:lnSpc>
            </a:pPr>
            <a:r>
              <a:rPr lang="en-US" sz="1350" b="1" dirty="0">
                <a:latin typeface="Lub Dub Condensed" panose="020B0506030403020204" pitchFamily="34" charset="0"/>
                <a:cs typeface="Lato"/>
              </a:rPr>
              <a:t>PCI</a:t>
            </a:r>
          </a:p>
          <a:p>
            <a:pPr algn="ctr" hangingPunct="0">
              <a:lnSpc>
                <a:spcPct val="90000"/>
              </a:lnSpc>
            </a:pPr>
            <a:r>
              <a:rPr lang="en-US" sz="1350" b="1" dirty="0">
                <a:latin typeface="Lub Dub Condensed" panose="020B0506030403020204" pitchFamily="34" charset="0"/>
                <a:cs typeface="Lato"/>
              </a:rPr>
              <a:t>(2b)</a:t>
            </a:r>
          </a:p>
        </p:txBody>
      </p:sp>
      <p:cxnSp>
        <p:nvCxnSpPr>
          <p:cNvPr id="60" name="Straight Arrow Connector 59">
            <a:extLst>
              <a:ext uri="{FF2B5EF4-FFF2-40B4-BE49-F238E27FC236}">
                <a16:creationId xmlns:a16="http://schemas.microsoft.com/office/drawing/2014/main" id="{760DD9FD-A0C0-40DD-B9D4-CB9892F563D1}"/>
              </a:ext>
              <a:ext uri="{C183D7F6-B498-43B3-948B-1728B52AA6E4}">
                <adec:decorative xmlns:adec="http://schemas.microsoft.com/office/drawing/2017/decorative" val="1"/>
              </a:ext>
            </a:extLst>
          </p:cNvPr>
          <p:cNvCxnSpPr>
            <a:cxnSpLocks/>
          </p:cNvCxnSpPr>
          <p:nvPr/>
        </p:nvCxnSpPr>
        <p:spPr>
          <a:xfrm>
            <a:off x="10759944" y="4491776"/>
            <a:ext cx="0" cy="181418"/>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2" name="Rectangle Container">
            <a:extLst>
              <a:ext uri="{FF2B5EF4-FFF2-40B4-BE49-F238E27FC236}">
                <a16:creationId xmlns:a16="http://schemas.microsoft.com/office/drawing/2014/main" id="{AEB2860C-1551-46A2-9A10-226644159C0A}"/>
              </a:ext>
              <a:ext uri="{C183D7F6-B498-43B3-948B-1728B52AA6E4}">
                <adec:decorative xmlns:adec="http://schemas.microsoft.com/office/drawing/2017/decorative" val="1"/>
              </a:ext>
            </a:extLst>
          </p:cNvPr>
          <p:cNvSpPr/>
          <p:nvPr/>
        </p:nvSpPr>
        <p:spPr>
          <a:xfrm>
            <a:off x="6558180" y="4183303"/>
            <a:ext cx="1396345" cy="435538"/>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350" b="1" dirty="0">
                <a:solidFill>
                  <a:srgbClr val="292929"/>
                </a:solidFill>
                <a:latin typeface="Lub Dub Condensed" panose="020B0506030403020204" pitchFamily="34" charset="0"/>
                <a:cs typeface="Lato"/>
              </a:rPr>
              <a:t>Suitable candidate for CABG?</a:t>
            </a:r>
          </a:p>
        </p:txBody>
      </p:sp>
      <p:sp>
        <p:nvSpPr>
          <p:cNvPr id="63" name="Rectangle 2">
            <a:extLst>
              <a:ext uri="{FF2B5EF4-FFF2-40B4-BE49-F238E27FC236}">
                <a16:creationId xmlns:a16="http://schemas.microsoft.com/office/drawing/2014/main" id="{69778DF7-C28C-4509-B1A5-215EA7719023}"/>
              </a:ext>
              <a:ext uri="{C183D7F6-B498-43B3-948B-1728B52AA6E4}">
                <adec:decorative xmlns:adec="http://schemas.microsoft.com/office/drawing/2017/decorative" val="1"/>
              </a:ext>
            </a:extLst>
          </p:cNvPr>
          <p:cNvSpPr/>
          <p:nvPr/>
        </p:nvSpPr>
        <p:spPr>
          <a:xfrm>
            <a:off x="5982711" y="4416272"/>
            <a:ext cx="575470" cy="168240"/>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4" name="Rectangle 2">
            <a:extLst>
              <a:ext uri="{FF2B5EF4-FFF2-40B4-BE49-F238E27FC236}">
                <a16:creationId xmlns:a16="http://schemas.microsoft.com/office/drawing/2014/main" id="{61E6AD9C-CC8D-4568-AC78-4E8467DF868E}"/>
              </a:ext>
              <a:ext uri="{C183D7F6-B498-43B3-948B-1728B52AA6E4}">
                <adec:decorative xmlns:adec="http://schemas.microsoft.com/office/drawing/2017/decorative" val="1"/>
              </a:ext>
            </a:extLst>
          </p:cNvPr>
          <p:cNvSpPr/>
          <p:nvPr/>
        </p:nvSpPr>
        <p:spPr>
          <a:xfrm flipH="1">
            <a:off x="7977023" y="4416507"/>
            <a:ext cx="703942" cy="214708"/>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5" name="Rectangle Container">
            <a:extLst>
              <a:ext uri="{FF2B5EF4-FFF2-40B4-BE49-F238E27FC236}">
                <a16:creationId xmlns:a16="http://schemas.microsoft.com/office/drawing/2014/main" id="{DE0EC826-5C52-44A1-BC42-2BE71D998A5A}"/>
              </a:ext>
              <a:ext uri="{C183D7F6-B498-43B3-948B-1728B52AA6E4}">
                <adec:decorative xmlns:adec="http://schemas.microsoft.com/office/drawing/2017/decorative" val="1"/>
              </a:ext>
            </a:extLst>
          </p:cNvPr>
          <p:cNvSpPr/>
          <p:nvPr/>
        </p:nvSpPr>
        <p:spPr>
          <a:xfrm>
            <a:off x="6127978" y="4282179"/>
            <a:ext cx="327748" cy="220635"/>
          </a:xfrm>
          <a:prstGeom prst="rect">
            <a:avLst/>
          </a:prstGeom>
          <a:solidFill>
            <a:schemeClr val="tx1"/>
          </a:solidFill>
          <a:ln w="25400">
            <a:solidFill>
              <a:schemeClr val="bg1"/>
            </a:solidFill>
          </a:ln>
        </p:spPr>
        <p:txBody>
          <a:bodyPr spcFirstLastPara="0" lIns="0" tIns="0" rIns="0" bIns="0" anchor="ctr"/>
          <a:lstStyle/>
          <a:p>
            <a:pPr algn="ctr"/>
            <a:r>
              <a:rPr lang="en-US" sz="1100" b="1" dirty="0">
                <a:solidFill>
                  <a:schemeClr val="bg1"/>
                </a:solidFill>
                <a:latin typeface="Lub Dub Condensed" panose="020B0506030403020204" pitchFamily="34" charset="0"/>
              </a:rPr>
              <a:t>YES</a:t>
            </a:r>
          </a:p>
        </p:txBody>
      </p:sp>
      <p:sp>
        <p:nvSpPr>
          <p:cNvPr id="66" name="Rectangle Container">
            <a:extLst>
              <a:ext uri="{FF2B5EF4-FFF2-40B4-BE49-F238E27FC236}">
                <a16:creationId xmlns:a16="http://schemas.microsoft.com/office/drawing/2014/main" id="{1404B4B1-6AE9-463A-B1A5-F4F5D9847CC6}"/>
              </a:ext>
              <a:ext uri="{C183D7F6-B498-43B3-948B-1728B52AA6E4}">
                <adec:decorative xmlns:adec="http://schemas.microsoft.com/office/drawing/2017/decorative" val="1"/>
              </a:ext>
            </a:extLst>
          </p:cNvPr>
          <p:cNvSpPr/>
          <p:nvPr/>
        </p:nvSpPr>
        <p:spPr>
          <a:xfrm>
            <a:off x="8143589" y="4282179"/>
            <a:ext cx="327748" cy="220635"/>
          </a:xfrm>
          <a:prstGeom prst="rect">
            <a:avLst/>
          </a:prstGeom>
          <a:solidFill>
            <a:schemeClr val="tx1"/>
          </a:solidFill>
          <a:ln w="25400">
            <a:solidFill>
              <a:schemeClr val="bg1"/>
            </a:solidFill>
          </a:ln>
        </p:spPr>
        <p:txBody>
          <a:bodyPr spcFirstLastPara="0" lIns="0" tIns="0" rIns="0" bIns="0" anchor="ctr"/>
          <a:lstStyle/>
          <a:p>
            <a:pPr algn="ctr"/>
            <a:r>
              <a:rPr lang="en-US" sz="1100" b="1" dirty="0">
                <a:solidFill>
                  <a:schemeClr val="bg1"/>
                </a:solidFill>
                <a:latin typeface="Lub Dub Condensed" panose="020B0506030403020204" pitchFamily="34" charset="0"/>
              </a:rPr>
              <a:t>NO</a:t>
            </a:r>
          </a:p>
        </p:txBody>
      </p:sp>
      <p:sp>
        <p:nvSpPr>
          <p:cNvPr id="67" name="Rectangle Container">
            <a:extLst>
              <a:ext uri="{FF2B5EF4-FFF2-40B4-BE49-F238E27FC236}">
                <a16:creationId xmlns:a16="http://schemas.microsoft.com/office/drawing/2014/main" id="{20EF9670-26AB-46B9-AB03-09426257F381}"/>
              </a:ext>
              <a:ext uri="{C183D7F6-B498-43B3-948B-1728B52AA6E4}">
                <adec:decorative xmlns:adec="http://schemas.microsoft.com/office/drawing/2017/decorative" val="1"/>
              </a:ext>
            </a:extLst>
          </p:cNvPr>
          <p:cNvSpPr/>
          <p:nvPr/>
        </p:nvSpPr>
        <p:spPr>
          <a:xfrm>
            <a:off x="8104263" y="4630593"/>
            <a:ext cx="1174765" cy="435537"/>
          </a:xfrm>
          <a:prstGeom prst="rect">
            <a:avLst/>
          </a:prstGeom>
          <a:solidFill>
            <a:srgbClr val="46A547"/>
          </a:solidFill>
          <a:ln w="25400">
            <a:noFill/>
          </a:ln>
        </p:spPr>
        <p:txBody>
          <a:bodyPr spcFirstLastPara="0" lIns="0" tIns="0" rIns="0" bIns="0" anchor="ctr"/>
          <a:lstStyle/>
          <a:p>
            <a:pPr algn="ctr" hangingPunct="0">
              <a:lnSpc>
                <a:spcPct val="90000"/>
              </a:lnSpc>
            </a:pPr>
            <a:r>
              <a:rPr lang="en-US" sz="1350" b="1" dirty="0">
                <a:latin typeface="Lub Dub Condensed" panose="020B0506030403020204" pitchFamily="34" charset="0"/>
                <a:cs typeface="Lato"/>
              </a:rPr>
              <a:t>Heart Team Discussion (1)</a:t>
            </a:r>
          </a:p>
        </p:txBody>
      </p:sp>
      <p:cxnSp>
        <p:nvCxnSpPr>
          <p:cNvPr id="68" name="Straight Arrow Connector 67">
            <a:extLst>
              <a:ext uri="{FF2B5EF4-FFF2-40B4-BE49-F238E27FC236}">
                <a16:creationId xmlns:a16="http://schemas.microsoft.com/office/drawing/2014/main" id="{0746C475-45C0-4185-9EEE-F29454DA27FE}"/>
              </a:ext>
              <a:ext uri="{C183D7F6-B498-43B3-948B-1728B52AA6E4}">
                <adec:decorative xmlns:adec="http://schemas.microsoft.com/office/drawing/2017/decorative" val="1"/>
              </a:ext>
            </a:extLst>
          </p:cNvPr>
          <p:cNvCxnSpPr>
            <a:cxnSpLocks/>
          </p:cNvCxnSpPr>
          <p:nvPr/>
        </p:nvCxnSpPr>
        <p:spPr>
          <a:xfrm>
            <a:off x="8687266" y="5050196"/>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9" name="Rectangle Container">
            <a:extLst>
              <a:ext uri="{FF2B5EF4-FFF2-40B4-BE49-F238E27FC236}">
                <a16:creationId xmlns:a16="http://schemas.microsoft.com/office/drawing/2014/main" id="{2696F85E-12FB-4368-813E-83832B70AFC9}"/>
              </a:ext>
              <a:ext uri="{C183D7F6-B498-43B3-948B-1728B52AA6E4}">
                <adec:decorative xmlns:adec="http://schemas.microsoft.com/office/drawing/2017/decorative" val="1"/>
              </a:ext>
            </a:extLst>
          </p:cNvPr>
          <p:cNvSpPr/>
          <p:nvPr/>
        </p:nvSpPr>
        <p:spPr>
          <a:xfrm>
            <a:off x="8108334" y="5325936"/>
            <a:ext cx="1170693" cy="435537"/>
          </a:xfrm>
          <a:prstGeom prst="rect">
            <a:avLst/>
          </a:prstGeom>
          <a:solidFill>
            <a:schemeClr val="tx1">
              <a:lumMod val="65000"/>
              <a:lumOff val="35000"/>
            </a:schemeClr>
          </a:solidFill>
          <a:ln w="25400">
            <a:noFill/>
          </a:ln>
        </p:spPr>
        <p:txBody>
          <a:bodyPr spcFirstLastPara="0" lIns="0" tIns="0" rIns="0" bIns="0" anchor="ctr"/>
          <a:lstStyle/>
          <a:p>
            <a:pPr algn="ctr" hangingPunct="0">
              <a:lnSpc>
                <a:spcPct val="90000"/>
              </a:lnSpc>
            </a:pPr>
            <a:r>
              <a:rPr lang="en-US" sz="1350" b="1" dirty="0">
                <a:solidFill>
                  <a:schemeClr val="bg1"/>
                </a:solidFill>
                <a:latin typeface="Lub Dub Condensed" panose="020B0506030403020204" pitchFamily="34" charset="0"/>
                <a:cs typeface="Lato"/>
              </a:rPr>
              <a:t>GMDT with or w/o PCI</a:t>
            </a:r>
          </a:p>
        </p:txBody>
      </p:sp>
      <p:sp>
        <p:nvSpPr>
          <p:cNvPr id="70" name="Rectangle 1">
            <a:extLst>
              <a:ext uri="{FF2B5EF4-FFF2-40B4-BE49-F238E27FC236}">
                <a16:creationId xmlns:a16="http://schemas.microsoft.com/office/drawing/2014/main" id="{8214A7C1-A961-40BD-A9A5-7A981828F75E}"/>
              </a:ext>
              <a:ext uri="{C183D7F6-B498-43B3-948B-1728B52AA6E4}">
                <adec:decorative xmlns:adec="http://schemas.microsoft.com/office/drawing/2017/decorative" val="1"/>
              </a:ext>
            </a:extLst>
          </p:cNvPr>
          <p:cNvSpPr/>
          <p:nvPr/>
        </p:nvSpPr>
        <p:spPr>
          <a:xfrm rot="16200000">
            <a:off x="5921750" y="4323161"/>
            <a:ext cx="168241" cy="703944"/>
          </a:xfrm>
          <a:custGeom>
            <a:avLst/>
            <a:gdLst>
              <a:gd name="connsiteX0" fmla="*/ 0 w 1131190"/>
              <a:gd name="connsiteY0" fmla="*/ 0 h 1131190"/>
              <a:gd name="connsiteX1" fmla="*/ 1131190 w 1131190"/>
              <a:gd name="connsiteY1" fmla="*/ 0 h 1131190"/>
              <a:gd name="connsiteX2" fmla="*/ 1131190 w 1131190"/>
              <a:gd name="connsiteY2" fmla="*/ 1131190 h 1131190"/>
              <a:gd name="connsiteX3" fmla="*/ 0 w 1131190"/>
              <a:gd name="connsiteY3" fmla="*/ 1131190 h 1131190"/>
              <a:gd name="connsiteX4" fmla="*/ 0 w 1131190"/>
              <a:gd name="connsiteY4" fmla="*/ 0 h 1131190"/>
              <a:gd name="connsiteX0" fmla="*/ 0 w 1131190"/>
              <a:gd name="connsiteY0" fmla="*/ 0 h 1131190"/>
              <a:gd name="connsiteX1" fmla="*/ 1131190 w 1131190"/>
              <a:gd name="connsiteY1" fmla="*/ 0 h 1131190"/>
              <a:gd name="connsiteX2" fmla="*/ 1131190 w 1131190"/>
              <a:gd name="connsiteY2" fmla="*/ 1131190 h 1131190"/>
              <a:gd name="connsiteX3" fmla="*/ 0 w 1131190"/>
              <a:gd name="connsiteY3" fmla="*/ 1131190 h 1131190"/>
              <a:gd name="connsiteX4" fmla="*/ 91440 w 1131190"/>
              <a:gd name="connsiteY4" fmla="*/ 91440 h 1131190"/>
              <a:gd name="connsiteX0" fmla="*/ 0 w 1131190"/>
              <a:gd name="connsiteY0" fmla="*/ 0 h 1131190"/>
              <a:gd name="connsiteX1" fmla="*/ 1131190 w 1131190"/>
              <a:gd name="connsiteY1" fmla="*/ 0 h 1131190"/>
              <a:gd name="connsiteX2" fmla="*/ 1131190 w 1131190"/>
              <a:gd name="connsiteY2" fmla="*/ 1131190 h 1131190"/>
              <a:gd name="connsiteX3" fmla="*/ 0 w 1131190"/>
              <a:gd name="connsiteY3" fmla="*/ 1131190 h 1131190"/>
            </a:gdLst>
            <a:ahLst/>
            <a:cxnLst>
              <a:cxn ang="0">
                <a:pos x="connsiteX0" y="connsiteY0"/>
              </a:cxn>
              <a:cxn ang="0">
                <a:pos x="connsiteX1" y="connsiteY1"/>
              </a:cxn>
              <a:cxn ang="0">
                <a:pos x="connsiteX2" y="connsiteY2"/>
              </a:cxn>
              <a:cxn ang="0">
                <a:pos x="connsiteX3" y="connsiteY3"/>
              </a:cxn>
            </a:cxnLst>
            <a:rect l="l" t="t" r="r" b="b"/>
            <a:pathLst>
              <a:path w="1131190" h="1131190">
                <a:moveTo>
                  <a:pt x="0" y="0"/>
                </a:moveTo>
                <a:lnTo>
                  <a:pt x="1131190" y="0"/>
                </a:lnTo>
                <a:lnTo>
                  <a:pt x="1131190" y="1131190"/>
                </a:lnTo>
                <a:lnTo>
                  <a:pt x="0" y="1131190"/>
                </a:lnTo>
              </a:path>
            </a:pathLst>
          </a:cu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1" name="Rectangle Container">
            <a:extLst>
              <a:ext uri="{FF2B5EF4-FFF2-40B4-BE49-F238E27FC236}">
                <a16:creationId xmlns:a16="http://schemas.microsoft.com/office/drawing/2014/main" id="{279265C9-2119-4D54-B24B-5F3D841823C4}"/>
              </a:ext>
              <a:ext uri="{C183D7F6-B498-43B3-948B-1728B52AA6E4}">
                <adec:decorative xmlns:adec="http://schemas.microsoft.com/office/drawing/2017/decorative" val="1"/>
              </a:ext>
            </a:extLst>
          </p:cNvPr>
          <p:cNvSpPr/>
          <p:nvPr/>
        </p:nvSpPr>
        <p:spPr>
          <a:xfrm>
            <a:off x="5347046" y="4753375"/>
            <a:ext cx="613703" cy="435537"/>
          </a:xfrm>
          <a:prstGeom prst="rect">
            <a:avLst/>
          </a:prstGeom>
          <a:solidFill>
            <a:srgbClr val="DCDDDE"/>
          </a:solidFill>
          <a:ln w="25400">
            <a:noFill/>
          </a:ln>
        </p:spPr>
        <p:txBody>
          <a:bodyPr spcFirstLastPara="0" lIns="0" tIns="0" rIns="0" bIns="0" anchor="ctr"/>
          <a:lstStyle/>
          <a:p>
            <a:pPr algn="ctr" hangingPunct="0">
              <a:lnSpc>
                <a:spcPct val="90000"/>
              </a:lnSpc>
            </a:pPr>
            <a:r>
              <a:rPr lang="en-US" sz="1350" b="1" dirty="0">
                <a:latin typeface="Lub Dub Condensed" panose="020B0506030403020204" pitchFamily="34" charset="0"/>
                <a:cs typeface="Lato"/>
              </a:rPr>
              <a:t>EF&lt;35%</a:t>
            </a:r>
          </a:p>
        </p:txBody>
      </p:sp>
      <p:sp>
        <p:nvSpPr>
          <p:cNvPr id="72" name="Rectangle Container">
            <a:extLst>
              <a:ext uri="{FF2B5EF4-FFF2-40B4-BE49-F238E27FC236}">
                <a16:creationId xmlns:a16="http://schemas.microsoft.com/office/drawing/2014/main" id="{352A0F62-3950-4931-85F5-8FFDA76292CF}"/>
              </a:ext>
              <a:ext uri="{C183D7F6-B498-43B3-948B-1728B52AA6E4}">
                <adec:decorative xmlns:adec="http://schemas.microsoft.com/office/drawing/2017/decorative" val="1"/>
              </a:ext>
            </a:extLst>
          </p:cNvPr>
          <p:cNvSpPr/>
          <p:nvPr/>
        </p:nvSpPr>
        <p:spPr>
          <a:xfrm>
            <a:off x="6058483" y="4753375"/>
            <a:ext cx="613703" cy="435537"/>
          </a:xfrm>
          <a:prstGeom prst="rect">
            <a:avLst/>
          </a:prstGeom>
          <a:solidFill>
            <a:srgbClr val="DCDDDE"/>
          </a:solidFill>
          <a:ln w="25400">
            <a:noFill/>
          </a:ln>
        </p:spPr>
        <p:txBody>
          <a:bodyPr spcFirstLastPara="0" lIns="0" tIns="0" rIns="0" bIns="0" anchor="ctr"/>
          <a:lstStyle/>
          <a:p>
            <a:pPr algn="ctr" hangingPunct="0">
              <a:lnSpc>
                <a:spcPct val="90000"/>
              </a:lnSpc>
            </a:pPr>
            <a:r>
              <a:rPr lang="en-US" sz="1350" b="1" dirty="0">
                <a:latin typeface="Lub Dub Condensed" panose="020B0506030403020204" pitchFamily="34" charset="0"/>
                <a:cs typeface="Lato"/>
              </a:rPr>
              <a:t>EF 35% to 50%</a:t>
            </a:r>
          </a:p>
        </p:txBody>
      </p:sp>
      <p:sp>
        <p:nvSpPr>
          <p:cNvPr id="74" name="Rectangle Container">
            <a:extLst>
              <a:ext uri="{FF2B5EF4-FFF2-40B4-BE49-F238E27FC236}">
                <a16:creationId xmlns:a16="http://schemas.microsoft.com/office/drawing/2014/main" id="{26C91188-1C19-4E2E-B2B5-11E6507BFE28}"/>
              </a:ext>
              <a:ext uri="{C183D7F6-B498-43B3-948B-1728B52AA6E4}">
                <adec:decorative xmlns:adec="http://schemas.microsoft.com/office/drawing/2017/decorative" val="1"/>
              </a:ext>
            </a:extLst>
          </p:cNvPr>
          <p:cNvSpPr/>
          <p:nvPr/>
        </p:nvSpPr>
        <p:spPr>
          <a:xfrm>
            <a:off x="5369008" y="5390835"/>
            <a:ext cx="613703" cy="422465"/>
          </a:xfrm>
          <a:prstGeom prst="rect">
            <a:avLst/>
          </a:prstGeom>
          <a:solidFill>
            <a:srgbClr val="46A547"/>
          </a:solidFill>
          <a:ln w="25400">
            <a:noFill/>
          </a:ln>
        </p:spPr>
        <p:txBody>
          <a:bodyPr spcFirstLastPara="0" lIns="0" tIns="0" rIns="0" bIns="0" anchor="ctr"/>
          <a:lstStyle/>
          <a:p>
            <a:pPr algn="ctr" hangingPunct="0">
              <a:lnSpc>
                <a:spcPct val="90000"/>
              </a:lnSpc>
            </a:pPr>
            <a:r>
              <a:rPr lang="en-US" sz="1350" b="1" dirty="0">
                <a:latin typeface="Lub Dub Condensed" panose="020B0506030403020204" pitchFamily="34" charset="0"/>
                <a:cs typeface="Lato"/>
              </a:rPr>
              <a:t>CABG</a:t>
            </a:r>
          </a:p>
          <a:p>
            <a:pPr algn="ctr" hangingPunct="0">
              <a:lnSpc>
                <a:spcPct val="90000"/>
              </a:lnSpc>
            </a:pPr>
            <a:r>
              <a:rPr lang="en-US" sz="1350" b="1" dirty="0">
                <a:latin typeface="Lub Dub Condensed" panose="020B0506030403020204" pitchFamily="34" charset="0"/>
                <a:cs typeface="Lato"/>
              </a:rPr>
              <a:t>(1)</a:t>
            </a:r>
          </a:p>
        </p:txBody>
      </p:sp>
      <p:sp>
        <p:nvSpPr>
          <p:cNvPr id="75" name="Rectangle Container">
            <a:extLst>
              <a:ext uri="{FF2B5EF4-FFF2-40B4-BE49-F238E27FC236}">
                <a16:creationId xmlns:a16="http://schemas.microsoft.com/office/drawing/2014/main" id="{91DDF1FC-9587-4941-AE43-53AB9906F975}"/>
              </a:ext>
              <a:ext uri="{C183D7F6-B498-43B3-948B-1728B52AA6E4}">
                <adec:decorative xmlns:adec="http://schemas.microsoft.com/office/drawing/2017/decorative" val="1"/>
              </a:ext>
            </a:extLst>
          </p:cNvPr>
          <p:cNvSpPr/>
          <p:nvPr/>
        </p:nvSpPr>
        <p:spPr>
          <a:xfrm>
            <a:off x="6080445" y="5390835"/>
            <a:ext cx="613703" cy="422465"/>
          </a:xfrm>
          <a:prstGeom prst="rect">
            <a:avLst/>
          </a:prstGeom>
          <a:solidFill>
            <a:srgbClr val="F0DB0E"/>
          </a:solidFill>
          <a:ln w="25400">
            <a:noFill/>
          </a:ln>
        </p:spPr>
        <p:txBody>
          <a:bodyPr spcFirstLastPara="0" lIns="0" tIns="0" rIns="0" bIns="0" anchor="ctr"/>
          <a:lstStyle/>
          <a:p>
            <a:pPr algn="ctr" hangingPunct="0">
              <a:lnSpc>
                <a:spcPct val="90000"/>
              </a:lnSpc>
            </a:pPr>
            <a:r>
              <a:rPr lang="en-US" sz="1350" b="1" dirty="0">
                <a:latin typeface="Lub Dub Condensed" panose="020B0506030403020204" pitchFamily="34" charset="0"/>
                <a:cs typeface="Lato"/>
              </a:rPr>
              <a:t>CABG</a:t>
            </a:r>
          </a:p>
          <a:p>
            <a:pPr algn="ctr" hangingPunct="0">
              <a:lnSpc>
                <a:spcPct val="90000"/>
              </a:lnSpc>
            </a:pPr>
            <a:r>
              <a:rPr lang="en-US" sz="1350" b="1" dirty="0">
                <a:latin typeface="Lub Dub Condensed" panose="020B0506030403020204" pitchFamily="34" charset="0"/>
                <a:cs typeface="Lato"/>
              </a:rPr>
              <a:t>(2a)</a:t>
            </a:r>
          </a:p>
        </p:txBody>
      </p:sp>
      <p:cxnSp>
        <p:nvCxnSpPr>
          <p:cNvPr id="76" name="Straight Arrow Connector 75">
            <a:extLst>
              <a:ext uri="{FF2B5EF4-FFF2-40B4-BE49-F238E27FC236}">
                <a16:creationId xmlns:a16="http://schemas.microsoft.com/office/drawing/2014/main" id="{10094240-46B4-40A8-9B7A-FC76E6676849}"/>
              </a:ext>
              <a:ext uri="{C183D7F6-B498-43B3-948B-1728B52AA6E4}">
                <adec:decorative xmlns:adec="http://schemas.microsoft.com/office/drawing/2017/decorative" val="1"/>
              </a:ext>
            </a:extLst>
          </p:cNvPr>
          <p:cNvCxnSpPr>
            <a:cxnSpLocks/>
          </p:cNvCxnSpPr>
          <p:nvPr/>
        </p:nvCxnSpPr>
        <p:spPr>
          <a:xfrm>
            <a:off x="5663042" y="5188912"/>
            <a:ext cx="1" cy="21180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5BDD81B4-2D6B-48B1-9C22-D25EA9C16914}"/>
              </a:ext>
              <a:ext uri="{C183D7F6-B498-43B3-948B-1728B52AA6E4}">
                <adec:decorative xmlns:adec="http://schemas.microsoft.com/office/drawing/2017/decorative" val="1"/>
              </a:ext>
            </a:extLst>
          </p:cNvPr>
          <p:cNvCxnSpPr>
            <a:cxnSpLocks/>
          </p:cNvCxnSpPr>
          <p:nvPr/>
        </p:nvCxnSpPr>
        <p:spPr>
          <a:xfrm>
            <a:off x="6361645" y="5186502"/>
            <a:ext cx="1" cy="21180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EB8F0E9A-CC69-4F38-808E-67CC54BCD936}"/>
              </a:ext>
              <a:ext uri="{C183D7F6-B498-43B3-948B-1728B52AA6E4}">
                <adec:decorative xmlns:adec="http://schemas.microsoft.com/office/drawing/2017/decorative" val="1"/>
              </a:ext>
            </a:extLst>
          </p:cNvPr>
          <p:cNvSpPr txBox="1"/>
          <p:nvPr/>
        </p:nvSpPr>
        <p:spPr>
          <a:xfrm>
            <a:off x="539733" y="1067545"/>
            <a:ext cx="1569621" cy="466281"/>
          </a:xfrm>
          <a:prstGeom prst="rect">
            <a:avLst/>
          </a:prstGeom>
          <a:noFill/>
        </p:spPr>
        <p:txBody>
          <a:bodyPr wrap="square">
            <a:spAutoFit/>
          </a:bodyPr>
          <a:lstStyle/>
          <a:p>
            <a:pPr algn="ctr" hangingPunct="0">
              <a:lnSpc>
                <a:spcPct val="90000"/>
              </a:lnSpc>
            </a:pPr>
            <a:r>
              <a:rPr lang="en-US" sz="1350" b="1" u="sng" dirty="0">
                <a:solidFill>
                  <a:srgbClr val="292929"/>
                </a:solidFill>
                <a:latin typeface="Lub Dub Condensed" panose="020B0506030403020204" pitchFamily="34" charset="0"/>
                <a:cs typeface="Lato"/>
              </a:rPr>
              <a:t>Indications to improve symptoms</a:t>
            </a:r>
          </a:p>
        </p:txBody>
      </p:sp>
      <p:sp>
        <p:nvSpPr>
          <p:cNvPr id="85" name="TextBox 84">
            <a:extLst>
              <a:ext uri="{FF2B5EF4-FFF2-40B4-BE49-F238E27FC236}">
                <a16:creationId xmlns:a16="http://schemas.microsoft.com/office/drawing/2014/main" id="{8D09D7F6-86AC-43CB-87CA-F4251259A0CA}"/>
              </a:ext>
              <a:ext uri="{C183D7F6-B498-43B3-948B-1728B52AA6E4}">
                <adec:decorative xmlns:adec="http://schemas.microsoft.com/office/drawing/2017/decorative" val="1"/>
              </a:ext>
            </a:extLst>
          </p:cNvPr>
          <p:cNvSpPr txBox="1"/>
          <p:nvPr/>
        </p:nvSpPr>
        <p:spPr>
          <a:xfrm>
            <a:off x="4745228" y="1067467"/>
            <a:ext cx="2175007" cy="466281"/>
          </a:xfrm>
          <a:prstGeom prst="rect">
            <a:avLst/>
          </a:prstGeom>
          <a:noFill/>
        </p:spPr>
        <p:txBody>
          <a:bodyPr wrap="square">
            <a:spAutoFit/>
          </a:bodyPr>
          <a:lstStyle/>
          <a:p>
            <a:pPr algn="ctr" hangingPunct="0">
              <a:lnSpc>
                <a:spcPct val="90000"/>
              </a:lnSpc>
            </a:pPr>
            <a:r>
              <a:rPr lang="en-US" sz="1350" b="1" u="sng" dirty="0">
                <a:solidFill>
                  <a:srgbClr val="292929"/>
                </a:solidFill>
                <a:latin typeface="Lub Dub Condensed" panose="020B0506030403020204" pitchFamily="34" charset="0"/>
                <a:cs typeface="Lato"/>
              </a:rPr>
              <a:t>Anatomic indications </a:t>
            </a:r>
          </a:p>
          <a:p>
            <a:pPr algn="ctr" hangingPunct="0">
              <a:lnSpc>
                <a:spcPct val="90000"/>
              </a:lnSpc>
            </a:pPr>
            <a:r>
              <a:rPr lang="en-US" sz="1350" b="1" u="sng" dirty="0">
                <a:solidFill>
                  <a:srgbClr val="292929"/>
                </a:solidFill>
                <a:latin typeface="Lub Dub Condensed" panose="020B0506030403020204" pitchFamily="34" charset="0"/>
                <a:cs typeface="Lato"/>
              </a:rPr>
              <a:t>to improve survival</a:t>
            </a:r>
          </a:p>
        </p:txBody>
      </p:sp>
      <p:sp>
        <p:nvSpPr>
          <p:cNvPr id="73" name="Slide Number Placeholder 3">
            <a:extLst>
              <a:ext uri="{FF2B5EF4-FFF2-40B4-BE49-F238E27FC236}">
                <a16:creationId xmlns:a16="http://schemas.microsoft.com/office/drawing/2014/main" id="{6D52E735-2899-486C-88A1-9BBADF13E2FA}"/>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12</a:t>
            </a:fld>
            <a:endParaRPr lang="en-US" sz="900" dirty="0"/>
          </a:p>
        </p:txBody>
      </p:sp>
    </p:spTree>
    <p:extLst>
      <p:ext uri="{BB962C8B-B14F-4D97-AF65-F5344CB8AC3E}">
        <p14:creationId xmlns:p14="http://schemas.microsoft.com/office/powerpoint/2010/main" val="376251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fade">
                                      <p:cBhvr>
                                        <p:cTn id="11" dur="500"/>
                                        <p:tgtEl>
                                          <p:spTgt spid="8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5"/>
                                        </p:tgtEl>
                                        <p:attrNameLst>
                                          <p:attrName>style.visibility</p:attrName>
                                        </p:attrNameLst>
                                      </p:cBhvr>
                                      <p:to>
                                        <p:strVal val="visible"/>
                                      </p:to>
                                    </p:set>
                                    <p:animEffect transition="in" filter="fade">
                                      <p:cBhvr>
                                        <p:cTn id="15" dur="500"/>
                                        <p:tgtEl>
                                          <p:spTgt spid="8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500"/>
                                        <p:tgtEl>
                                          <p:spTgt spid="20"/>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500"/>
                                        <p:tgtEl>
                                          <p:spTgt spid="23"/>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fade">
                                      <p:cBhvr>
                                        <p:cTn id="71" dur="500"/>
                                        <p:tgtEl>
                                          <p:spTgt spid="43"/>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750"/>
                                        <p:tgtEl>
                                          <p:spTgt spid="26"/>
                                        </p:tgtEl>
                                      </p:cBhvr>
                                    </p:animEffect>
                                  </p:childTnLst>
                                </p:cTn>
                              </p:par>
                            </p:childTnLst>
                          </p:cTn>
                        </p:par>
                        <p:par>
                          <p:cTn id="76" fill="hold">
                            <p:stCondLst>
                              <p:cond delay="9250"/>
                            </p:stCondLst>
                            <p:childTnLst>
                              <p:par>
                                <p:cTn id="77" presetID="10"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500"/>
                                        <p:tgtEl>
                                          <p:spTgt spid="24"/>
                                        </p:tgtEl>
                                      </p:cBhvr>
                                    </p:animEffect>
                                  </p:childTnLst>
                                </p:cTn>
                              </p:par>
                            </p:childTnLst>
                          </p:cTn>
                        </p:par>
                        <p:par>
                          <p:cTn id="80" fill="hold">
                            <p:stCondLst>
                              <p:cond delay="9750"/>
                            </p:stCondLst>
                            <p:childTnLst>
                              <p:par>
                                <p:cTn id="81" presetID="10" presetClass="entr" presetSubtype="0"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fade">
                                      <p:cBhvr>
                                        <p:cTn id="83" dur="500"/>
                                        <p:tgtEl>
                                          <p:spTgt spid="29"/>
                                        </p:tgtEl>
                                      </p:cBhvr>
                                    </p:animEffect>
                                  </p:childTnLst>
                                </p:cTn>
                              </p:par>
                            </p:childTnLst>
                          </p:cTn>
                        </p:par>
                        <p:par>
                          <p:cTn id="84" fill="hold">
                            <p:stCondLst>
                              <p:cond delay="10250"/>
                            </p:stCondLst>
                            <p:childTnLst>
                              <p:par>
                                <p:cTn id="85" presetID="10" presetClass="entr" presetSubtype="0"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fade">
                                      <p:cBhvr>
                                        <p:cTn id="87" dur="500"/>
                                        <p:tgtEl>
                                          <p:spTgt spid="25"/>
                                        </p:tgtEl>
                                      </p:cBhvr>
                                    </p:animEffect>
                                  </p:childTnLst>
                                </p:cTn>
                              </p:par>
                            </p:childTnLst>
                          </p:cTn>
                        </p:par>
                        <p:par>
                          <p:cTn id="88" fill="hold">
                            <p:stCondLst>
                              <p:cond delay="10750"/>
                            </p:stCondLst>
                            <p:childTnLst>
                              <p:par>
                                <p:cTn id="89" presetID="10" presetClass="entr" presetSubtype="0"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fade">
                                      <p:cBhvr>
                                        <p:cTn id="91" dur="500"/>
                                        <p:tgtEl>
                                          <p:spTgt spid="27"/>
                                        </p:tgtEl>
                                      </p:cBhvr>
                                    </p:animEffect>
                                  </p:childTnLst>
                                </p:cTn>
                              </p:par>
                            </p:childTnLst>
                          </p:cTn>
                        </p:par>
                        <p:par>
                          <p:cTn id="92" fill="hold">
                            <p:stCondLst>
                              <p:cond delay="11250"/>
                            </p:stCondLst>
                            <p:childTnLst>
                              <p:par>
                                <p:cTn id="93" presetID="10" presetClass="entr" presetSubtype="0"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fade">
                                      <p:cBhvr>
                                        <p:cTn id="95" dur="500"/>
                                        <p:tgtEl>
                                          <p:spTgt spid="37"/>
                                        </p:tgtEl>
                                      </p:cBhvr>
                                    </p:animEffect>
                                  </p:childTnLst>
                                </p:cTn>
                              </p:par>
                            </p:childTnLst>
                          </p:cTn>
                        </p:par>
                        <p:par>
                          <p:cTn id="96" fill="hold">
                            <p:stCondLst>
                              <p:cond delay="11750"/>
                            </p:stCondLst>
                            <p:childTnLst>
                              <p:par>
                                <p:cTn id="97" presetID="10"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500"/>
                                        <p:tgtEl>
                                          <p:spTgt spid="41"/>
                                        </p:tgtEl>
                                      </p:cBhvr>
                                    </p:animEffect>
                                  </p:childTnLst>
                                </p:cTn>
                              </p:par>
                            </p:childTnLst>
                          </p:cTn>
                        </p:par>
                        <p:par>
                          <p:cTn id="100" fill="hold">
                            <p:stCondLst>
                              <p:cond delay="12250"/>
                            </p:stCondLst>
                            <p:childTnLst>
                              <p:par>
                                <p:cTn id="101" presetID="10" presetClass="entr" presetSubtype="0" fill="hold" grpId="0" nodeType="afterEffect">
                                  <p:stCondLst>
                                    <p:cond delay="0"/>
                                  </p:stCondLst>
                                  <p:childTnLst>
                                    <p:set>
                                      <p:cBhvr>
                                        <p:cTn id="102" dur="1" fill="hold">
                                          <p:stCondLst>
                                            <p:cond delay="0"/>
                                          </p:stCondLst>
                                        </p:cTn>
                                        <p:tgtEl>
                                          <p:spTgt spid="42"/>
                                        </p:tgtEl>
                                        <p:attrNameLst>
                                          <p:attrName>style.visibility</p:attrName>
                                        </p:attrNameLst>
                                      </p:cBhvr>
                                      <p:to>
                                        <p:strVal val="visible"/>
                                      </p:to>
                                    </p:set>
                                    <p:animEffect transition="in" filter="fade">
                                      <p:cBhvr>
                                        <p:cTn id="103" dur="500"/>
                                        <p:tgtEl>
                                          <p:spTgt spid="42"/>
                                        </p:tgtEl>
                                      </p:cBhvr>
                                    </p:animEffect>
                                  </p:childTnLst>
                                </p:cTn>
                              </p:par>
                            </p:childTnLst>
                          </p:cTn>
                        </p:par>
                        <p:par>
                          <p:cTn id="104" fill="hold">
                            <p:stCondLst>
                              <p:cond delay="12750"/>
                            </p:stCondLst>
                            <p:childTnLst>
                              <p:par>
                                <p:cTn id="105" presetID="10" presetClass="entr" presetSubtype="0" fill="hold" grpId="0" nodeType="afterEffect">
                                  <p:stCondLst>
                                    <p:cond delay="0"/>
                                  </p:stCondLst>
                                  <p:childTnLst>
                                    <p:set>
                                      <p:cBhvr>
                                        <p:cTn id="106" dur="1" fill="hold">
                                          <p:stCondLst>
                                            <p:cond delay="0"/>
                                          </p:stCondLst>
                                        </p:cTn>
                                        <p:tgtEl>
                                          <p:spTgt spid="32"/>
                                        </p:tgtEl>
                                        <p:attrNameLst>
                                          <p:attrName>style.visibility</p:attrName>
                                        </p:attrNameLst>
                                      </p:cBhvr>
                                      <p:to>
                                        <p:strVal val="visible"/>
                                      </p:to>
                                    </p:set>
                                    <p:animEffect transition="in" filter="fade">
                                      <p:cBhvr>
                                        <p:cTn id="107" dur="500"/>
                                        <p:tgtEl>
                                          <p:spTgt spid="32"/>
                                        </p:tgtEl>
                                      </p:cBhvr>
                                    </p:animEffect>
                                  </p:childTnLst>
                                </p:cTn>
                              </p:par>
                            </p:childTnLst>
                          </p:cTn>
                        </p:par>
                        <p:par>
                          <p:cTn id="108" fill="hold">
                            <p:stCondLst>
                              <p:cond delay="13250"/>
                            </p:stCondLst>
                            <p:childTnLst>
                              <p:par>
                                <p:cTn id="109" presetID="10" presetClass="entr" presetSubtype="0"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fade">
                                      <p:cBhvr>
                                        <p:cTn id="111" dur="500"/>
                                        <p:tgtEl>
                                          <p:spTgt spid="30"/>
                                        </p:tgtEl>
                                      </p:cBhvr>
                                    </p:animEffect>
                                  </p:childTnLst>
                                </p:cTn>
                              </p:par>
                            </p:childTnLst>
                          </p:cTn>
                        </p:par>
                        <p:par>
                          <p:cTn id="112" fill="hold">
                            <p:stCondLst>
                              <p:cond delay="13750"/>
                            </p:stCondLst>
                            <p:childTnLst>
                              <p:par>
                                <p:cTn id="113" presetID="10" presetClass="entr" presetSubtype="0" fill="hold" grpId="0"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fade">
                                      <p:cBhvr>
                                        <p:cTn id="115" dur="500"/>
                                        <p:tgtEl>
                                          <p:spTgt spid="17"/>
                                        </p:tgtEl>
                                      </p:cBhvr>
                                    </p:animEffect>
                                  </p:childTnLst>
                                </p:cTn>
                              </p:par>
                            </p:childTnLst>
                          </p:cTn>
                        </p:par>
                        <p:par>
                          <p:cTn id="116" fill="hold">
                            <p:stCondLst>
                              <p:cond delay="14250"/>
                            </p:stCondLst>
                            <p:childTnLst>
                              <p:par>
                                <p:cTn id="117" presetID="10"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fade">
                                      <p:cBhvr>
                                        <p:cTn id="119" dur="500"/>
                                        <p:tgtEl>
                                          <p:spTgt spid="31"/>
                                        </p:tgtEl>
                                      </p:cBhvr>
                                    </p:animEffect>
                                  </p:childTnLst>
                                </p:cTn>
                              </p:par>
                            </p:childTnLst>
                          </p:cTn>
                        </p:par>
                        <p:par>
                          <p:cTn id="120" fill="hold">
                            <p:stCondLst>
                              <p:cond delay="14750"/>
                            </p:stCondLst>
                            <p:childTnLst>
                              <p:par>
                                <p:cTn id="121" presetID="10" presetClass="entr" presetSubtype="0" fill="hold" grpId="0" nodeType="afterEffect">
                                  <p:stCondLst>
                                    <p:cond delay="0"/>
                                  </p:stCondLst>
                                  <p:childTnLst>
                                    <p:set>
                                      <p:cBhvr>
                                        <p:cTn id="122" dur="1" fill="hold">
                                          <p:stCondLst>
                                            <p:cond delay="0"/>
                                          </p:stCondLst>
                                        </p:cTn>
                                        <p:tgtEl>
                                          <p:spTgt spid="33"/>
                                        </p:tgtEl>
                                        <p:attrNameLst>
                                          <p:attrName>style.visibility</p:attrName>
                                        </p:attrNameLst>
                                      </p:cBhvr>
                                      <p:to>
                                        <p:strVal val="visible"/>
                                      </p:to>
                                    </p:set>
                                    <p:animEffect transition="in" filter="fade">
                                      <p:cBhvr>
                                        <p:cTn id="123" dur="500"/>
                                        <p:tgtEl>
                                          <p:spTgt spid="33"/>
                                        </p:tgtEl>
                                      </p:cBhvr>
                                    </p:animEffect>
                                  </p:childTnLst>
                                </p:cTn>
                              </p:par>
                            </p:childTnLst>
                          </p:cTn>
                        </p:par>
                        <p:par>
                          <p:cTn id="124" fill="hold">
                            <p:stCondLst>
                              <p:cond delay="15250"/>
                            </p:stCondLst>
                            <p:childTnLst>
                              <p:par>
                                <p:cTn id="125" presetID="10"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500"/>
                                        <p:tgtEl>
                                          <p:spTgt spid="34"/>
                                        </p:tgtEl>
                                      </p:cBhvr>
                                    </p:animEffect>
                                  </p:childTnLst>
                                </p:cTn>
                              </p:par>
                            </p:childTnLst>
                          </p:cTn>
                        </p:par>
                        <p:par>
                          <p:cTn id="128" fill="hold">
                            <p:stCondLst>
                              <p:cond delay="15750"/>
                            </p:stCondLst>
                            <p:childTnLst>
                              <p:par>
                                <p:cTn id="129" presetID="10" presetClass="entr" presetSubtype="0" fill="hold"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fade">
                                      <p:cBhvr>
                                        <p:cTn id="131" dur="500"/>
                                        <p:tgtEl>
                                          <p:spTgt spid="35"/>
                                        </p:tgtEl>
                                      </p:cBhvr>
                                    </p:animEffect>
                                  </p:childTnLst>
                                </p:cTn>
                              </p:par>
                            </p:childTnLst>
                          </p:cTn>
                        </p:par>
                        <p:par>
                          <p:cTn id="132" fill="hold">
                            <p:stCondLst>
                              <p:cond delay="16250"/>
                            </p:stCondLst>
                            <p:childTnLst>
                              <p:par>
                                <p:cTn id="133" presetID="10" presetClass="entr" presetSubtype="0" fill="hold" grpId="0" nodeType="afterEffect">
                                  <p:stCondLst>
                                    <p:cond delay="0"/>
                                  </p:stCondLst>
                                  <p:childTnLst>
                                    <p:set>
                                      <p:cBhvr>
                                        <p:cTn id="134" dur="1" fill="hold">
                                          <p:stCondLst>
                                            <p:cond delay="0"/>
                                          </p:stCondLst>
                                        </p:cTn>
                                        <p:tgtEl>
                                          <p:spTgt spid="36"/>
                                        </p:tgtEl>
                                        <p:attrNameLst>
                                          <p:attrName>style.visibility</p:attrName>
                                        </p:attrNameLst>
                                      </p:cBhvr>
                                      <p:to>
                                        <p:strVal val="visible"/>
                                      </p:to>
                                    </p:set>
                                    <p:animEffect transition="in" filter="fade">
                                      <p:cBhvr>
                                        <p:cTn id="135" dur="500"/>
                                        <p:tgtEl>
                                          <p:spTgt spid="36"/>
                                        </p:tgtEl>
                                      </p:cBhvr>
                                    </p:animEffect>
                                  </p:childTnLst>
                                </p:cTn>
                              </p:par>
                            </p:childTnLst>
                          </p:cTn>
                        </p:par>
                        <p:par>
                          <p:cTn id="136" fill="hold">
                            <p:stCondLst>
                              <p:cond delay="16750"/>
                            </p:stCondLst>
                            <p:childTnLst>
                              <p:par>
                                <p:cTn id="137" presetID="10" presetClass="entr" presetSubtype="0" fill="hold" grpId="0" nodeType="afterEffect">
                                  <p:stCondLst>
                                    <p:cond delay="0"/>
                                  </p:stCondLst>
                                  <p:childTnLst>
                                    <p:set>
                                      <p:cBhvr>
                                        <p:cTn id="138" dur="1" fill="hold">
                                          <p:stCondLst>
                                            <p:cond delay="0"/>
                                          </p:stCondLst>
                                        </p:cTn>
                                        <p:tgtEl>
                                          <p:spTgt spid="44"/>
                                        </p:tgtEl>
                                        <p:attrNameLst>
                                          <p:attrName>style.visibility</p:attrName>
                                        </p:attrNameLst>
                                      </p:cBhvr>
                                      <p:to>
                                        <p:strVal val="visible"/>
                                      </p:to>
                                    </p:set>
                                    <p:animEffect transition="in" filter="fade">
                                      <p:cBhvr>
                                        <p:cTn id="139" dur="500"/>
                                        <p:tgtEl>
                                          <p:spTgt spid="44"/>
                                        </p:tgtEl>
                                      </p:cBhvr>
                                    </p:animEffect>
                                  </p:childTnLst>
                                </p:cTn>
                              </p:par>
                            </p:childTnLst>
                          </p:cTn>
                        </p:par>
                        <p:par>
                          <p:cTn id="140" fill="hold">
                            <p:stCondLst>
                              <p:cond delay="17250"/>
                            </p:stCondLst>
                            <p:childTnLst>
                              <p:par>
                                <p:cTn id="141" presetID="10" presetClass="entr" presetSubtype="0" fill="hold" grpId="0" nodeType="afterEffect">
                                  <p:stCondLst>
                                    <p:cond delay="0"/>
                                  </p:stCondLst>
                                  <p:childTnLst>
                                    <p:set>
                                      <p:cBhvr>
                                        <p:cTn id="142" dur="1" fill="hold">
                                          <p:stCondLst>
                                            <p:cond delay="0"/>
                                          </p:stCondLst>
                                        </p:cTn>
                                        <p:tgtEl>
                                          <p:spTgt spid="46"/>
                                        </p:tgtEl>
                                        <p:attrNameLst>
                                          <p:attrName>style.visibility</p:attrName>
                                        </p:attrNameLst>
                                      </p:cBhvr>
                                      <p:to>
                                        <p:strVal val="visible"/>
                                      </p:to>
                                    </p:set>
                                    <p:animEffect transition="in" filter="fade">
                                      <p:cBhvr>
                                        <p:cTn id="143" dur="500"/>
                                        <p:tgtEl>
                                          <p:spTgt spid="46"/>
                                        </p:tgtEl>
                                      </p:cBhvr>
                                    </p:animEffect>
                                  </p:childTnLst>
                                </p:cTn>
                              </p:par>
                            </p:childTnLst>
                          </p:cTn>
                        </p:par>
                        <p:par>
                          <p:cTn id="144" fill="hold">
                            <p:stCondLst>
                              <p:cond delay="17750"/>
                            </p:stCondLst>
                            <p:childTnLst>
                              <p:par>
                                <p:cTn id="145" presetID="10" presetClass="entr" presetSubtype="0" fill="hold" grpId="0" nodeType="afterEffect">
                                  <p:stCondLst>
                                    <p:cond delay="0"/>
                                  </p:stCondLst>
                                  <p:childTnLst>
                                    <p:set>
                                      <p:cBhvr>
                                        <p:cTn id="146" dur="1" fill="hold">
                                          <p:stCondLst>
                                            <p:cond delay="0"/>
                                          </p:stCondLst>
                                        </p:cTn>
                                        <p:tgtEl>
                                          <p:spTgt spid="47"/>
                                        </p:tgtEl>
                                        <p:attrNameLst>
                                          <p:attrName>style.visibility</p:attrName>
                                        </p:attrNameLst>
                                      </p:cBhvr>
                                      <p:to>
                                        <p:strVal val="visible"/>
                                      </p:to>
                                    </p:set>
                                    <p:animEffect transition="in" filter="fade">
                                      <p:cBhvr>
                                        <p:cTn id="147" dur="500"/>
                                        <p:tgtEl>
                                          <p:spTgt spid="47"/>
                                        </p:tgtEl>
                                      </p:cBhvr>
                                    </p:animEffect>
                                  </p:childTnLst>
                                </p:cTn>
                              </p:par>
                            </p:childTnLst>
                          </p:cTn>
                        </p:par>
                        <p:par>
                          <p:cTn id="148" fill="hold">
                            <p:stCondLst>
                              <p:cond delay="18250"/>
                            </p:stCondLst>
                            <p:childTnLst>
                              <p:par>
                                <p:cTn id="149" presetID="10" presetClass="entr" presetSubtype="0" fill="hold" grpId="0" nodeType="afterEffect">
                                  <p:stCondLst>
                                    <p:cond delay="0"/>
                                  </p:stCondLst>
                                  <p:childTnLst>
                                    <p:set>
                                      <p:cBhvr>
                                        <p:cTn id="150" dur="1" fill="hold">
                                          <p:stCondLst>
                                            <p:cond delay="0"/>
                                          </p:stCondLst>
                                        </p:cTn>
                                        <p:tgtEl>
                                          <p:spTgt spid="45"/>
                                        </p:tgtEl>
                                        <p:attrNameLst>
                                          <p:attrName>style.visibility</p:attrName>
                                        </p:attrNameLst>
                                      </p:cBhvr>
                                      <p:to>
                                        <p:strVal val="visible"/>
                                      </p:to>
                                    </p:set>
                                    <p:animEffect transition="in" filter="fade">
                                      <p:cBhvr>
                                        <p:cTn id="151" dur="500"/>
                                        <p:tgtEl>
                                          <p:spTgt spid="45"/>
                                        </p:tgtEl>
                                      </p:cBhvr>
                                    </p:animEffect>
                                  </p:childTnLst>
                                </p:cTn>
                              </p:par>
                            </p:childTnLst>
                          </p:cTn>
                        </p:par>
                        <p:par>
                          <p:cTn id="152" fill="hold">
                            <p:stCondLst>
                              <p:cond delay="18750"/>
                            </p:stCondLst>
                            <p:childTnLst>
                              <p:par>
                                <p:cTn id="153" presetID="10" presetClass="entr" presetSubtype="0" fill="hold" grpId="0" nodeType="afterEffect">
                                  <p:stCondLst>
                                    <p:cond delay="0"/>
                                  </p:stCondLst>
                                  <p:childTnLst>
                                    <p:set>
                                      <p:cBhvr>
                                        <p:cTn id="154" dur="1" fill="hold">
                                          <p:stCondLst>
                                            <p:cond delay="0"/>
                                          </p:stCondLst>
                                        </p:cTn>
                                        <p:tgtEl>
                                          <p:spTgt spid="48"/>
                                        </p:tgtEl>
                                        <p:attrNameLst>
                                          <p:attrName>style.visibility</p:attrName>
                                        </p:attrNameLst>
                                      </p:cBhvr>
                                      <p:to>
                                        <p:strVal val="visible"/>
                                      </p:to>
                                    </p:set>
                                    <p:animEffect transition="in" filter="fade">
                                      <p:cBhvr>
                                        <p:cTn id="155" dur="500"/>
                                        <p:tgtEl>
                                          <p:spTgt spid="48"/>
                                        </p:tgtEl>
                                      </p:cBhvr>
                                    </p:animEffect>
                                  </p:childTnLst>
                                </p:cTn>
                              </p:par>
                            </p:childTnLst>
                          </p:cTn>
                        </p:par>
                        <p:par>
                          <p:cTn id="156" fill="hold">
                            <p:stCondLst>
                              <p:cond delay="19250"/>
                            </p:stCondLst>
                            <p:childTnLst>
                              <p:par>
                                <p:cTn id="157" presetID="10" presetClass="entr" presetSubtype="0" fill="hold" grpId="0" nodeType="afterEffect">
                                  <p:stCondLst>
                                    <p:cond delay="0"/>
                                  </p:stCondLst>
                                  <p:childTnLst>
                                    <p:set>
                                      <p:cBhvr>
                                        <p:cTn id="158" dur="1" fill="hold">
                                          <p:stCondLst>
                                            <p:cond delay="0"/>
                                          </p:stCondLst>
                                        </p:cTn>
                                        <p:tgtEl>
                                          <p:spTgt spid="49"/>
                                        </p:tgtEl>
                                        <p:attrNameLst>
                                          <p:attrName>style.visibility</p:attrName>
                                        </p:attrNameLst>
                                      </p:cBhvr>
                                      <p:to>
                                        <p:strVal val="visible"/>
                                      </p:to>
                                    </p:set>
                                    <p:animEffect transition="in" filter="fade">
                                      <p:cBhvr>
                                        <p:cTn id="159" dur="500"/>
                                        <p:tgtEl>
                                          <p:spTgt spid="49"/>
                                        </p:tgtEl>
                                      </p:cBhvr>
                                    </p:animEffect>
                                  </p:childTnLst>
                                </p:cTn>
                              </p:par>
                            </p:childTnLst>
                          </p:cTn>
                        </p:par>
                        <p:par>
                          <p:cTn id="160" fill="hold">
                            <p:stCondLst>
                              <p:cond delay="19750"/>
                            </p:stCondLst>
                            <p:childTnLst>
                              <p:par>
                                <p:cTn id="161" presetID="10" presetClass="entr" presetSubtype="0" fill="hold" grpId="0" nodeType="afterEffect">
                                  <p:stCondLst>
                                    <p:cond delay="0"/>
                                  </p:stCondLst>
                                  <p:childTnLst>
                                    <p:set>
                                      <p:cBhvr>
                                        <p:cTn id="162" dur="1" fill="hold">
                                          <p:stCondLst>
                                            <p:cond delay="0"/>
                                          </p:stCondLst>
                                        </p:cTn>
                                        <p:tgtEl>
                                          <p:spTgt spid="52"/>
                                        </p:tgtEl>
                                        <p:attrNameLst>
                                          <p:attrName>style.visibility</p:attrName>
                                        </p:attrNameLst>
                                      </p:cBhvr>
                                      <p:to>
                                        <p:strVal val="visible"/>
                                      </p:to>
                                    </p:set>
                                    <p:animEffect transition="in" filter="fade">
                                      <p:cBhvr>
                                        <p:cTn id="163" dur="500"/>
                                        <p:tgtEl>
                                          <p:spTgt spid="52"/>
                                        </p:tgtEl>
                                      </p:cBhvr>
                                    </p:animEffect>
                                  </p:childTnLst>
                                </p:cTn>
                              </p:par>
                            </p:childTnLst>
                          </p:cTn>
                        </p:par>
                        <p:par>
                          <p:cTn id="164" fill="hold">
                            <p:stCondLst>
                              <p:cond delay="20250"/>
                            </p:stCondLst>
                            <p:childTnLst>
                              <p:par>
                                <p:cTn id="165" presetID="10" presetClass="entr" presetSubtype="0" fill="hold" grpId="0" nodeType="afterEffect">
                                  <p:stCondLst>
                                    <p:cond delay="0"/>
                                  </p:stCondLst>
                                  <p:childTnLst>
                                    <p:set>
                                      <p:cBhvr>
                                        <p:cTn id="166" dur="1" fill="hold">
                                          <p:stCondLst>
                                            <p:cond delay="0"/>
                                          </p:stCondLst>
                                        </p:cTn>
                                        <p:tgtEl>
                                          <p:spTgt spid="53"/>
                                        </p:tgtEl>
                                        <p:attrNameLst>
                                          <p:attrName>style.visibility</p:attrName>
                                        </p:attrNameLst>
                                      </p:cBhvr>
                                      <p:to>
                                        <p:strVal val="visible"/>
                                      </p:to>
                                    </p:set>
                                    <p:animEffect transition="in" filter="fade">
                                      <p:cBhvr>
                                        <p:cTn id="167" dur="500"/>
                                        <p:tgtEl>
                                          <p:spTgt spid="53"/>
                                        </p:tgtEl>
                                      </p:cBhvr>
                                    </p:animEffect>
                                  </p:childTnLst>
                                </p:cTn>
                              </p:par>
                            </p:childTnLst>
                          </p:cTn>
                        </p:par>
                        <p:par>
                          <p:cTn id="168" fill="hold">
                            <p:stCondLst>
                              <p:cond delay="20750"/>
                            </p:stCondLst>
                            <p:childTnLst>
                              <p:par>
                                <p:cTn id="169" presetID="10" presetClass="entr" presetSubtype="0" fill="hold" grpId="0" nodeType="afterEffect">
                                  <p:stCondLst>
                                    <p:cond delay="0"/>
                                  </p:stCondLst>
                                  <p:childTnLst>
                                    <p:set>
                                      <p:cBhvr>
                                        <p:cTn id="170" dur="1" fill="hold">
                                          <p:stCondLst>
                                            <p:cond delay="0"/>
                                          </p:stCondLst>
                                        </p:cTn>
                                        <p:tgtEl>
                                          <p:spTgt spid="50"/>
                                        </p:tgtEl>
                                        <p:attrNameLst>
                                          <p:attrName>style.visibility</p:attrName>
                                        </p:attrNameLst>
                                      </p:cBhvr>
                                      <p:to>
                                        <p:strVal val="visible"/>
                                      </p:to>
                                    </p:set>
                                    <p:animEffect transition="in" filter="fade">
                                      <p:cBhvr>
                                        <p:cTn id="171" dur="500"/>
                                        <p:tgtEl>
                                          <p:spTgt spid="50"/>
                                        </p:tgtEl>
                                      </p:cBhvr>
                                    </p:animEffect>
                                  </p:childTnLst>
                                </p:cTn>
                              </p:par>
                            </p:childTnLst>
                          </p:cTn>
                        </p:par>
                        <p:par>
                          <p:cTn id="172" fill="hold">
                            <p:stCondLst>
                              <p:cond delay="21250"/>
                            </p:stCondLst>
                            <p:childTnLst>
                              <p:par>
                                <p:cTn id="173" presetID="10" presetClass="entr" presetSubtype="0" fill="hold" grpId="0" nodeType="afterEffect">
                                  <p:stCondLst>
                                    <p:cond delay="0"/>
                                  </p:stCondLst>
                                  <p:childTnLst>
                                    <p:set>
                                      <p:cBhvr>
                                        <p:cTn id="174" dur="1" fill="hold">
                                          <p:stCondLst>
                                            <p:cond delay="0"/>
                                          </p:stCondLst>
                                        </p:cTn>
                                        <p:tgtEl>
                                          <p:spTgt spid="51"/>
                                        </p:tgtEl>
                                        <p:attrNameLst>
                                          <p:attrName>style.visibility</p:attrName>
                                        </p:attrNameLst>
                                      </p:cBhvr>
                                      <p:to>
                                        <p:strVal val="visible"/>
                                      </p:to>
                                    </p:set>
                                    <p:animEffect transition="in" filter="fade">
                                      <p:cBhvr>
                                        <p:cTn id="175" dur="500"/>
                                        <p:tgtEl>
                                          <p:spTgt spid="51"/>
                                        </p:tgtEl>
                                      </p:cBhvr>
                                    </p:animEffect>
                                  </p:childTnLst>
                                </p:cTn>
                              </p:par>
                            </p:childTnLst>
                          </p:cTn>
                        </p:par>
                        <p:par>
                          <p:cTn id="176" fill="hold">
                            <p:stCondLst>
                              <p:cond delay="21750"/>
                            </p:stCondLst>
                            <p:childTnLst>
                              <p:par>
                                <p:cTn id="177" presetID="10" presetClass="entr" presetSubtype="0" fill="hold" grpId="0" nodeType="afterEffect">
                                  <p:stCondLst>
                                    <p:cond delay="0"/>
                                  </p:stCondLst>
                                  <p:childTnLst>
                                    <p:set>
                                      <p:cBhvr>
                                        <p:cTn id="178" dur="1" fill="hold">
                                          <p:stCondLst>
                                            <p:cond delay="0"/>
                                          </p:stCondLst>
                                        </p:cTn>
                                        <p:tgtEl>
                                          <p:spTgt spid="56"/>
                                        </p:tgtEl>
                                        <p:attrNameLst>
                                          <p:attrName>style.visibility</p:attrName>
                                        </p:attrNameLst>
                                      </p:cBhvr>
                                      <p:to>
                                        <p:strVal val="visible"/>
                                      </p:to>
                                    </p:set>
                                    <p:animEffect transition="in" filter="fade">
                                      <p:cBhvr>
                                        <p:cTn id="179" dur="500"/>
                                        <p:tgtEl>
                                          <p:spTgt spid="56"/>
                                        </p:tgtEl>
                                      </p:cBhvr>
                                    </p:animEffect>
                                  </p:childTnLst>
                                </p:cTn>
                              </p:par>
                            </p:childTnLst>
                          </p:cTn>
                        </p:par>
                        <p:par>
                          <p:cTn id="180" fill="hold">
                            <p:stCondLst>
                              <p:cond delay="22250"/>
                            </p:stCondLst>
                            <p:childTnLst>
                              <p:par>
                                <p:cTn id="181" presetID="10" presetClass="entr" presetSubtype="0" fill="hold" nodeType="afterEffect">
                                  <p:stCondLst>
                                    <p:cond delay="0"/>
                                  </p:stCondLst>
                                  <p:childTnLst>
                                    <p:set>
                                      <p:cBhvr>
                                        <p:cTn id="182" dur="1" fill="hold">
                                          <p:stCondLst>
                                            <p:cond delay="0"/>
                                          </p:stCondLst>
                                        </p:cTn>
                                        <p:tgtEl>
                                          <p:spTgt spid="60"/>
                                        </p:tgtEl>
                                        <p:attrNameLst>
                                          <p:attrName>style.visibility</p:attrName>
                                        </p:attrNameLst>
                                      </p:cBhvr>
                                      <p:to>
                                        <p:strVal val="visible"/>
                                      </p:to>
                                    </p:set>
                                    <p:animEffect transition="in" filter="fade">
                                      <p:cBhvr>
                                        <p:cTn id="183" dur="500"/>
                                        <p:tgtEl>
                                          <p:spTgt spid="60"/>
                                        </p:tgtEl>
                                      </p:cBhvr>
                                    </p:animEffect>
                                  </p:childTnLst>
                                </p:cTn>
                              </p:par>
                            </p:childTnLst>
                          </p:cTn>
                        </p:par>
                        <p:par>
                          <p:cTn id="184" fill="hold">
                            <p:stCondLst>
                              <p:cond delay="22750"/>
                            </p:stCondLst>
                            <p:childTnLst>
                              <p:par>
                                <p:cTn id="185" presetID="10" presetClass="entr" presetSubtype="0" fill="hold" grpId="0" nodeType="afterEffect">
                                  <p:stCondLst>
                                    <p:cond delay="0"/>
                                  </p:stCondLst>
                                  <p:childTnLst>
                                    <p:set>
                                      <p:cBhvr>
                                        <p:cTn id="186" dur="1" fill="hold">
                                          <p:stCondLst>
                                            <p:cond delay="0"/>
                                          </p:stCondLst>
                                        </p:cTn>
                                        <p:tgtEl>
                                          <p:spTgt spid="57"/>
                                        </p:tgtEl>
                                        <p:attrNameLst>
                                          <p:attrName>style.visibility</p:attrName>
                                        </p:attrNameLst>
                                      </p:cBhvr>
                                      <p:to>
                                        <p:strVal val="visible"/>
                                      </p:to>
                                    </p:set>
                                    <p:animEffect transition="in" filter="fade">
                                      <p:cBhvr>
                                        <p:cTn id="187" dur="500"/>
                                        <p:tgtEl>
                                          <p:spTgt spid="57"/>
                                        </p:tgtEl>
                                      </p:cBhvr>
                                    </p:animEffect>
                                  </p:childTnLst>
                                </p:cTn>
                              </p:par>
                            </p:childTnLst>
                          </p:cTn>
                        </p:par>
                        <p:par>
                          <p:cTn id="188" fill="hold">
                            <p:stCondLst>
                              <p:cond delay="23250"/>
                            </p:stCondLst>
                            <p:childTnLst>
                              <p:par>
                                <p:cTn id="189" presetID="10" presetClass="entr" presetSubtype="0" fill="hold" grpId="0" nodeType="afterEffect">
                                  <p:stCondLst>
                                    <p:cond delay="0"/>
                                  </p:stCondLst>
                                  <p:childTnLst>
                                    <p:set>
                                      <p:cBhvr>
                                        <p:cTn id="190" dur="1" fill="hold">
                                          <p:stCondLst>
                                            <p:cond delay="0"/>
                                          </p:stCondLst>
                                        </p:cTn>
                                        <p:tgtEl>
                                          <p:spTgt spid="58"/>
                                        </p:tgtEl>
                                        <p:attrNameLst>
                                          <p:attrName>style.visibility</p:attrName>
                                        </p:attrNameLst>
                                      </p:cBhvr>
                                      <p:to>
                                        <p:strVal val="visible"/>
                                      </p:to>
                                    </p:set>
                                    <p:animEffect transition="in" filter="fade">
                                      <p:cBhvr>
                                        <p:cTn id="191" dur="500"/>
                                        <p:tgtEl>
                                          <p:spTgt spid="58"/>
                                        </p:tgtEl>
                                      </p:cBhvr>
                                    </p:animEffect>
                                  </p:childTnLst>
                                </p:cTn>
                              </p:par>
                            </p:childTnLst>
                          </p:cTn>
                        </p:par>
                        <p:par>
                          <p:cTn id="192" fill="hold">
                            <p:stCondLst>
                              <p:cond delay="23750"/>
                            </p:stCondLst>
                            <p:childTnLst>
                              <p:par>
                                <p:cTn id="193" presetID="10" presetClass="entr" presetSubtype="0" fill="hold" grpId="0" nodeType="afterEffect">
                                  <p:stCondLst>
                                    <p:cond delay="0"/>
                                  </p:stCondLst>
                                  <p:childTnLst>
                                    <p:set>
                                      <p:cBhvr>
                                        <p:cTn id="194" dur="1" fill="hold">
                                          <p:stCondLst>
                                            <p:cond delay="0"/>
                                          </p:stCondLst>
                                        </p:cTn>
                                        <p:tgtEl>
                                          <p:spTgt spid="59"/>
                                        </p:tgtEl>
                                        <p:attrNameLst>
                                          <p:attrName>style.visibility</p:attrName>
                                        </p:attrNameLst>
                                      </p:cBhvr>
                                      <p:to>
                                        <p:strVal val="visible"/>
                                      </p:to>
                                    </p:set>
                                    <p:animEffect transition="in" filter="fade">
                                      <p:cBhvr>
                                        <p:cTn id="195" dur="500"/>
                                        <p:tgtEl>
                                          <p:spTgt spid="59"/>
                                        </p:tgtEl>
                                      </p:cBhvr>
                                    </p:animEffect>
                                  </p:childTnLst>
                                </p:cTn>
                              </p:par>
                            </p:childTnLst>
                          </p:cTn>
                        </p:par>
                        <p:par>
                          <p:cTn id="196" fill="hold">
                            <p:stCondLst>
                              <p:cond delay="24250"/>
                            </p:stCondLst>
                            <p:childTnLst>
                              <p:par>
                                <p:cTn id="197" presetID="10" presetClass="entr" presetSubtype="0" fill="hold" grpId="0" nodeType="afterEffect">
                                  <p:stCondLst>
                                    <p:cond delay="0"/>
                                  </p:stCondLst>
                                  <p:childTnLst>
                                    <p:set>
                                      <p:cBhvr>
                                        <p:cTn id="198" dur="1" fill="hold">
                                          <p:stCondLst>
                                            <p:cond delay="0"/>
                                          </p:stCondLst>
                                        </p:cTn>
                                        <p:tgtEl>
                                          <p:spTgt spid="62"/>
                                        </p:tgtEl>
                                        <p:attrNameLst>
                                          <p:attrName>style.visibility</p:attrName>
                                        </p:attrNameLst>
                                      </p:cBhvr>
                                      <p:to>
                                        <p:strVal val="visible"/>
                                      </p:to>
                                    </p:set>
                                    <p:animEffect transition="in" filter="fade">
                                      <p:cBhvr>
                                        <p:cTn id="199" dur="500"/>
                                        <p:tgtEl>
                                          <p:spTgt spid="62"/>
                                        </p:tgtEl>
                                      </p:cBhvr>
                                    </p:animEffect>
                                  </p:childTnLst>
                                </p:cTn>
                              </p:par>
                            </p:childTnLst>
                          </p:cTn>
                        </p:par>
                        <p:par>
                          <p:cTn id="200" fill="hold">
                            <p:stCondLst>
                              <p:cond delay="24750"/>
                            </p:stCondLst>
                            <p:childTnLst>
                              <p:par>
                                <p:cTn id="201" presetID="10" presetClass="entr" presetSubtype="0" fill="hold" grpId="0" nodeType="afterEffect">
                                  <p:stCondLst>
                                    <p:cond delay="0"/>
                                  </p:stCondLst>
                                  <p:childTnLst>
                                    <p:set>
                                      <p:cBhvr>
                                        <p:cTn id="202" dur="1" fill="hold">
                                          <p:stCondLst>
                                            <p:cond delay="0"/>
                                          </p:stCondLst>
                                        </p:cTn>
                                        <p:tgtEl>
                                          <p:spTgt spid="65"/>
                                        </p:tgtEl>
                                        <p:attrNameLst>
                                          <p:attrName>style.visibility</p:attrName>
                                        </p:attrNameLst>
                                      </p:cBhvr>
                                      <p:to>
                                        <p:strVal val="visible"/>
                                      </p:to>
                                    </p:set>
                                    <p:animEffect transition="in" filter="fade">
                                      <p:cBhvr>
                                        <p:cTn id="203" dur="500"/>
                                        <p:tgtEl>
                                          <p:spTgt spid="65"/>
                                        </p:tgtEl>
                                      </p:cBhvr>
                                    </p:animEffect>
                                  </p:childTnLst>
                                </p:cTn>
                              </p:par>
                            </p:childTnLst>
                          </p:cTn>
                        </p:par>
                        <p:par>
                          <p:cTn id="204" fill="hold">
                            <p:stCondLst>
                              <p:cond delay="25250"/>
                            </p:stCondLst>
                            <p:childTnLst>
                              <p:par>
                                <p:cTn id="205" presetID="10" presetClass="entr" presetSubtype="0" fill="hold" grpId="0" nodeType="afterEffect">
                                  <p:stCondLst>
                                    <p:cond delay="0"/>
                                  </p:stCondLst>
                                  <p:childTnLst>
                                    <p:set>
                                      <p:cBhvr>
                                        <p:cTn id="206" dur="1" fill="hold">
                                          <p:stCondLst>
                                            <p:cond delay="0"/>
                                          </p:stCondLst>
                                        </p:cTn>
                                        <p:tgtEl>
                                          <p:spTgt spid="63"/>
                                        </p:tgtEl>
                                        <p:attrNameLst>
                                          <p:attrName>style.visibility</p:attrName>
                                        </p:attrNameLst>
                                      </p:cBhvr>
                                      <p:to>
                                        <p:strVal val="visible"/>
                                      </p:to>
                                    </p:set>
                                    <p:animEffect transition="in" filter="fade">
                                      <p:cBhvr>
                                        <p:cTn id="207" dur="750"/>
                                        <p:tgtEl>
                                          <p:spTgt spid="63"/>
                                        </p:tgtEl>
                                      </p:cBhvr>
                                    </p:animEffect>
                                  </p:childTnLst>
                                </p:cTn>
                              </p:par>
                            </p:childTnLst>
                          </p:cTn>
                        </p:par>
                        <p:par>
                          <p:cTn id="208" fill="hold">
                            <p:stCondLst>
                              <p:cond delay="26000"/>
                            </p:stCondLst>
                            <p:childTnLst>
                              <p:par>
                                <p:cTn id="209" presetID="10" presetClass="entr" presetSubtype="0" fill="hold" grpId="0" nodeType="afterEffect">
                                  <p:stCondLst>
                                    <p:cond delay="0"/>
                                  </p:stCondLst>
                                  <p:childTnLst>
                                    <p:set>
                                      <p:cBhvr>
                                        <p:cTn id="210" dur="1" fill="hold">
                                          <p:stCondLst>
                                            <p:cond delay="0"/>
                                          </p:stCondLst>
                                        </p:cTn>
                                        <p:tgtEl>
                                          <p:spTgt spid="64"/>
                                        </p:tgtEl>
                                        <p:attrNameLst>
                                          <p:attrName>style.visibility</p:attrName>
                                        </p:attrNameLst>
                                      </p:cBhvr>
                                      <p:to>
                                        <p:strVal val="visible"/>
                                      </p:to>
                                    </p:set>
                                    <p:animEffect transition="in" filter="fade">
                                      <p:cBhvr>
                                        <p:cTn id="211" dur="500"/>
                                        <p:tgtEl>
                                          <p:spTgt spid="64"/>
                                        </p:tgtEl>
                                      </p:cBhvr>
                                    </p:animEffect>
                                  </p:childTnLst>
                                </p:cTn>
                              </p:par>
                            </p:childTnLst>
                          </p:cTn>
                        </p:par>
                        <p:par>
                          <p:cTn id="212" fill="hold">
                            <p:stCondLst>
                              <p:cond delay="26500"/>
                            </p:stCondLst>
                            <p:childTnLst>
                              <p:par>
                                <p:cTn id="213" presetID="10" presetClass="entr" presetSubtype="0" fill="hold" grpId="0" nodeType="afterEffect">
                                  <p:stCondLst>
                                    <p:cond delay="0"/>
                                  </p:stCondLst>
                                  <p:childTnLst>
                                    <p:set>
                                      <p:cBhvr>
                                        <p:cTn id="214" dur="1" fill="hold">
                                          <p:stCondLst>
                                            <p:cond delay="0"/>
                                          </p:stCondLst>
                                        </p:cTn>
                                        <p:tgtEl>
                                          <p:spTgt spid="66"/>
                                        </p:tgtEl>
                                        <p:attrNameLst>
                                          <p:attrName>style.visibility</p:attrName>
                                        </p:attrNameLst>
                                      </p:cBhvr>
                                      <p:to>
                                        <p:strVal val="visible"/>
                                      </p:to>
                                    </p:set>
                                    <p:animEffect transition="in" filter="fade">
                                      <p:cBhvr>
                                        <p:cTn id="215" dur="500"/>
                                        <p:tgtEl>
                                          <p:spTgt spid="66"/>
                                        </p:tgtEl>
                                      </p:cBhvr>
                                    </p:animEffect>
                                  </p:childTnLst>
                                </p:cTn>
                              </p:par>
                            </p:childTnLst>
                          </p:cTn>
                        </p:par>
                        <p:par>
                          <p:cTn id="216" fill="hold">
                            <p:stCondLst>
                              <p:cond delay="27000"/>
                            </p:stCondLst>
                            <p:childTnLst>
                              <p:par>
                                <p:cTn id="217" presetID="10" presetClass="entr" presetSubtype="0" fill="hold" grpId="0"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fade">
                                      <p:cBhvr>
                                        <p:cTn id="219" dur="500"/>
                                        <p:tgtEl>
                                          <p:spTgt spid="67"/>
                                        </p:tgtEl>
                                      </p:cBhvr>
                                    </p:animEffect>
                                  </p:childTnLst>
                                </p:cTn>
                              </p:par>
                            </p:childTnLst>
                          </p:cTn>
                        </p:par>
                        <p:par>
                          <p:cTn id="220" fill="hold">
                            <p:stCondLst>
                              <p:cond delay="27500"/>
                            </p:stCondLst>
                            <p:childTnLst>
                              <p:par>
                                <p:cTn id="221" presetID="10" presetClass="entr" presetSubtype="0" fill="hold" nodeType="afterEffect">
                                  <p:stCondLst>
                                    <p:cond delay="0"/>
                                  </p:stCondLst>
                                  <p:childTnLst>
                                    <p:set>
                                      <p:cBhvr>
                                        <p:cTn id="222" dur="1" fill="hold">
                                          <p:stCondLst>
                                            <p:cond delay="0"/>
                                          </p:stCondLst>
                                        </p:cTn>
                                        <p:tgtEl>
                                          <p:spTgt spid="68"/>
                                        </p:tgtEl>
                                        <p:attrNameLst>
                                          <p:attrName>style.visibility</p:attrName>
                                        </p:attrNameLst>
                                      </p:cBhvr>
                                      <p:to>
                                        <p:strVal val="visible"/>
                                      </p:to>
                                    </p:set>
                                    <p:animEffect transition="in" filter="fade">
                                      <p:cBhvr>
                                        <p:cTn id="223" dur="500"/>
                                        <p:tgtEl>
                                          <p:spTgt spid="68"/>
                                        </p:tgtEl>
                                      </p:cBhvr>
                                    </p:animEffect>
                                  </p:childTnLst>
                                </p:cTn>
                              </p:par>
                            </p:childTnLst>
                          </p:cTn>
                        </p:par>
                        <p:par>
                          <p:cTn id="224" fill="hold">
                            <p:stCondLst>
                              <p:cond delay="28000"/>
                            </p:stCondLst>
                            <p:childTnLst>
                              <p:par>
                                <p:cTn id="225" presetID="10" presetClass="entr" presetSubtype="0" fill="hold" grpId="0" nodeType="afterEffect">
                                  <p:stCondLst>
                                    <p:cond delay="0"/>
                                  </p:stCondLst>
                                  <p:childTnLst>
                                    <p:set>
                                      <p:cBhvr>
                                        <p:cTn id="226" dur="1" fill="hold">
                                          <p:stCondLst>
                                            <p:cond delay="0"/>
                                          </p:stCondLst>
                                        </p:cTn>
                                        <p:tgtEl>
                                          <p:spTgt spid="69"/>
                                        </p:tgtEl>
                                        <p:attrNameLst>
                                          <p:attrName>style.visibility</p:attrName>
                                        </p:attrNameLst>
                                      </p:cBhvr>
                                      <p:to>
                                        <p:strVal val="visible"/>
                                      </p:to>
                                    </p:set>
                                    <p:animEffect transition="in" filter="fade">
                                      <p:cBhvr>
                                        <p:cTn id="227" dur="500"/>
                                        <p:tgtEl>
                                          <p:spTgt spid="69"/>
                                        </p:tgtEl>
                                      </p:cBhvr>
                                    </p:animEffect>
                                  </p:childTnLst>
                                </p:cTn>
                              </p:par>
                            </p:childTnLst>
                          </p:cTn>
                        </p:par>
                        <p:par>
                          <p:cTn id="228" fill="hold">
                            <p:stCondLst>
                              <p:cond delay="28500"/>
                            </p:stCondLst>
                            <p:childTnLst>
                              <p:par>
                                <p:cTn id="229" presetID="10" presetClass="entr" presetSubtype="0" fill="hold" grpId="0" nodeType="afterEffect">
                                  <p:stCondLst>
                                    <p:cond delay="0"/>
                                  </p:stCondLst>
                                  <p:childTnLst>
                                    <p:set>
                                      <p:cBhvr>
                                        <p:cTn id="230" dur="1" fill="hold">
                                          <p:stCondLst>
                                            <p:cond delay="0"/>
                                          </p:stCondLst>
                                        </p:cTn>
                                        <p:tgtEl>
                                          <p:spTgt spid="70"/>
                                        </p:tgtEl>
                                        <p:attrNameLst>
                                          <p:attrName>style.visibility</p:attrName>
                                        </p:attrNameLst>
                                      </p:cBhvr>
                                      <p:to>
                                        <p:strVal val="visible"/>
                                      </p:to>
                                    </p:set>
                                    <p:animEffect transition="in" filter="fade">
                                      <p:cBhvr>
                                        <p:cTn id="231" dur="500"/>
                                        <p:tgtEl>
                                          <p:spTgt spid="70"/>
                                        </p:tgtEl>
                                      </p:cBhvr>
                                    </p:animEffect>
                                  </p:childTnLst>
                                </p:cTn>
                              </p:par>
                            </p:childTnLst>
                          </p:cTn>
                        </p:par>
                        <p:par>
                          <p:cTn id="232" fill="hold">
                            <p:stCondLst>
                              <p:cond delay="29000"/>
                            </p:stCondLst>
                            <p:childTnLst>
                              <p:par>
                                <p:cTn id="233" presetID="10" presetClass="entr" presetSubtype="0" fill="hold" grpId="0" nodeType="afterEffect">
                                  <p:stCondLst>
                                    <p:cond delay="0"/>
                                  </p:stCondLst>
                                  <p:childTnLst>
                                    <p:set>
                                      <p:cBhvr>
                                        <p:cTn id="234" dur="1" fill="hold">
                                          <p:stCondLst>
                                            <p:cond delay="0"/>
                                          </p:stCondLst>
                                        </p:cTn>
                                        <p:tgtEl>
                                          <p:spTgt spid="71"/>
                                        </p:tgtEl>
                                        <p:attrNameLst>
                                          <p:attrName>style.visibility</p:attrName>
                                        </p:attrNameLst>
                                      </p:cBhvr>
                                      <p:to>
                                        <p:strVal val="visible"/>
                                      </p:to>
                                    </p:set>
                                    <p:animEffect transition="in" filter="fade">
                                      <p:cBhvr>
                                        <p:cTn id="235" dur="500"/>
                                        <p:tgtEl>
                                          <p:spTgt spid="71"/>
                                        </p:tgtEl>
                                      </p:cBhvr>
                                    </p:animEffect>
                                  </p:childTnLst>
                                </p:cTn>
                              </p:par>
                            </p:childTnLst>
                          </p:cTn>
                        </p:par>
                        <p:par>
                          <p:cTn id="236" fill="hold">
                            <p:stCondLst>
                              <p:cond delay="29500"/>
                            </p:stCondLst>
                            <p:childTnLst>
                              <p:par>
                                <p:cTn id="237" presetID="10" presetClass="entr" presetSubtype="0" fill="hold" grpId="0" nodeType="afterEffect">
                                  <p:stCondLst>
                                    <p:cond delay="0"/>
                                  </p:stCondLst>
                                  <p:childTnLst>
                                    <p:set>
                                      <p:cBhvr>
                                        <p:cTn id="238" dur="1" fill="hold">
                                          <p:stCondLst>
                                            <p:cond delay="0"/>
                                          </p:stCondLst>
                                        </p:cTn>
                                        <p:tgtEl>
                                          <p:spTgt spid="72"/>
                                        </p:tgtEl>
                                        <p:attrNameLst>
                                          <p:attrName>style.visibility</p:attrName>
                                        </p:attrNameLst>
                                      </p:cBhvr>
                                      <p:to>
                                        <p:strVal val="visible"/>
                                      </p:to>
                                    </p:set>
                                    <p:animEffect transition="in" filter="fade">
                                      <p:cBhvr>
                                        <p:cTn id="239" dur="500"/>
                                        <p:tgtEl>
                                          <p:spTgt spid="72"/>
                                        </p:tgtEl>
                                      </p:cBhvr>
                                    </p:animEffect>
                                  </p:childTnLst>
                                </p:cTn>
                              </p:par>
                            </p:childTnLst>
                          </p:cTn>
                        </p:par>
                        <p:par>
                          <p:cTn id="240" fill="hold">
                            <p:stCondLst>
                              <p:cond delay="30000"/>
                            </p:stCondLst>
                            <p:childTnLst>
                              <p:par>
                                <p:cTn id="241" presetID="10" presetClass="entr" presetSubtype="0" fill="hold" nodeType="afterEffect">
                                  <p:stCondLst>
                                    <p:cond delay="0"/>
                                  </p:stCondLst>
                                  <p:childTnLst>
                                    <p:set>
                                      <p:cBhvr>
                                        <p:cTn id="242" dur="1" fill="hold">
                                          <p:stCondLst>
                                            <p:cond delay="0"/>
                                          </p:stCondLst>
                                        </p:cTn>
                                        <p:tgtEl>
                                          <p:spTgt spid="76"/>
                                        </p:tgtEl>
                                        <p:attrNameLst>
                                          <p:attrName>style.visibility</p:attrName>
                                        </p:attrNameLst>
                                      </p:cBhvr>
                                      <p:to>
                                        <p:strVal val="visible"/>
                                      </p:to>
                                    </p:set>
                                    <p:animEffect transition="in" filter="fade">
                                      <p:cBhvr>
                                        <p:cTn id="243" dur="500"/>
                                        <p:tgtEl>
                                          <p:spTgt spid="76"/>
                                        </p:tgtEl>
                                      </p:cBhvr>
                                    </p:animEffect>
                                  </p:childTnLst>
                                </p:cTn>
                              </p:par>
                            </p:childTnLst>
                          </p:cTn>
                        </p:par>
                        <p:par>
                          <p:cTn id="244" fill="hold">
                            <p:stCondLst>
                              <p:cond delay="30500"/>
                            </p:stCondLst>
                            <p:childTnLst>
                              <p:par>
                                <p:cTn id="245" presetID="10" presetClass="entr" presetSubtype="0" fill="hold" nodeType="afterEffect">
                                  <p:stCondLst>
                                    <p:cond delay="0"/>
                                  </p:stCondLst>
                                  <p:childTnLst>
                                    <p:set>
                                      <p:cBhvr>
                                        <p:cTn id="246" dur="1" fill="hold">
                                          <p:stCondLst>
                                            <p:cond delay="0"/>
                                          </p:stCondLst>
                                        </p:cTn>
                                        <p:tgtEl>
                                          <p:spTgt spid="79"/>
                                        </p:tgtEl>
                                        <p:attrNameLst>
                                          <p:attrName>style.visibility</p:attrName>
                                        </p:attrNameLst>
                                      </p:cBhvr>
                                      <p:to>
                                        <p:strVal val="visible"/>
                                      </p:to>
                                    </p:set>
                                    <p:animEffect transition="in" filter="fade">
                                      <p:cBhvr>
                                        <p:cTn id="247" dur="500"/>
                                        <p:tgtEl>
                                          <p:spTgt spid="79"/>
                                        </p:tgtEl>
                                      </p:cBhvr>
                                    </p:animEffect>
                                  </p:childTnLst>
                                </p:cTn>
                              </p:par>
                            </p:childTnLst>
                          </p:cTn>
                        </p:par>
                        <p:par>
                          <p:cTn id="248" fill="hold">
                            <p:stCondLst>
                              <p:cond delay="31000"/>
                            </p:stCondLst>
                            <p:childTnLst>
                              <p:par>
                                <p:cTn id="249" presetID="10" presetClass="entr" presetSubtype="0" fill="hold" grpId="0" nodeType="afterEffect">
                                  <p:stCondLst>
                                    <p:cond delay="0"/>
                                  </p:stCondLst>
                                  <p:childTnLst>
                                    <p:set>
                                      <p:cBhvr>
                                        <p:cTn id="250" dur="1" fill="hold">
                                          <p:stCondLst>
                                            <p:cond delay="0"/>
                                          </p:stCondLst>
                                        </p:cTn>
                                        <p:tgtEl>
                                          <p:spTgt spid="74"/>
                                        </p:tgtEl>
                                        <p:attrNameLst>
                                          <p:attrName>style.visibility</p:attrName>
                                        </p:attrNameLst>
                                      </p:cBhvr>
                                      <p:to>
                                        <p:strVal val="visible"/>
                                      </p:to>
                                    </p:set>
                                    <p:animEffect transition="in" filter="fade">
                                      <p:cBhvr>
                                        <p:cTn id="251" dur="500"/>
                                        <p:tgtEl>
                                          <p:spTgt spid="74"/>
                                        </p:tgtEl>
                                      </p:cBhvr>
                                    </p:animEffect>
                                  </p:childTnLst>
                                </p:cTn>
                              </p:par>
                            </p:childTnLst>
                          </p:cTn>
                        </p:par>
                        <p:par>
                          <p:cTn id="252" fill="hold">
                            <p:stCondLst>
                              <p:cond delay="31500"/>
                            </p:stCondLst>
                            <p:childTnLst>
                              <p:par>
                                <p:cTn id="253" presetID="10" presetClass="entr" presetSubtype="0" fill="hold" grpId="0" nodeType="afterEffect">
                                  <p:stCondLst>
                                    <p:cond delay="0"/>
                                  </p:stCondLst>
                                  <p:childTnLst>
                                    <p:set>
                                      <p:cBhvr>
                                        <p:cTn id="254" dur="1" fill="hold">
                                          <p:stCondLst>
                                            <p:cond delay="0"/>
                                          </p:stCondLst>
                                        </p:cTn>
                                        <p:tgtEl>
                                          <p:spTgt spid="75"/>
                                        </p:tgtEl>
                                        <p:attrNameLst>
                                          <p:attrName>style.visibility</p:attrName>
                                        </p:attrNameLst>
                                      </p:cBhvr>
                                      <p:to>
                                        <p:strVal val="visible"/>
                                      </p:to>
                                    </p:set>
                                    <p:animEffect transition="in" filter="fade">
                                      <p:cBhvr>
                                        <p:cTn id="255"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7" grpId="0" animBg="1"/>
      <p:bldP spid="8" grpId="0" animBg="1"/>
      <p:bldP spid="12" grpId="0" animBg="1"/>
      <p:bldP spid="13" grpId="0" animBg="1"/>
      <p:bldP spid="14" grpId="0" animBg="1"/>
      <p:bldP spid="16" grpId="0" animBg="1"/>
      <p:bldP spid="15" grpId="0" animBg="1"/>
      <p:bldP spid="17" grpId="0" animBg="1"/>
      <p:bldP spid="18" grpId="0" animBg="1"/>
      <p:bldP spid="19" grpId="0" animBg="1"/>
      <p:bldP spid="20" grpId="0" animBg="1"/>
      <p:bldP spid="21" grpId="0" animBg="1"/>
      <p:bldP spid="22" grpId="0" animBg="1"/>
      <p:bldP spid="23" grpId="0" animBg="1"/>
      <p:bldP spid="24" grpId="0" animBg="1"/>
      <p:bldP spid="26" grpId="0" animBg="1"/>
      <p:bldP spid="27" grpId="0" animBg="1"/>
      <p:bldP spid="29" grpId="0" animBg="1"/>
      <p:bldP spid="30" grpId="0" animBg="1"/>
      <p:bldP spid="31" grpId="0" animBg="1"/>
      <p:bldP spid="32" grpId="0" animBg="1"/>
      <p:bldP spid="33" grpId="0" animBg="1"/>
      <p:bldP spid="34" grpId="0" animBg="1"/>
      <p:bldP spid="36" grpId="0" animBg="1"/>
      <p:bldP spid="37"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6" grpId="0" animBg="1"/>
      <p:bldP spid="57" grpId="0" animBg="1"/>
      <p:bldP spid="58" grpId="0" animBg="1"/>
      <p:bldP spid="59" grpId="0" animBg="1"/>
      <p:bldP spid="62" grpId="0" animBg="1"/>
      <p:bldP spid="63" grpId="0" animBg="1"/>
      <p:bldP spid="64" grpId="0" animBg="1"/>
      <p:bldP spid="65" grpId="0" animBg="1"/>
      <p:bldP spid="66" grpId="0" animBg="1"/>
      <p:bldP spid="67" grpId="0" animBg="1"/>
      <p:bldP spid="69" grpId="0" animBg="1"/>
      <p:bldP spid="70" grpId="0" animBg="1"/>
      <p:bldP spid="71" grpId="0" animBg="1"/>
      <p:bldP spid="72" grpId="0" animBg="1"/>
      <p:bldP spid="74" grpId="0" animBg="1"/>
      <p:bldP spid="75" grpId="0" animBg="1"/>
      <p:bldP spid="83" grpId="0"/>
      <p:bldP spid="8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D07B49-9CD1-44F7-A815-E129DFDFFBE5}"/>
              </a:ext>
            </a:extLst>
          </p:cNvPr>
          <p:cNvSpPr>
            <a:spLocks noGrp="1"/>
          </p:cNvSpPr>
          <p:nvPr>
            <p:ph type="title"/>
          </p:nvPr>
        </p:nvSpPr>
        <p:spPr/>
        <p:txBody>
          <a:bodyPr/>
          <a:lstStyle/>
          <a:p>
            <a:r>
              <a:rPr lang="en-US" sz="2800" dirty="0"/>
              <a:t>Revascularization Based Approach to </a:t>
            </a:r>
            <a:r>
              <a:rPr lang="en-US" sz="2800" dirty="0">
                <a:solidFill>
                  <a:srgbClr val="CF2429"/>
                </a:solidFill>
                <a:latin typeface="Lub Dub Heavy" panose="020B0903030403020204" pitchFamily="34" charset="0"/>
              </a:rPr>
              <a:t>Improve Mortality </a:t>
            </a:r>
            <a:r>
              <a:rPr lang="en-US" sz="2800" u="sng" dirty="0"/>
              <a:t>Compared with</a:t>
            </a:r>
            <a:r>
              <a:rPr lang="en-US" sz="2800" dirty="0"/>
              <a:t> Medical Therapy in SIHD</a:t>
            </a:r>
          </a:p>
        </p:txBody>
      </p:sp>
      <p:sp>
        <p:nvSpPr>
          <p:cNvPr id="7" name="TextBox 6">
            <a:extLst>
              <a:ext uri="{FF2B5EF4-FFF2-40B4-BE49-F238E27FC236}">
                <a16:creationId xmlns:a16="http://schemas.microsoft.com/office/drawing/2014/main" id="{D2AF23F7-8D37-4185-BE24-0B1AC4A17391}"/>
              </a:ext>
            </a:extLst>
          </p:cNvPr>
          <p:cNvSpPr txBox="1"/>
          <p:nvPr/>
        </p:nvSpPr>
        <p:spPr>
          <a:xfrm>
            <a:off x="738552" y="1316459"/>
            <a:ext cx="8652336" cy="369332"/>
          </a:xfrm>
          <a:prstGeom prst="rect">
            <a:avLst/>
          </a:prstGeom>
          <a:noFill/>
        </p:spPr>
        <p:txBody>
          <a:bodyPr wrap="square">
            <a:spAutoFit/>
          </a:bodyPr>
          <a:lstStyle/>
          <a:p>
            <a:pPr>
              <a:lnSpc>
                <a:spcPct val="90000"/>
              </a:lnSpc>
              <a:spcBef>
                <a:spcPts val="1000"/>
              </a:spcBef>
            </a:pPr>
            <a:r>
              <a:rPr lang="en-US" sz="2000" dirty="0">
                <a:solidFill>
                  <a:srgbClr val="CF2429"/>
                </a:solidFill>
                <a:latin typeface="Lub Dub Bold" panose="020B0803030403020204" pitchFamily="34" charset="0"/>
              </a:rPr>
              <a:t>Patient Subsets Deriving Class I Benefits of Revascularization</a:t>
            </a:r>
          </a:p>
        </p:txBody>
      </p:sp>
      <p:graphicFrame>
        <p:nvGraphicFramePr>
          <p:cNvPr id="8" name="Content Placeholder 5">
            <a:extLst>
              <a:ext uri="{FF2B5EF4-FFF2-40B4-BE49-F238E27FC236}">
                <a16:creationId xmlns:a16="http://schemas.microsoft.com/office/drawing/2014/main" id="{3454E869-D184-4ECE-A4C2-45F0110054B8}"/>
              </a:ext>
              <a:ext uri="{C183D7F6-B498-43B3-948B-1728B52AA6E4}">
                <adec:decorative xmlns:adec="http://schemas.microsoft.com/office/drawing/2017/decorative" val="0"/>
              </a:ext>
            </a:extLst>
          </p:cNvPr>
          <p:cNvGraphicFramePr>
            <a:graphicFrameLocks/>
          </p:cNvGraphicFramePr>
          <p:nvPr/>
        </p:nvGraphicFramePr>
        <p:xfrm>
          <a:off x="838200" y="1703719"/>
          <a:ext cx="10322169" cy="1036320"/>
        </p:xfrm>
        <a:graphic>
          <a:graphicData uri="http://schemas.openxmlformats.org/drawingml/2006/table">
            <a:tbl>
              <a:tblPr firstRow="1" bandRow="1">
                <a:tableStyleId>{5C22544A-7EE6-4342-B048-85BDC9FD1C3A}</a:tableStyleId>
              </a:tblPr>
              <a:tblGrid>
                <a:gridCol w="866240">
                  <a:extLst>
                    <a:ext uri="{9D8B030D-6E8A-4147-A177-3AD203B41FA5}">
                      <a16:colId xmlns:a16="http://schemas.microsoft.com/office/drawing/2014/main" val="2649235253"/>
                    </a:ext>
                  </a:extLst>
                </a:gridCol>
                <a:gridCol w="9455929">
                  <a:extLst>
                    <a:ext uri="{9D8B030D-6E8A-4147-A177-3AD203B41FA5}">
                      <a16:colId xmlns:a16="http://schemas.microsoft.com/office/drawing/2014/main" val="3265590656"/>
                    </a:ext>
                  </a:extLst>
                </a:gridCol>
              </a:tblGrid>
              <a:tr h="20006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34010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200" b="1" kern="1200" dirty="0">
                          <a:solidFill>
                            <a:srgbClr val="231F20"/>
                          </a:solidFill>
                          <a:latin typeface="Lub Dub Condensed" panose="020B0506030403020204" pitchFamily="34" charset="0"/>
                          <a:ea typeface="+mn-ea"/>
                          <a:cs typeface="Calibri"/>
                        </a:rPr>
                        <a:t>Left ventricular dysfunction and multivessel CAD </a:t>
                      </a:r>
                      <a:r>
                        <a:rPr lang="en-US" sz="1200" kern="1200" dirty="0">
                          <a:solidFill>
                            <a:srgbClr val="231F20"/>
                          </a:solidFill>
                          <a:latin typeface="Lub Dub Condensed" panose="020B0506030403020204" pitchFamily="34" charset="0"/>
                          <a:ea typeface="+mn-ea"/>
                          <a:cs typeface="Calibri"/>
                        </a:rPr>
                        <a:t>with severe LVEF&lt;35%, CABG is recommended (Class 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340104">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200" b="1" kern="1200" dirty="0">
                          <a:solidFill>
                            <a:srgbClr val="231F20"/>
                          </a:solidFill>
                          <a:latin typeface="Lub Dub Condensed" panose="020B0506030403020204" pitchFamily="34" charset="0"/>
                          <a:ea typeface="+mn-ea"/>
                          <a:cs typeface="Calibri"/>
                        </a:rPr>
                        <a:t>Left main CAD </a:t>
                      </a:r>
                      <a:r>
                        <a:rPr lang="en-US" sz="1200" kern="1200" dirty="0">
                          <a:solidFill>
                            <a:srgbClr val="231F20"/>
                          </a:solidFill>
                          <a:latin typeface="Lub Dub Condensed" panose="020B0506030403020204" pitchFamily="34" charset="0"/>
                          <a:ea typeface="+mn-ea"/>
                          <a:cs typeface="Calibri"/>
                        </a:rPr>
                        <a:t>with significant left main stenosis, CABG is recommended (Class 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931764693"/>
                  </a:ext>
                </a:extLst>
              </a:tr>
            </a:tbl>
          </a:graphicData>
        </a:graphic>
      </p:graphicFrame>
      <p:sp>
        <p:nvSpPr>
          <p:cNvPr id="9" name="TextBox 8">
            <a:extLst>
              <a:ext uri="{FF2B5EF4-FFF2-40B4-BE49-F238E27FC236}">
                <a16:creationId xmlns:a16="http://schemas.microsoft.com/office/drawing/2014/main" id="{54E1E18E-6BE0-44C7-AC02-901AA56D0DA4}"/>
              </a:ext>
            </a:extLst>
          </p:cNvPr>
          <p:cNvSpPr txBox="1"/>
          <p:nvPr/>
        </p:nvSpPr>
        <p:spPr>
          <a:xfrm>
            <a:off x="738552" y="2945547"/>
            <a:ext cx="8652336" cy="369332"/>
          </a:xfrm>
          <a:prstGeom prst="rect">
            <a:avLst/>
          </a:prstGeom>
          <a:noFill/>
        </p:spPr>
        <p:txBody>
          <a:bodyPr wrap="square">
            <a:spAutoFit/>
          </a:bodyPr>
          <a:lstStyle/>
          <a:p>
            <a:pPr>
              <a:lnSpc>
                <a:spcPct val="90000"/>
              </a:lnSpc>
              <a:spcBef>
                <a:spcPts val="1000"/>
              </a:spcBef>
            </a:pPr>
            <a:r>
              <a:rPr lang="en-US" sz="2000" dirty="0">
                <a:solidFill>
                  <a:srgbClr val="CF2429"/>
                </a:solidFill>
                <a:latin typeface="Lub Dub Bold" panose="020B0803030403020204" pitchFamily="34" charset="0"/>
              </a:rPr>
              <a:t>Patient Subsets Deriving Class 2a or 2b Recommendations</a:t>
            </a:r>
          </a:p>
        </p:txBody>
      </p:sp>
      <p:graphicFrame>
        <p:nvGraphicFramePr>
          <p:cNvPr id="10" name="Content Placeholder 5">
            <a:extLst>
              <a:ext uri="{FF2B5EF4-FFF2-40B4-BE49-F238E27FC236}">
                <a16:creationId xmlns:a16="http://schemas.microsoft.com/office/drawing/2014/main" id="{2C36A717-49DE-4CF2-9429-C06FE572079C}"/>
              </a:ext>
              <a:ext uri="{C183D7F6-B498-43B3-948B-1728B52AA6E4}">
                <adec:decorative xmlns:adec="http://schemas.microsoft.com/office/drawing/2017/decorative" val="0"/>
              </a:ext>
            </a:extLst>
          </p:cNvPr>
          <p:cNvGraphicFramePr>
            <a:graphicFrameLocks/>
          </p:cNvGraphicFramePr>
          <p:nvPr/>
        </p:nvGraphicFramePr>
        <p:xfrm>
          <a:off x="838200" y="3332807"/>
          <a:ext cx="10322169" cy="2407920"/>
        </p:xfrm>
        <a:graphic>
          <a:graphicData uri="http://schemas.openxmlformats.org/drawingml/2006/table">
            <a:tbl>
              <a:tblPr firstRow="1" bandRow="1">
                <a:tableStyleId>{5C22544A-7EE6-4342-B048-85BDC9FD1C3A}</a:tableStyleId>
              </a:tblPr>
              <a:tblGrid>
                <a:gridCol w="866240">
                  <a:extLst>
                    <a:ext uri="{9D8B030D-6E8A-4147-A177-3AD203B41FA5}">
                      <a16:colId xmlns:a16="http://schemas.microsoft.com/office/drawing/2014/main" val="2649235253"/>
                    </a:ext>
                  </a:extLst>
                </a:gridCol>
                <a:gridCol w="9455929">
                  <a:extLst>
                    <a:ext uri="{9D8B030D-6E8A-4147-A177-3AD203B41FA5}">
                      <a16:colId xmlns:a16="http://schemas.microsoft.com/office/drawing/2014/main" val="3265590656"/>
                    </a:ext>
                  </a:extLst>
                </a:gridCol>
              </a:tblGrid>
              <a:tr h="20006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34010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200" b="1" kern="1200" dirty="0">
                          <a:solidFill>
                            <a:srgbClr val="231F20"/>
                          </a:solidFill>
                          <a:latin typeface="Lub Dub Condensed" panose="020B0506030403020204" pitchFamily="34" charset="0"/>
                          <a:ea typeface="+mn-ea"/>
                          <a:cs typeface="Calibri"/>
                        </a:rPr>
                        <a:t>Left ventricular dysfunction and multivessel CAD </a:t>
                      </a:r>
                      <a:r>
                        <a:rPr lang="en-US" sz="1200" b="0" kern="1200" dirty="0">
                          <a:solidFill>
                            <a:srgbClr val="231F20"/>
                          </a:solidFill>
                          <a:latin typeface="Lub Dub Condensed" panose="020B0506030403020204" pitchFamily="34" charset="0"/>
                          <a:ea typeface="+mn-ea"/>
                          <a:cs typeface="Calibri"/>
                        </a:rPr>
                        <a:t>with mild-to-moderate LVEF 35%–50%, CABG is recommended (Class 2a)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340104">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200" b="1" kern="1200" dirty="0">
                          <a:solidFill>
                            <a:srgbClr val="231F20"/>
                          </a:solidFill>
                          <a:latin typeface="Lub Dub Condensed" panose="020B0506030403020204" pitchFamily="34" charset="0"/>
                          <a:ea typeface="+mn-ea"/>
                          <a:cs typeface="Calibri"/>
                        </a:rPr>
                        <a:t>Left main CAD </a:t>
                      </a:r>
                      <a:r>
                        <a:rPr lang="en-US" sz="1200" b="0" kern="1200" dirty="0">
                          <a:solidFill>
                            <a:srgbClr val="231F20"/>
                          </a:solidFill>
                          <a:latin typeface="Lub Dub Condensed" panose="020B0506030403020204" pitchFamily="34" charset="0"/>
                          <a:ea typeface="+mn-ea"/>
                          <a:cs typeface="Calibri"/>
                        </a:rPr>
                        <a:t>in selected patients: if PCI can provide equivalent revascularization to that possible with CABG, PCI is reasonable (Class 2a)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931764693"/>
                  </a:ext>
                </a:extLst>
              </a:tr>
              <a:tr h="340104">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200" b="0" kern="1200" dirty="0">
                          <a:solidFill>
                            <a:srgbClr val="231F20"/>
                          </a:solidFill>
                          <a:latin typeface="Lub Dub Condensed" panose="020B0506030403020204" pitchFamily="34" charset="0"/>
                          <a:ea typeface="+mn-ea"/>
                          <a:cs typeface="Calibri"/>
                        </a:rPr>
                        <a:t>Multivessel CAD: normal EF, significant stenosis in 3 major coronary arteries (with or without proximal LAD), and anatomy suitable for CABG, CABG may be reasonable to improve survival (Class 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029733601"/>
                  </a:ext>
                </a:extLst>
              </a:tr>
              <a:tr h="340104">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200" b="0" kern="1200" dirty="0">
                          <a:solidFill>
                            <a:srgbClr val="231F20"/>
                          </a:solidFill>
                          <a:latin typeface="Lub Dub Condensed" panose="020B0506030403020204" pitchFamily="34" charset="0"/>
                          <a:ea typeface="+mn-ea"/>
                          <a:cs typeface="Calibri"/>
                        </a:rPr>
                        <a:t>Multivessel CAD: normal EF, significant stenosis in 3 major coronary arteries (with or without proximal LAD), and anatomy suitable for PCI, the usefulness of PCI to improve survival is uncertain (Class 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82070568"/>
                  </a:ext>
                </a:extLst>
              </a:tr>
              <a:tr h="340104">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200" b="0" kern="1200" dirty="0">
                          <a:solidFill>
                            <a:srgbClr val="231F20"/>
                          </a:solidFill>
                          <a:latin typeface="Lub Dub Condensed" panose="020B0506030403020204" pitchFamily="34" charset="0"/>
                          <a:ea typeface="+mn-ea"/>
                          <a:cs typeface="Calibri"/>
                        </a:rPr>
                        <a:t>Stenosis in the proximal LAD artery: normal LVEF and significant stenosis in the proximal LAD, the usefulness of coronary revascularization to improve survival is uncertain (Class 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097868557"/>
                  </a:ext>
                </a:extLst>
              </a:tr>
            </a:tbl>
          </a:graphicData>
        </a:graphic>
      </p:graphicFrame>
      <p:sp>
        <p:nvSpPr>
          <p:cNvPr id="6" name="Text Placeholder 5">
            <a:extLst>
              <a:ext uri="{FF2B5EF4-FFF2-40B4-BE49-F238E27FC236}">
                <a16:creationId xmlns:a16="http://schemas.microsoft.com/office/drawing/2014/main" id="{521D3B6F-A37F-4BCC-87DE-923795B48679}"/>
              </a:ext>
            </a:extLst>
          </p:cNvPr>
          <p:cNvSpPr>
            <a:spLocks noGrp="1"/>
          </p:cNvSpPr>
          <p:nvPr>
            <p:ph type="body" sz="quarter" idx="13"/>
          </p:nvPr>
        </p:nvSpPr>
        <p:spPr>
          <a:xfrm>
            <a:off x="2935224" y="5946235"/>
            <a:ext cx="6321552" cy="271939"/>
          </a:xfrm>
        </p:spPr>
        <p:txBody>
          <a:bodyPr/>
          <a:lstStyle/>
          <a:p>
            <a:pPr marL="0" indent="0" algn="ctr"/>
            <a:r>
              <a:rPr lang="en-US" sz="1000" b="1" dirty="0"/>
              <a:t>Abbreviations: </a:t>
            </a:r>
            <a:r>
              <a:rPr lang="en-US" sz="1000" dirty="0"/>
              <a:t>CABG indicates coronary artery bypass grafting; EF, ejection fraction; LAD, left anterior descending artery; LVEF, left ventricle ejection fraction; PCI, percutaneous coronary intervention; and SIHD, stable ischemic heart disease. </a:t>
            </a:r>
          </a:p>
        </p:txBody>
      </p:sp>
      <p:sp>
        <p:nvSpPr>
          <p:cNvPr id="11" name="Slide Number Placeholder 3">
            <a:extLst>
              <a:ext uri="{FF2B5EF4-FFF2-40B4-BE49-F238E27FC236}">
                <a16:creationId xmlns:a16="http://schemas.microsoft.com/office/drawing/2014/main" id="{55984E01-8D34-4271-92CB-74C612801E6D}"/>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13</a:t>
            </a:fld>
            <a:endParaRPr lang="en-US" sz="900" dirty="0"/>
          </a:p>
        </p:txBody>
      </p:sp>
    </p:spTree>
    <p:extLst>
      <p:ext uri="{BB962C8B-B14F-4D97-AF65-F5344CB8AC3E}">
        <p14:creationId xmlns:p14="http://schemas.microsoft.com/office/powerpoint/2010/main" val="2564912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D07B49-9CD1-44F7-A815-E129DFDFFBE5}"/>
              </a:ext>
            </a:extLst>
          </p:cNvPr>
          <p:cNvSpPr>
            <a:spLocks noGrp="1"/>
          </p:cNvSpPr>
          <p:nvPr>
            <p:ph type="title"/>
          </p:nvPr>
        </p:nvSpPr>
        <p:spPr/>
        <p:txBody>
          <a:bodyPr/>
          <a:lstStyle/>
          <a:p>
            <a:r>
              <a:rPr lang="en-US" sz="2800" dirty="0"/>
              <a:t>Revascularization Based Approach to </a:t>
            </a:r>
            <a:r>
              <a:rPr lang="en-US" sz="2800" dirty="0">
                <a:solidFill>
                  <a:srgbClr val="CF2429"/>
                </a:solidFill>
                <a:latin typeface="Lub Dub Heavy" panose="020B0903030403020204" pitchFamily="34" charset="0"/>
              </a:rPr>
              <a:t>Improve Mortality </a:t>
            </a:r>
            <a:r>
              <a:rPr lang="en-US" sz="2800" u="sng" dirty="0"/>
              <a:t>Compared with</a:t>
            </a:r>
            <a:r>
              <a:rPr lang="en-US" sz="2800" dirty="0"/>
              <a:t> Medical Therapy in SIHD</a:t>
            </a:r>
          </a:p>
        </p:txBody>
      </p:sp>
      <p:sp>
        <p:nvSpPr>
          <p:cNvPr id="7" name="TextBox 6">
            <a:extLst>
              <a:ext uri="{FF2B5EF4-FFF2-40B4-BE49-F238E27FC236}">
                <a16:creationId xmlns:a16="http://schemas.microsoft.com/office/drawing/2014/main" id="{D2AF23F7-8D37-4185-BE24-0B1AC4A17391}"/>
              </a:ext>
            </a:extLst>
          </p:cNvPr>
          <p:cNvSpPr txBox="1"/>
          <p:nvPr/>
        </p:nvSpPr>
        <p:spPr>
          <a:xfrm>
            <a:off x="738552" y="1316459"/>
            <a:ext cx="8652336" cy="369332"/>
          </a:xfrm>
          <a:prstGeom prst="rect">
            <a:avLst/>
          </a:prstGeom>
          <a:noFill/>
        </p:spPr>
        <p:txBody>
          <a:bodyPr wrap="square">
            <a:spAutoFit/>
          </a:bodyPr>
          <a:lstStyle/>
          <a:p>
            <a:pPr>
              <a:lnSpc>
                <a:spcPct val="90000"/>
              </a:lnSpc>
              <a:spcBef>
                <a:spcPts val="1000"/>
              </a:spcBef>
            </a:pPr>
            <a:r>
              <a:rPr lang="en-US" sz="2000" dirty="0">
                <a:solidFill>
                  <a:srgbClr val="CF2429"/>
                </a:solidFill>
                <a:latin typeface="Lub Dub Bold" panose="020B0803030403020204" pitchFamily="34" charset="0"/>
              </a:rPr>
              <a:t>Patient Subsets Deriving Class 3 Recommendations</a:t>
            </a:r>
          </a:p>
        </p:txBody>
      </p:sp>
      <p:graphicFrame>
        <p:nvGraphicFramePr>
          <p:cNvPr id="8" name="Content Placeholder 5">
            <a:extLst>
              <a:ext uri="{FF2B5EF4-FFF2-40B4-BE49-F238E27FC236}">
                <a16:creationId xmlns:a16="http://schemas.microsoft.com/office/drawing/2014/main" id="{3454E869-D184-4ECE-A4C2-45F0110054B8}"/>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80459519"/>
              </p:ext>
            </p:extLst>
          </p:nvPr>
        </p:nvGraphicFramePr>
        <p:xfrm>
          <a:off x="838200" y="1703719"/>
          <a:ext cx="10322169" cy="1725281"/>
        </p:xfrm>
        <a:graphic>
          <a:graphicData uri="http://schemas.openxmlformats.org/drawingml/2006/table">
            <a:tbl>
              <a:tblPr firstRow="1" bandRow="1">
                <a:tableStyleId>{5C22544A-7EE6-4342-B048-85BDC9FD1C3A}</a:tableStyleId>
              </a:tblPr>
              <a:tblGrid>
                <a:gridCol w="866240">
                  <a:extLst>
                    <a:ext uri="{9D8B030D-6E8A-4147-A177-3AD203B41FA5}">
                      <a16:colId xmlns:a16="http://schemas.microsoft.com/office/drawing/2014/main" val="2649235253"/>
                    </a:ext>
                  </a:extLst>
                </a:gridCol>
                <a:gridCol w="9455929">
                  <a:extLst>
                    <a:ext uri="{9D8B030D-6E8A-4147-A177-3AD203B41FA5}">
                      <a16:colId xmlns:a16="http://schemas.microsoft.com/office/drawing/2014/main" val="3265590656"/>
                    </a:ext>
                  </a:extLst>
                </a:gridCol>
              </a:tblGrid>
              <a:tr h="35309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63069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3</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7320"/>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200" b="1" kern="1200" dirty="0">
                          <a:solidFill>
                            <a:srgbClr val="231F20"/>
                          </a:solidFill>
                          <a:latin typeface="Lub Dub Condensed" panose="020B0506030403020204" pitchFamily="34" charset="0"/>
                          <a:ea typeface="+mn-ea"/>
                          <a:cs typeface="Calibri"/>
                        </a:rPr>
                        <a:t>Single- or double-vessel disease not involving the proximal LAD: </a:t>
                      </a:r>
                      <a:r>
                        <a:rPr lang="en-US" sz="1200" b="0" kern="1200" dirty="0">
                          <a:solidFill>
                            <a:srgbClr val="231F20"/>
                          </a:solidFill>
                          <a:latin typeface="Lub Dub Condensed" panose="020B0506030403020204" pitchFamily="34" charset="0"/>
                          <a:ea typeface="+mn-ea"/>
                          <a:cs typeface="Calibri"/>
                        </a:rPr>
                        <a:t>normal LVEF, and 1- or 2-vessel CAD not involving the proximal LAD, coronary revascularization is not recommended to improve survival (Class 3: No Benefit)</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741495">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3</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3823"/>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200" b="1" kern="1200" dirty="0">
                          <a:solidFill>
                            <a:srgbClr val="231F20"/>
                          </a:solidFill>
                          <a:latin typeface="Lub Dub Condensed" panose="020B0506030403020204" pitchFamily="34" charset="0"/>
                          <a:ea typeface="+mn-ea"/>
                          <a:cs typeface="Calibri"/>
                        </a:rPr>
                        <a:t>Single- or double-vessel disease not involving the proximal LAD:  </a:t>
                      </a:r>
                      <a:r>
                        <a:rPr lang="en-US" sz="1200" b="0" kern="1200" dirty="0">
                          <a:solidFill>
                            <a:srgbClr val="231F20"/>
                          </a:solidFill>
                          <a:latin typeface="Lub Dub Condensed" panose="020B0506030403020204" pitchFamily="34" charset="0"/>
                          <a:ea typeface="+mn-ea"/>
                          <a:cs typeface="Calibri"/>
                        </a:rPr>
                        <a:t>with &gt;1 coronary arteries not anatomically or functionally significant (&lt;70% diameter of non–left main coronary artery stenosis, FFR &gt;0.80), coronary revascularization should </a:t>
                      </a:r>
                      <a:r>
                        <a:rPr lang="en-US" sz="1200" b="1" kern="1200" dirty="0">
                          <a:solidFill>
                            <a:srgbClr val="231F20"/>
                          </a:solidFill>
                          <a:latin typeface="Lub Dub Condensed" panose="020B0506030403020204" pitchFamily="34" charset="0"/>
                          <a:ea typeface="+mn-ea"/>
                          <a:cs typeface="Calibri"/>
                        </a:rPr>
                        <a:t>NOT</a:t>
                      </a:r>
                      <a:r>
                        <a:rPr lang="en-US" sz="1200" b="0" kern="1200" dirty="0">
                          <a:solidFill>
                            <a:srgbClr val="231F20"/>
                          </a:solidFill>
                          <a:latin typeface="Lub Dub Condensed" panose="020B0506030403020204" pitchFamily="34" charset="0"/>
                          <a:ea typeface="+mn-ea"/>
                          <a:cs typeface="Calibri"/>
                        </a:rPr>
                        <a:t> be performed with the primary or sole intent to improve survival (Class 3: Harm)</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931764693"/>
                  </a:ext>
                </a:extLst>
              </a:tr>
            </a:tbl>
          </a:graphicData>
        </a:graphic>
      </p:graphicFrame>
      <p:sp>
        <p:nvSpPr>
          <p:cNvPr id="6" name="Text Placeholder 5">
            <a:extLst>
              <a:ext uri="{FF2B5EF4-FFF2-40B4-BE49-F238E27FC236}">
                <a16:creationId xmlns:a16="http://schemas.microsoft.com/office/drawing/2014/main" id="{521D3B6F-A37F-4BCC-87DE-923795B48679}"/>
              </a:ext>
            </a:extLst>
          </p:cNvPr>
          <p:cNvSpPr>
            <a:spLocks noGrp="1"/>
          </p:cNvSpPr>
          <p:nvPr>
            <p:ph type="body" sz="quarter" idx="13"/>
          </p:nvPr>
        </p:nvSpPr>
        <p:spPr>
          <a:xfrm>
            <a:off x="2935224" y="5946235"/>
            <a:ext cx="6321552" cy="271939"/>
          </a:xfrm>
        </p:spPr>
        <p:txBody>
          <a:bodyPr/>
          <a:lstStyle/>
          <a:p>
            <a:pPr marL="0" indent="0" algn="ctr"/>
            <a:r>
              <a:rPr lang="en-US" sz="1000" b="1" dirty="0"/>
              <a:t>Abbreviations: </a:t>
            </a:r>
            <a:r>
              <a:rPr lang="en-US" sz="1000" dirty="0"/>
              <a:t>CABG indicates coronary artery bypass grafting; EF, ejection fraction; LAD, left anterior descending artery; LVEF, left ventricle ejection fraction; PCI, percutaneous coronary intervention; and SIHD, stable ischemic heart disease. </a:t>
            </a:r>
          </a:p>
        </p:txBody>
      </p:sp>
      <p:sp>
        <p:nvSpPr>
          <p:cNvPr id="9" name="Slide Number Placeholder 3">
            <a:extLst>
              <a:ext uri="{FF2B5EF4-FFF2-40B4-BE49-F238E27FC236}">
                <a16:creationId xmlns:a16="http://schemas.microsoft.com/office/drawing/2014/main" id="{88276CDE-4785-473D-8996-8365785052B2}"/>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14</a:t>
            </a:fld>
            <a:endParaRPr lang="en-US" sz="900" dirty="0"/>
          </a:p>
        </p:txBody>
      </p:sp>
    </p:spTree>
    <p:extLst>
      <p:ext uri="{BB962C8B-B14F-4D97-AF65-F5344CB8AC3E}">
        <p14:creationId xmlns:p14="http://schemas.microsoft.com/office/powerpoint/2010/main" val="3761368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D07B49-9CD1-44F7-A815-E129DFDFFBE5}"/>
              </a:ext>
            </a:extLst>
          </p:cNvPr>
          <p:cNvSpPr>
            <a:spLocks noGrp="1"/>
          </p:cNvSpPr>
          <p:nvPr>
            <p:ph type="title"/>
          </p:nvPr>
        </p:nvSpPr>
        <p:spPr/>
        <p:txBody>
          <a:bodyPr/>
          <a:lstStyle/>
          <a:p>
            <a:r>
              <a:rPr lang="en-US" sz="2800" dirty="0"/>
              <a:t>Revascularization Approach to </a:t>
            </a:r>
            <a:r>
              <a:rPr lang="en-US" sz="2800" dirty="0">
                <a:solidFill>
                  <a:srgbClr val="CF2429"/>
                </a:solidFill>
                <a:latin typeface="Lub Dub Heavy" panose="020B0903030403020204" pitchFamily="34" charset="0"/>
              </a:rPr>
              <a:t>Reduce Cardiovascular Events </a:t>
            </a:r>
            <a:r>
              <a:rPr lang="en-US" sz="2800" dirty="0"/>
              <a:t>in SIHD Compared with Medical Therapy</a:t>
            </a:r>
          </a:p>
        </p:txBody>
      </p:sp>
      <p:graphicFrame>
        <p:nvGraphicFramePr>
          <p:cNvPr id="10" name="Content Placeholder 5">
            <a:extLst>
              <a:ext uri="{FF2B5EF4-FFF2-40B4-BE49-F238E27FC236}">
                <a16:creationId xmlns:a16="http://schemas.microsoft.com/office/drawing/2014/main" id="{2C36A717-49DE-4CF2-9429-C06FE572079C}"/>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775588501"/>
              </p:ext>
            </p:extLst>
          </p:nvPr>
        </p:nvGraphicFramePr>
        <p:xfrm>
          <a:off x="838200" y="1302839"/>
          <a:ext cx="10322169" cy="1127760"/>
        </p:xfrm>
        <a:graphic>
          <a:graphicData uri="http://schemas.openxmlformats.org/drawingml/2006/table">
            <a:tbl>
              <a:tblPr firstRow="1" bandRow="1">
                <a:tableStyleId>{5C22544A-7EE6-4342-B048-85BDC9FD1C3A}</a:tableStyleId>
              </a:tblPr>
              <a:tblGrid>
                <a:gridCol w="866240">
                  <a:extLst>
                    <a:ext uri="{9D8B030D-6E8A-4147-A177-3AD203B41FA5}">
                      <a16:colId xmlns:a16="http://schemas.microsoft.com/office/drawing/2014/main" val="2649235253"/>
                    </a:ext>
                  </a:extLst>
                </a:gridCol>
                <a:gridCol w="9455929">
                  <a:extLst>
                    <a:ext uri="{9D8B030D-6E8A-4147-A177-3AD203B41FA5}">
                      <a16:colId xmlns:a16="http://schemas.microsoft.com/office/drawing/2014/main" val="3265590656"/>
                    </a:ext>
                  </a:extLst>
                </a:gridCol>
              </a:tblGrid>
              <a:tr h="20006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49785">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600" b="1" kern="1200" dirty="0">
                          <a:solidFill>
                            <a:srgbClr val="231F20"/>
                          </a:solidFill>
                          <a:latin typeface="Lub Dub Condensed" panose="020B0506030403020204" pitchFamily="34" charset="0"/>
                          <a:ea typeface="+mn-ea"/>
                          <a:cs typeface="Calibri"/>
                        </a:rPr>
                        <a:t>In patients with SIHD and multivessel CAD appropriate for either CABG or PCI, revascularization is reasonable to lower the risk of cardiovascular events such as spontaneous MI, unplanned urgent revascularizations, or cardiac death.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bl>
          </a:graphicData>
        </a:graphic>
      </p:graphicFrame>
      <p:sp>
        <p:nvSpPr>
          <p:cNvPr id="11" name="Title 3">
            <a:extLst>
              <a:ext uri="{FF2B5EF4-FFF2-40B4-BE49-F238E27FC236}">
                <a16:creationId xmlns:a16="http://schemas.microsoft.com/office/drawing/2014/main" id="{BD0B90AE-3E5F-4E5F-9B6C-B21B2816A358}"/>
              </a:ext>
            </a:extLst>
          </p:cNvPr>
          <p:cNvSpPr txBox="1">
            <a:spLocks/>
          </p:cNvSpPr>
          <p:nvPr/>
        </p:nvSpPr>
        <p:spPr>
          <a:xfrm>
            <a:off x="838200" y="3234636"/>
            <a:ext cx="10515600" cy="660111"/>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kern="1200">
                <a:solidFill>
                  <a:schemeClr val="tx1"/>
                </a:solidFill>
                <a:latin typeface="Lub Dub Bold" panose="020B0803030403020204" pitchFamily="34" charset="0"/>
                <a:ea typeface="+mj-ea"/>
                <a:cs typeface="+mj-cs"/>
              </a:defRPr>
            </a:lvl1pPr>
          </a:lstStyle>
          <a:p>
            <a:r>
              <a:rPr lang="en-US" sz="2800" dirty="0"/>
              <a:t>Revascularization Approach to </a:t>
            </a:r>
            <a:r>
              <a:rPr lang="en-US" sz="2800" dirty="0">
                <a:solidFill>
                  <a:srgbClr val="CF2429"/>
                </a:solidFill>
                <a:latin typeface="Lub Dub Heavy" panose="020B0903030403020204" pitchFamily="34" charset="0"/>
              </a:rPr>
              <a:t>Improve Symptoms </a:t>
            </a:r>
          </a:p>
        </p:txBody>
      </p:sp>
      <p:graphicFrame>
        <p:nvGraphicFramePr>
          <p:cNvPr id="12" name="Content Placeholder 5">
            <a:extLst>
              <a:ext uri="{FF2B5EF4-FFF2-40B4-BE49-F238E27FC236}">
                <a16:creationId xmlns:a16="http://schemas.microsoft.com/office/drawing/2014/main" id="{CA2DA66B-6EE9-4CD3-A3C9-7F62D10E1F55}"/>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501227375"/>
              </p:ext>
            </p:extLst>
          </p:nvPr>
        </p:nvGraphicFramePr>
        <p:xfrm>
          <a:off x="838200" y="3860111"/>
          <a:ext cx="10322169" cy="883920"/>
        </p:xfrm>
        <a:graphic>
          <a:graphicData uri="http://schemas.openxmlformats.org/drawingml/2006/table">
            <a:tbl>
              <a:tblPr firstRow="1" bandRow="1">
                <a:tableStyleId>{5C22544A-7EE6-4342-B048-85BDC9FD1C3A}</a:tableStyleId>
              </a:tblPr>
              <a:tblGrid>
                <a:gridCol w="866240">
                  <a:extLst>
                    <a:ext uri="{9D8B030D-6E8A-4147-A177-3AD203B41FA5}">
                      <a16:colId xmlns:a16="http://schemas.microsoft.com/office/drawing/2014/main" val="2649235253"/>
                    </a:ext>
                  </a:extLst>
                </a:gridCol>
                <a:gridCol w="9455929">
                  <a:extLst>
                    <a:ext uri="{9D8B030D-6E8A-4147-A177-3AD203B41FA5}">
                      <a16:colId xmlns:a16="http://schemas.microsoft.com/office/drawing/2014/main" val="3265590656"/>
                    </a:ext>
                  </a:extLst>
                </a:gridCol>
              </a:tblGrid>
              <a:tr h="20006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34010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600" b="1" kern="1200" dirty="0">
                          <a:solidFill>
                            <a:srgbClr val="231F20"/>
                          </a:solidFill>
                          <a:latin typeface="Lub Dub Condensed" panose="020B0506030403020204" pitchFamily="34" charset="0"/>
                          <a:ea typeface="+mn-ea"/>
                          <a:cs typeface="Calibri"/>
                        </a:rPr>
                        <a:t>In patients with refractory angina despite medical therapy and with significant coronary artery stenoses amenable to revascularization, revascularization is recommended to improve symptoms.</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bl>
          </a:graphicData>
        </a:graphic>
      </p:graphicFrame>
      <p:sp>
        <p:nvSpPr>
          <p:cNvPr id="6" name="Text Placeholder 5">
            <a:extLst>
              <a:ext uri="{FF2B5EF4-FFF2-40B4-BE49-F238E27FC236}">
                <a16:creationId xmlns:a16="http://schemas.microsoft.com/office/drawing/2014/main" id="{521D3B6F-A37F-4BCC-87DE-923795B48679}"/>
              </a:ext>
            </a:extLst>
          </p:cNvPr>
          <p:cNvSpPr>
            <a:spLocks noGrp="1"/>
          </p:cNvSpPr>
          <p:nvPr>
            <p:ph type="body" sz="quarter" idx="13"/>
          </p:nvPr>
        </p:nvSpPr>
        <p:spPr>
          <a:xfrm>
            <a:off x="2935224" y="5946235"/>
            <a:ext cx="6321552" cy="271939"/>
          </a:xfrm>
        </p:spPr>
        <p:txBody>
          <a:bodyPr/>
          <a:lstStyle/>
          <a:p>
            <a:pPr marL="0" indent="0" algn="ctr"/>
            <a:r>
              <a:rPr lang="en-US" sz="1000" b="1" dirty="0"/>
              <a:t>Abbreviations: </a:t>
            </a:r>
            <a:r>
              <a:rPr lang="en-US" sz="1000" dirty="0"/>
              <a:t>CABG indicates coronary artery bypass grafting; EF, ejection fraction; LAD, left anterior descending artery; LVEF, left ventricle ejection fraction; PCI, percutaneous coronary intervention; and SIHD, stable ischemic heart disease. </a:t>
            </a:r>
          </a:p>
        </p:txBody>
      </p:sp>
      <p:sp>
        <p:nvSpPr>
          <p:cNvPr id="7" name="Slide Number Placeholder 3">
            <a:extLst>
              <a:ext uri="{FF2B5EF4-FFF2-40B4-BE49-F238E27FC236}">
                <a16:creationId xmlns:a16="http://schemas.microsoft.com/office/drawing/2014/main" id="{5723073F-E243-41A7-AFD1-D7DB9D960F0B}"/>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15</a:t>
            </a:fld>
            <a:endParaRPr lang="en-US" sz="900" dirty="0"/>
          </a:p>
        </p:txBody>
      </p:sp>
    </p:spTree>
    <p:extLst>
      <p:ext uri="{BB962C8B-B14F-4D97-AF65-F5344CB8AC3E}">
        <p14:creationId xmlns:p14="http://schemas.microsoft.com/office/powerpoint/2010/main" val="1872200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D07B49-9CD1-44F7-A815-E129DFDFFBE5}"/>
              </a:ext>
            </a:extLst>
          </p:cNvPr>
          <p:cNvSpPr>
            <a:spLocks noGrp="1"/>
          </p:cNvSpPr>
          <p:nvPr>
            <p:ph type="title"/>
          </p:nvPr>
        </p:nvSpPr>
        <p:spPr/>
        <p:txBody>
          <a:bodyPr/>
          <a:lstStyle/>
          <a:p>
            <a:r>
              <a:rPr lang="en-US" dirty="0"/>
              <a:t>PCI vs CABG in Patients with COMPLEX DISEASE</a:t>
            </a:r>
          </a:p>
        </p:txBody>
      </p:sp>
      <p:sp>
        <p:nvSpPr>
          <p:cNvPr id="7" name="Rectangle 6">
            <a:extLst>
              <a:ext uri="{FF2B5EF4-FFF2-40B4-BE49-F238E27FC236}">
                <a16:creationId xmlns:a16="http://schemas.microsoft.com/office/drawing/2014/main" id="{9F40748F-CF75-469B-9531-B3D4ECAAD9BC}"/>
              </a:ext>
              <a:ext uri="{C183D7F6-B498-43B3-948B-1728B52AA6E4}">
                <adec:decorative xmlns:adec="http://schemas.microsoft.com/office/drawing/2017/decorative" val="1"/>
              </a:ext>
            </a:extLst>
          </p:cNvPr>
          <p:cNvSpPr/>
          <p:nvPr/>
        </p:nvSpPr>
        <p:spPr>
          <a:xfrm>
            <a:off x="1664208" y="4229727"/>
            <a:ext cx="5477256" cy="102852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1B953DAE-BC13-4936-B9BE-853CE9D504A5}"/>
              </a:ext>
            </a:extLst>
          </p:cNvPr>
          <p:cNvSpPr txBox="1"/>
          <p:nvPr/>
        </p:nvSpPr>
        <p:spPr>
          <a:xfrm>
            <a:off x="738552" y="1316459"/>
            <a:ext cx="8652336" cy="369332"/>
          </a:xfrm>
          <a:prstGeom prst="rect">
            <a:avLst/>
          </a:prstGeom>
          <a:noFill/>
        </p:spPr>
        <p:txBody>
          <a:bodyPr wrap="square">
            <a:spAutoFit/>
          </a:bodyPr>
          <a:lstStyle/>
          <a:p>
            <a:pPr>
              <a:lnSpc>
                <a:spcPct val="90000"/>
              </a:lnSpc>
              <a:spcBef>
                <a:spcPts val="1000"/>
              </a:spcBef>
            </a:pPr>
            <a:r>
              <a:rPr lang="en-US" sz="2000" dirty="0">
                <a:solidFill>
                  <a:srgbClr val="CF2429"/>
                </a:solidFill>
                <a:latin typeface="Lub Dub Bold" panose="020B0803030403020204" pitchFamily="34" charset="0"/>
              </a:rPr>
              <a:t>Patients with Complex Disease</a:t>
            </a:r>
          </a:p>
        </p:txBody>
      </p:sp>
      <p:graphicFrame>
        <p:nvGraphicFramePr>
          <p:cNvPr id="10" name="Content Placeholder 5">
            <a:extLst>
              <a:ext uri="{FF2B5EF4-FFF2-40B4-BE49-F238E27FC236}">
                <a16:creationId xmlns:a16="http://schemas.microsoft.com/office/drawing/2014/main" id="{B7D9EB1C-AB9E-4FBB-81CB-CFB2DA384C9E}"/>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062371631"/>
              </p:ext>
            </p:extLst>
          </p:nvPr>
        </p:nvGraphicFramePr>
        <p:xfrm>
          <a:off x="838201" y="1703718"/>
          <a:ext cx="7299960" cy="2031325"/>
        </p:xfrm>
        <a:graphic>
          <a:graphicData uri="http://schemas.openxmlformats.org/drawingml/2006/table">
            <a:tbl>
              <a:tblPr firstRow="1" bandRow="1">
                <a:tableStyleId>{5C22544A-7EE6-4342-B048-85BDC9FD1C3A}</a:tableStyleId>
              </a:tblPr>
              <a:tblGrid>
                <a:gridCol w="612615">
                  <a:extLst>
                    <a:ext uri="{9D8B030D-6E8A-4147-A177-3AD203B41FA5}">
                      <a16:colId xmlns:a16="http://schemas.microsoft.com/office/drawing/2014/main" val="2649235253"/>
                    </a:ext>
                  </a:extLst>
                </a:gridCol>
                <a:gridCol w="6687345">
                  <a:extLst>
                    <a:ext uri="{9D8B030D-6E8A-4147-A177-3AD203B41FA5}">
                      <a16:colId xmlns:a16="http://schemas.microsoft.com/office/drawing/2014/main" val="3265590656"/>
                    </a:ext>
                  </a:extLst>
                </a:gridCol>
              </a:tblGrid>
              <a:tr h="398299">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67710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400" b="0" kern="1200" dirty="0">
                          <a:solidFill>
                            <a:srgbClr val="231F20"/>
                          </a:solidFill>
                          <a:latin typeface="Lub Dub Condensed" panose="020B0506030403020204" pitchFamily="34" charset="0"/>
                          <a:ea typeface="+mn-ea"/>
                          <a:cs typeface="Calibri"/>
                        </a:rPr>
                        <a:t>In patients who require revascularization for significant left main CAD with high-complexity CAD, it is recommended to choose CABG over PCI to improve survival.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955918">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400" b="0" kern="1200" dirty="0">
                          <a:solidFill>
                            <a:srgbClr val="231F20"/>
                          </a:solidFill>
                          <a:latin typeface="Lub Dub Condensed" panose="020B0506030403020204" pitchFamily="34" charset="0"/>
                          <a:ea typeface="+mn-ea"/>
                          <a:cs typeface="Calibri"/>
                        </a:rPr>
                        <a:t>In patients who require revascularization for multivessel CAD with complex or diffuse CAD (e.g., SYNTAX score &gt;33), it is reasonable to choose CABG over PCI to confer a survival advantage.</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931764693"/>
                  </a:ext>
                </a:extLst>
              </a:tr>
            </a:tbl>
          </a:graphicData>
        </a:graphic>
      </p:graphicFrame>
      <p:graphicFrame>
        <p:nvGraphicFramePr>
          <p:cNvPr id="11" name="Diagram 10" descr="Complex coronary disease is identified based on the following criteria:&#10;- severe tortuosity&#10;- heavy calcification&#10;-complex bifurcation&#10;-trifurcation lesion&#10;-aorto-stenosis&#10;-thrombotic lesion&#10;">
            <a:extLst>
              <a:ext uri="{FF2B5EF4-FFF2-40B4-BE49-F238E27FC236}">
                <a16:creationId xmlns:a16="http://schemas.microsoft.com/office/drawing/2014/main" id="{5B85984F-E71F-4566-A9B7-4E8B633C735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47666245"/>
              </p:ext>
            </p:extLst>
          </p:nvPr>
        </p:nvGraphicFramePr>
        <p:xfrm>
          <a:off x="7585636" y="1366546"/>
          <a:ext cx="4606364" cy="40674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2B01BA72-1E3E-4B81-964E-093F3D8757C1}"/>
              </a:ext>
            </a:extLst>
          </p:cNvPr>
          <p:cNvSpPr txBox="1"/>
          <p:nvPr/>
        </p:nvSpPr>
        <p:spPr>
          <a:xfrm>
            <a:off x="917967" y="4285724"/>
            <a:ext cx="6964161" cy="1200329"/>
          </a:xfrm>
          <a:prstGeom prst="rect">
            <a:avLst/>
          </a:prstGeom>
          <a:noFill/>
        </p:spPr>
        <p:txBody>
          <a:bodyPr wrap="square">
            <a:spAutoFit/>
          </a:bodyPr>
          <a:lstStyle/>
          <a:p>
            <a:pPr algn="ctr" hangingPunct="0">
              <a:lnSpc>
                <a:spcPct val="100000"/>
              </a:lnSpc>
            </a:pPr>
            <a:r>
              <a:rPr lang="en-US" b="1" dirty="0">
                <a:solidFill>
                  <a:srgbClr val="CF2429"/>
                </a:solidFill>
                <a:latin typeface="Lub Dub Condensed" panose="020B0506030403020204" pitchFamily="34" charset="0"/>
                <a:cs typeface="Arial" panose="020B0604020202020204" pitchFamily="34" charset="0"/>
              </a:rPr>
              <a:t>Guiding Principle: </a:t>
            </a:r>
            <a:br>
              <a:rPr lang="en-US" b="1" dirty="0">
                <a:solidFill>
                  <a:srgbClr val="CF2429"/>
                </a:solidFill>
                <a:latin typeface="Lub Dub Condensed" panose="020B0506030403020204" pitchFamily="34" charset="0"/>
                <a:cs typeface="Arial" panose="020B0604020202020204" pitchFamily="34" charset="0"/>
              </a:rPr>
            </a:br>
            <a:r>
              <a:rPr lang="en-US" dirty="0">
                <a:latin typeface="Lub Dub Condensed" panose="020B0506030403020204" pitchFamily="34" charset="0"/>
                <a:cs typeface="Arial" panose="020B0604020202020204" pitchFamily="34" charset="0"/>
              </a:rPr>
              <a:t>CABG improves survival compared with PCI in patients </a:t>
            </a:r>
          </a:p>
          <a:p>
            <a:pPr algn="ctr" hangingPunct="0">
              <a:lnSpc>
                <a:spcPct val="100000"/>
              </a:lnSpc>
            </a:pPr>
            <a:r>
              <a:rPr lang="en-US" dirty="0">
                <a:latin typeface="Lub Dub Condensed" panose="020B0506030403020204" pitchFamily="34" charset="0"/>
                <a:cs typeface="Arial" panose="020B0604020202020204" pitchFamily="34" charset="0"/>
              </a:rPr>
              <a:t>with left main and complex CAD.</a:t>
            </a:r>
          </a:p>
          <a:p>
            <a:pPr algn="ctr" hangingPunct="0">
              <a:lnSpc>
                <a:spcPct val="100000"/>
              </a:lnSpc>
            </a:pPr>
            <a:endParaRPr lang="en-US" dirty="0">
              <a:latin typeface="Lub Dub Condensed" panose="020B0506030403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521D3B6F-A37F-4BCC-87DE-923795B48679}"/>
              </a:ext>
            </a:extLst>
          </p:cNvPr>
          <p:cNvSpPr>
            <a:spLocks noGrp="1"/>
          </p:cNvSpPr>
          <p:nvPr>
            <p:ph type="body" sz="quarter" idx="13"/>
          </p:nvPr>
        </p:nvSpPr>
        <p:spPr>
          <a:xfrm>
            <a:off x="2944368" y="5918803"/>
            <a:ext cx="6303264" cy="271939"/>
          </a:xfrm>
        </p:spPr>
        <p:txBody>
          <a:bodyPr/>
          <a:lstStyle/>
          <a:p>
            <a:pPr marL="0" indent="0" algn="ctr"/>
            <a:r>
              <a:rPr lang="en-US" sz="1000" b="1" dirty="0"/>
              <a:t>Abbreviations: </a:t>
            </a:r>
            <a:r>
              <a:rPr lang="en-US" sz="1000" dirty="0"/>
              <a:t>CABG indicates coronary artery bypass grafting; CAD, coronary artery disease; PCI , percutaneous coronary intervention; and SYNTAX, synergy between percutaneous coronary intervention with Taxus and cardiac surgery. </a:t>
            </a:r>
          </a:p>
        </p:txBody>
      </p:sp>
      <p:sp>
        <p:nvSpPr>
          <p:cNvPr id="12" name="Slide Number Placeholder 3">
            <a:extLst>
              <a:ext uri="{FF2B5EF4-FFF2-40B4-BE49-F238E27FC236}">
                <a16:creationId xmlns:a16="http://schemas.microsoft.com/office/drawing/2014/main" id="{C96C0E45-3A59-4D84-9CFB-18199B86D5A6}"/>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16</a:t>
            </a:fld>
            <a:endParaRPr lang="en-US" sz="900" dirty="0"/>
          </a:p>
        </p:txBody>
      </p:sp>
    </p:spTree>
    <p:extLst>
      <p:ext uri="{BB962C8B-B14F-4D97-AF65-F5344CB8AC3E}">
        <p14:creationId xmlns:p14="http://schemas.microsoft.com/office/powerpoint/2010/main" val="2880055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D07B49-9CD1-44F7-A815-E129DFDFFBE5}"/>
              </a:ext>
            </a:extLst>
          </p:cNvPr>
          <p:cNvSpPr>
            <a:spLocks noGrp="1"/>
          </p:cNvSpPr>
          <p:nvPr>
            <p:ph type="title"/>
          </p:nvPr>
        </p:nvSpPr>
        <p:spPr/>
        <p:txBody>
          <a:bodyPr/>
          <a:lstStyle/>
          <a:p>
            <a:r>
              <a:rPr lang="en-US" dirty="0"/>
              <a:t>PCI vs CABG in Patients with COMPLEX DISEASE</a:t>
            </a:r>
          </a:p>
        </p:txBody>
      </p:sp>
      <p:sp>
        <p:nvSpPr>
          <p:cNvPr id="10" name="TextBox 9">
            <a:extLst>
              <a:ext uri="{FF2B5EF4-FFF2-40B4-BE49-F238E27FC236}">
                <a16:creationId xmlns:a16="http://schemas.microsoft.com/office/drawing/2014/main" id="{1022CDE7-E244-4FE2-95E7-03CA0E4E24FE}"/>
              </a:ext>
            </a:extLst>
          </p:cNvPr>
          <p:cNvSpPr txBox="1"/>
          <p:nvPr/>
        </p:nvSpPr>
        <p:spPr>
          <a:xfrm>
            <a:off x="738552" y="1264577"/>
            <a:ext cx="8652336" cy="369332"/>
          </a:xfrm>
          <a:prstGeom prst="rect">
            <a:avLst/>
          </a:prstGeom>
          <a:noFill/>
        </p:spPr>
        <p:txBody>
          <a:bodyPr wrap="square">
            <a:spAutoFit/>
          </a:bodyPr>
          <a:lstStyle/>
          <a:p>
            <a:pPr>
              <a:lnSpc>
                <a:spcPct val="90000"/>
              </a:lnSpc>
              <a:spcBef>
                <a:spcPts val="1000"/>
              </a:spcBef>
            </a:pPr>
            <a:r>
              <a:rPr lang="en-US" sz="2000" dirty="0">
                <a:solidFill>
                  <a:srgbClr val="CF2429"/>
                </a:solidFill>
                <a:latin typeface="Lub Dub Bold" panose="020B0803030403020204" pitchFamily="34" charset="0"/>
              </a:rPr>
              <a:t>Patients With Diabetes</a:t>
            </a:r>
          </a:p>
        </p:txBody>
      </p:sp>
      <p:sp>
        <p:nvSpPr>
          <p:cNvPr id="18" name="Rectangle 17" descr="If the patient has diabetes with multivessel coronary artery disease then they are an appropriate candidate for coronary artery bypass grafting surgery.  The level of recommendation is Class 1 for coronary artery bypass grafting of the left internal mammary artery to the left anterior descending coronary artery.">
            <a:extLst>
              <a:ext uri="{FF2B5EF4-FFF2-40B4-BE49-F238E27FC236}">
                <a16:creationId xmlns:a16="http://schemas.microsoft.com/office/drawing/2014/main" id="{332D8F43-A081-463B-B659-2429683F6DE7}"/>
              </a:ext>
            </a:extLst>
          </p:cNvPr>
          <p:cNvSpPr/>
          <p:nvPr/>
        </p:nvSpPr>
        <p:spPr>
          <a:xfrm>
            <a:off x="658370" y="1633910"/>
            <a:ext cx="10332718" cy="11634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12A204E9-6617-48DB-94E7-D3A493C11F04}"/>
              </a:ext>
              <a:ext uri="{C183D7F6-B498-43B3-948B-1728B52AA6E4}">
                <adec:decorative xmlns:adec="http://schemas.microsoft.com/office/drawing/2017/decorative" val="1"/>
              </a:ext>
            </a:extLst>
          </p:cNvPr>
          <p:cNvSpPr/>
          <p:nvPr/>
        </p:nvSpPr>
        <p:spPr>
          <a:xfrm>
            <a:off x="3357372" y="4532130"/>
            <a:ext cx="5477256" cy="102852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1" name="Content Placeholder 5">
            <a:extLst>
              <a:ext uri="{FF2B5EF4-FFF2-40B4-BE49-F238E27FC236}">
                <a16:creationId xmlns:a16="http://schemas.microsoft.com/office/drawing/2014/main" id="{A427DF1F-24BF-479D-9375-499AFA959BCB}"/>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522439579"/>
              </p:ext>
            </p:extLst>
          </p:nvPr>
        </p:nvGraphicFramePr>
        <p:xfrm>
          <a:off x="2272284" y="3077234"/>
          <a:ext cx="7647432" cy="1036320"/>
        </p:xfrm>
        <a:graphic>
          <a:graphicData uri="http://schemas.openxmlformats.org/drawingml/2006/table">
            <a:tbl>
              <a:tblPr firstRow="1" bandRow="1">
                <a:tableStyleId>{5C22544A-7EE6-4342-B048-85BDC9FD1C3A}</a:tableStyleId>
              </a:tblPr>
              <a:tblGrid>
                <a:gridCol w="866240">
                  <a:extLst>
                    <a:ext uri="{9D8B030D-6E8A-4147-A177-3AD203B41FA5}">
                      <a16:colId xmlns:a16="http://schemas.microsoft.com/office/drawing/2014/main" val="2649235253"/>
                    </a:ext>
                  </a:extLst>
                </a:gridCol>
                <a:gridCol w="6781192">
                  <a:extLst>
                    <a:ext uri="{9D8B030D-6E8A-4147-A177-3AD203B41FA5}">
                      <a16:colId xmlns:a16="http://schemas.microsoft.com/office/drawing/2014/main" val="3265590656"/>
                    </a:ext>
                  </a:extLst>
                </a:gridCol>
              </a:tblGrid>
              <a:tr h="20006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34010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200" b="0" kern="1200" dirty="0">
                          <a:solidFill>
                            <a:srgbClr val="231F20"/>
                          </a:solidFill>
                          <a:latin typeface="Lub Dub Condensed" panose="020B0506030403020204" pitchFamily="34" charset="0"/>
                          <a:ea typeface="+mn-ea"/>
                          <a:cs typeface="Calibri"/>
                        </a:rPr>
                        <a:t>PCI can be useful in diabetics who have multivessel CAD and are poor candidates for surgery.</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340104">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200" b="0" kern="1200" dirty="0">
                          <a:solidFill>
                            <a:srgbClr val="231F20"/>
                          </a:solidFill>
                          <a:latin typeface="Lub Dub Condensed" panose="020B0506030403020204" pitchFamily="34" charset="0"/>
                          <a:ea typeface="+mn-ea"/>
                          <a:cs typeface="Calibri"/>
                        </a:rPr>
                        <a:t>PCI may be considered to reduce MACO in diabetics with LM stenosis and low/intermediate complexity CAD.</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029733601"/>
                  </a:ext>
                </a:extLst>
              </a:tr>
            </a:tbl>
          </a:graphicData>
        </a:graphic>
      </p:graphicFrame>
      <p:sp>
        <p:nvSpPr>
          <p:cNvPr id="8" name="TextBox 7">
            <a:extLst>
              <a:ext uri="{FF2B5EF4-FFF2-40B4-BE49-F238E27FC236}">
                <a16:creationId xmlns:a16="http://schemas.microsoft.com/office/drawing/2014/main" id="{F3C054D7-1802-48ED-9CCC-C5FD5BB2C0A8}"/>
              </a:ext>
            </a:extLst>
          </p:cNvPr>
          <p:cNvSpPr txBox="1"/>
          <p:nvPr/>
        </p:nvSpPr>
        <p:spPr>
          <a:xfrm>
            <a:off x="3721105" y="4588127"/>
            <a:ext cx="4749789" cy="923330"/>
          </a:xfrm>
          <a:prstGeom prst="rect">
            <a:avLst/>
          </a:prstGeom>
          <a:noFill/>
        </p:spPr>
        <p:txBody>
          <a:bodyPr wrap="square">
            <a:spAutoFit/>
          </a:bodyPr>
          <a:lstStyle/>
          <a:p>
            <a:pPr algn="ctr" hangingPunct="0">
              <a:lnSpc>
                <a:spcPct val="100000"/>
              </a:lnSpc>
            </a:pPr>
            <a:r>
              <a:rPr lang="en-US" b="1" dirty="0">
                <a:solidFill>
                  <a:srgbClr val="CF2429"/>
                </a:solidFill>
                <a:latin typeface="Lub Dub Condensed" panose="020B0506030403020204" pitchFamily="34" charset="0"/>
                <a:cs typeface="Arial" panose="020B0604020202020204" pitchFamily="34" charset="0"/>
              </a:rPr>
              <a:t>Guiding Principle: </a:t>
            </a:r>
            <a:br>
              <a:rPr lang="en-US" b="1" dirty="0">
                <a:solidFill>
                  <a:srgbClr val="CF2429"/>
                </a:solidFill>
                <a:latin typeface="Lub Dub Condensed" panose="020B0506030403020204" pitchFamily="34" charset="0"/>
                <a:cs typeface="Arial" panose="020B0604020202020204" pitchFamily="34" charset="0"/>
              </a:rPr>
            </a:br>
            <a:r>
              <a:rPr lang="en-US" dirty="0">
                <a:latin typeface="Lub Dub Condensed" panose="020B0506030403020204" pitchFamily="34" charset="0"/>
                <a:cs typeface="Arial" panose="020B0604020202020204" pitchFamily="34" charset="0"/>
              </a:rPr>
              <a:t>CABG compared to PCI has a benefit in mortality and repeat revascularizations in diabetics.</a:t>
            </a:r>
          </a:p>
        </p:txBody>
      </p:sp>
      <p:sp>
        <p:nvSpPr>
          <p:cNvPr id="6" name="Text Placeholder 5">
            <a:extLst>
              <a:ext uri="{FF2B5EF4-FFF2-40B4-BE49-F238E27FC236}">
                <a16:creationId xmlns:a16="http://schemas.microsoft.com/office/drawing/2014/main" id="{521D3B6F-A37F-4BCC-87DE-923795B48679}"/>
              </a:ext>
            </a:extLst>
          </p:cNvPr>
          <p:cNvSpPr>
            <a:spLocks noGrp="1"/>
          </p:cNvSpPr>
          <p:nvPr>
            <p:ph type="body" sz="quarter" idx="13"/>
          </p:nvPr>
        </p:nvSpPr>
        <p:spPr>
          <a:xfrm>
            <a:off x="2641853" y="5928201"/>
            <a:ext cx="6908291" cy="271939"/>
          </a:xfrm>
        </p:spPr>
        <p:txBody>
          <a:bodyPr/>
          <a:lstStyle/>
          <a:p>
            <a:pPr marL="0" indent="0" algn="ctr"/>
            <a:r>
              <a:rPr lang="en-US" sz="1000" b="1" dirty="0"/>
              <a:t>Abbreviations: </a:t>
            </a:r>
            <a:r>
              <a:rPr lang="en-US" sz="1000" dirty="0"/>
              <a:t>CABG indicates coronary artery bypass grafting; CAD, coronary artery disease; LAD, left anterior descending artery; LIMA, left internal mammary artery; LM, left main artery; and MACO, major adverse cardiovascular outcomes. </a:t>
            </a:r>
          </a:p>
        </p:txBody>
      </p:sp>
      <p:sp>
        <p:nvSpPr>
          <p:cNvPr id="9" name="Slide Number Placeholder 3">
            <a:extLst>
              <a:ext uri="{FF2B5EF4-FFF2-40B4-BE49-F238E27FC236}">
                <a16:creationId xmlns:a16="http://schemas.microsoft.com/office/drawing/2014/main" id="{8344B2E7-9632-43F2-8A9C-3992095D6EBF}"/>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17</a:t>
            </a:fld>
            <a:endParaRPr lang="en-US" sz="900" dirty="0"/>
          </a:p>
        </p:txBody>
      </p:sp>
      <p:sp>
        <p:nvSpPr>
          <p:cNvPr id="12" name="Rectangle Container">
            <a:extLst>
              <a:ext uri="{FF2B5EF4-FFF2-40B4-BE49-F238E27FC236}">
                <a16:creationId xmlns:a16="http://schemas.microsoft.com/office/drawing/2014/main" id="{48DCC766-E9DE-42EA-A6C5-BAEA1B974347}"/>
              </a:ext>
              <a:ext uri="{C183D7F6-B498-43B3-948B-1728B52AA6E4}">
                <adec:decorative xmlns:adec="http://schemas.microsoft.com/office/drawing/2017/decorative" val="1"/>
              </a:ext>
            </a:extLst>
          </p:cNvPr>
          <p:cNvSpPr/>
          <p:nvPr/>
        </p:nvSpPr>
        <p:spPr>
          <a:xfrm>
            <a:off x="2092136" y="1805226"/>
            <a:ext cx="2342784" cy="767797"/>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endParaRPr lang="en-US" b="1" dirty="0">
              <a:solidFill>
                <a:schemeClr val="bg1"/>
              </a:solidFill>
              <a:latin typeface="Lub Dub Bold" panose="020B0803030403020204" pitchFamily="34" charset="0"/>
              <a:cs typeface="Lato"/>
            </a:endParaRPr>
          </a:p>
          <a:p>
            <a:pPr algn="ctr" hangingPunct="0">
              <a:lnSpc>
                <a:spcPct val="90000"/>
              </a:lnSpc>
            </a:pPr>
            <a:r>
              <a:rPr lang="en-US" b="1" dirty="0">
                <a:solidFill>
                  <a:schemeClr val="bg1"/>
                </a:solidFill>
                <a:latin typeface="Lub Dub Bold" panose="020B0803030403020204" pitchFamily="34" charset="0"/>
                <a:cs typeface="Lato"/>
              </a:rPr>
              <a:t>Diabetes with multivessel CAD</a:t>
            </a:r>
          </a:p>
          <a:p>
            <a:pPr algn="ctr" hangingPunct="0">
              <a:lnSpc>
                <a:spcPct val="90000"/>
              </a:lnSpc>
            </a:pPr>
            <a:r>
              <a:rPr lang="en-US" b="1" dirty="0">
                <a:solidFill>
                  <a:schemeClr val="bg1"/>
                </a:solidFill>
                <a:latin typeface="Lub Dub Bold" panose="020B0803030403020204" pitchFamily="34" charset="0"/>
                <a:cs typeface="Lato"/>
              </a:rPr>
              <a:t>	</a:t>
            </a:r>
          </a:p>
        </p:txBody>
      </p:sp>
      <p:cxnSp>
        <p:nvCxnSpPr>
          <p:cNvPr id="13" name="Straight Arrow Connector 12">
            <a:extLst>
              <a:ext uri="{FF2B5EF4-FFF2-40B4-BE49-F238E27FC236}">
                <a16:creationId xmlns:a16="http://schemas.microsoft.com/office/drawing/2014/main" id="{228665AD-C048-4B08-9D66-5DE6B44F4173}"/>
              </a:ext>
              <a:ext uri="{C183D7F6-B498-43B3-948B-1728B52AA6E4}">
                <adec:decorative xmlns:adec="http://schemas.microsoft.com/office/drawing/2017/decorative" val="1"/>
              </a:ext>
            </a:extLst>
          </p:cNvPr>
          <p:cNvCxnSpPr>
            <a:cxnSpLocks/>
          </p:cNvCxnSpPr>
          <p:nvPr/>
        </p:nvCxnSpPr>
        <p:spPr>
          <a:xfrm rot="16200000" flipH="1">
            <a:off x="4637032" y="1967264"/>
            <a:ext cx="0" cy="404225"/>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Rectangle Container">
            <a:extLst>
              <a:ext uri="{FF2B5EF4-FFF2-40B4-BE49-F238E27FC236}">
                <a16:creationId xmlns:a16="http://schemas.microsoft.com/office/drawing/2014/main" id="{CBA9B39A-58AF-4148-9670-B6064D377AFC}"/>
              </a:ext>
              <a:ext uri="{C183D7F6-B498-43B3-948B-1728B52AA6E4}">
                <adec:decorative xmlns:adec="http://schemas.microsoft.com/office/drawing/2017/decorative" val="1"/>
              </a:ext>
            </a:extLst>
          </p:cNvPr>
          <p:cNvSpPr/>
          <p:nvPr/>
        </p:nvSpPr>
        <p:spPr>
          <a:xfrm>
            <a:off x="4907699" y="1928977"/>
            <a:ext cx="2116099" cy="520294"/>
          </a:xfrm>
          <a:prstGeom prst="rect">
            <a:avLst/>
          </a:prstGeom>
          <a:solidFill>
            <a:schemeClr val="tx1">
              <a:lumMod val="65000"/>
              <a:lumOff val="35000"/>
            </a:schemeClr>
          </a:solidFill>
          <a:ln w="25400">
            <a:noFill/>
          </a:ln>
          <a:effectLst/>
        </p:spPr>
        <p:txBody>
          <a:bodyPr spcFirstLastPara="0" lIns="0" tIns="0" rIns="0" bIns="0" anchor="ctr"/>
          <a:lstStyle/>
          <a:p>
            <a:pPr algn="ctr" hangingPunct="0">
              <a:lnSpc>
                <a:spcPct val="90000"/>
              </a:lnSpc>
            </a:pPr>
            <a:r>
              <a:rPr lang="en-US" sz="1350" dirty="0">
                <a:solidFill>
                  <a:schemeClr val="bg1"/>
                </a:solidFill>
                <a:latin typeface="Lub Dub Bold" panose="020B0803030403020204" pitchFamily="34" charset="0"/>
                <a:cs typeface="Lato"/>
              </a:rPr>
              <a:t>Appropriate candidate for CABG</a:t>
            </a:r>
          </a:p>
        </p:txBody>
      </p:sp>
      <p:sp>
        <p:nvSpPr>
          <p:cNvPr id="15" name="TextBox 14">
            <a:extLst>
              <a:ext uri="{FF2B5EF4-FFF2-40B4-BE49-F238E27FC236}">
                <a16:creationId xmlns:a16="http://schemas.microsoft.com/office/drawing/2014/main" id="{AF0EC062-376D-4E19-951D-24A88CC39B4F}"/>
              </a:ext>
              <a:ext uri="{C183D7F6-B498-43B3-948B-1728B52AA6E4}">
                <adec:decorative xmlns:adec="http://schemas.microsoft.com/office/drawing/2017/decorative" val="1"/>
              </a:ext>
            </a:extLst>
          </p:cNvPr>
          <p:cNvSpPr txBox="1"/>
          <p:nvPr/>
        </p:nvSpPr>
        <p:spPr>
          <a:xfrm>
            <a:off x="7496577" y="1891011"/>
            <a:ext cx="2603287" cy="569387"/>
          </a:xfrm>
          <a:prstGeom prst="rect">
            <a:avLst/>
          </a:prstGeom>
          <a:solidFill>
            <a:srgbClr val="46A547"/>
          </a:solidFill>
        </p:spPr>
        <p:txBody>
          <a:bodyPr wrap="square" lIns="91440" tIns="91440" numCol="1" spcCol="182880">
            <a:spAutoFit/>
          </a:bodyPr>
          <a:lstStyle/>
          <a:p>
            <a:pPr lvl="0" algn="ctr"/>
            <a:r>
              <a:rPr lang="en-US" sz="1400" b="1" dirty="0">
                <a:latin typeface="Lub Dub Condensed" panose="020B0506030403020204" pitchFamily="34" charset="0"/>
                <a:cs typeface="Arial" panose="020B0604020202020204" pitchFamily="34" charset="0"/>
              </a:rPr>
              <a:t>CABG with LIMA to LAD is recommended (Class 1)</a:t>
            </a:r>
          </a:p>
        </p:txBody>
      </p:sp>
      <p:cxnSp>
        <p:nvCxnSpPr>
          <p:cNvPr id="17" name="Straight Arrow Connector 16">
            <a:extLst>
              <a:ext uri="{FF2B5EF4-FFF2-40B4-BE49-F238E27FC236}">
                <a16:creationId xmlns:a16="http://schemas.microsoft.com/office/drawing/2014/main" id="{8CF0C81E-5FEC-43D5-9236-00A7261D8722}"/>
              </a:ext>
              <a:ext uri="{C183D7F6-B498-43B3-948B-1728B52AA6E4}">
                <adec:decorative xmlns:adec="http://schemas.microsoft.com/office/drawing/2017/decorative" val="1"/>
              </a:ext>
            </a:extLst>
          </p:cNvPr>
          <p:cNvCxnSpPr>
            <a:cxnSpLocks/>
          </p:cNvCxnSpPr>
          <p:nvPr/>
        </p:nvCxnSpPr>
        <p:spPr>
          <a:xfrm rot="16200000" flipH="1">
            <a:off x="7223382" y="1967264"/>
            <a:ext cx="0" cy="404225"/>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2124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D07B49-9CD1-44F7-A815-E129DFDFFBE5}"/>
              </a:ext>
            </a:extLst>
          </p:cNvPr>
          <p:cNvSpPr>
            <a:spLocks noGrp="1"/>
          </p:cNvSpPr>
          <p:nvPr>
            <p:ph type="title"/>
          </p:nvPr>
        </p:nvSpPr>
        <p:spPr/>
        <p:txBody>
          <a:bodyPr/>
          <a:lstStyle/>
          <a:p>
            <a:r>
              <a:rPr lang="en-US" dirty="0"/>
              <a:t>PCI vs CABG in Patients with COMPLEX DISEASE</a:t>
            </a:r>
          </a:p>
        </p:txBody>
      </p:sp>
      <p:sp>
        <p:nvSpPr>
          <p:cNvPr id="5" name="TextBox 4">
            <a:extLst>
              <a:ext uri="{FF2B5EF4-FFF2-40B4-BE49-F238E27FC236}">
                <a16:creationId xmlns:a16="http://schemas.microsoft.com/office/drawing/2014/main" id="{291B0397-1A47-4F95-A156-FC29EF3BA0E3}"/>
              </a:ext>
            </a:extLst>
          </p:cNvPr>
          <p:cNvSpPr txBox="1"/>
          <p:nvPr/>
        </p:nvSpPr>
        <p:spPr>
          <a:xfrm>
            <a:off x="738552" y="1105595"/>
            <a:ext cx="8652336" cy="369332"/>
          </a:xfrm>
          <a:prstGeom prst="rect">
            <a:avLst/>
          </a:prstGeom>
          <a:noFill/>
        </p:spPr>
        <p:txBody>
          <a:bodyPr wrap="square">
            <a:spAutoFit/>
          </a:bodyPr>
          <a:lstStyle/>
          <a:p>
            <a:pPr>
              <a:lnSpc>
                <a:spcPct val="90000"/>
              </a:lnSpc>
              <a:spcBef>
                <a:spcPts val="1000"/>
              </a:spcBef>
            </a:pPr>
            <a:r>
              <a:rPr lang="en-US" sz="2000" dirty="0">
                <a:solidFill>
                  <a:srgbClr val="CF2429"/>
                </a:solidFill>
                <a:latin typeface="Lub Dub Bold" panose="020B0803030403020204" pitchFamily="34" charset="0"/>
              </a:rPr>
              <a:t>Patients with previous CABG</a:t>
            </a:r>
          </a:p>
        </p:txBody>
      </p:sp>
      <p:sp>
        <p:nvSpPr>
          <p:cNvPr id="29" name="Rectangle 28" descr="This flowchart describes the three (3) recommended revascularization pathways for patients having previous coronary artery bypass grafting surgery.&#10;1.  In patients with a patent left internal mammary artery to the left anterior descending coronary artery who need revascularization and if percutaneous coronary intervention is feasible then the Class 2a recommendation is that it is reasonable to choose percutaneous coronary intervention over coronary artery bypass grafting.&#10;2.  If the patient has refractory angina on guideline directed medical therapy that is attributable to left anterior descending disease than the Class 2a recommendation indicates it is reasonable to choose coronary artery bypass grafting over percutaneous coronary intervention.&#10;3.  If the patient has complex coronary artery disease than it is a Class 2a recommendation indicating It may be reasonable to choose CABG over PCI (with the caveat when an internal mammary artery can be used as a conduit to the left anterior descending artery.">
            <a:extLst>
              <a:ext uri="{FF2B5EF4-FFF2-40B4-BE49-F238E27FC236}">
                <a16:creationId xmlns:a16="http://schemas.microsoft.com/office/drawing/2014/main" id="{2134F6D9-0594-4561-8B7A-B874CD2A4101}"/>
              </a:ext>
            </a:extLst>
          </p:cNvPr>
          <p:cNvSpPr/>
          <p:nvPr/>
        </p:nvSpPr>
        <p:spPr>
          <a:xfrm>
            <a:off x="658370" y="1408177"/>
            <a:ext cx="10332718" cy="33140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AAD04FDC-A2F6-4E02-9AA8-99543FA8AC80}"/>
              </a:ext>
            </a:extLst>
          </p:cNvPr>
          <p:cNvSpPr txBox="1"/>
          <p:nvPr/>
        </p:nvSpPr>
        <p:spPr>
          <a:xfrm>
            <a:off x="4352544" y="4249301"/>
            <a:ext cx="5545779" cy="307777"/>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Lub Dub Condensed" panose="020B0506030403020204" pitchFamily="34" charset="0"/>
              </a:rPr>
              <a:t>* When an IMA can be used as a conduit to the LAD.</a:t>
            </a:r>
          </a:p>
        </p:txBody>
      </p:sp>
      <p:sp>
        <p:nvSpPr>
          <p:cNvPr id="7" name="Rectangle 6">
            <a:extLst>
              <a:ext uri="{FF2B5EF4-FFF2-40B4-BE49-F238E27FC236}">
                <a16:creationId xmlns:a16="http://schemas.microsoft.com/office/drawing/2014/main" id="{B4B69E7F-7A62-41F3-8AC3-49EC314BE128}"/>
              </a:ext>
              <a:ext uri="{C183D7F6-B498-43B3-948B-1728B52AA6E4}">
                <adec:decorative xmlns:adec="http://schemas.microsoft.com/office/drawing/2017/decorative" val="1"/>
              </a:ext>
            </a:extLst>
          </p:cNvPr>
          <p:cNvSpPr/>
          <p:nvPr/>
        </p:nvSpPr>
        <p:spPr>
          <a:xfrm>
            <a:off x="3235452" y="4771419"/>
            <a:ext cx="5477256" cy="102852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E18A02A5-A38A-4CA4-9A8C-B310F3B1E648}"/>
              </a:ext>
            </a:extLst>
          </p:cNvPr>
          <p:cNvSpPr txBox="1"/>
          <p:nvPr/>
        </p:nvSpPr>
        <p:spPr>
          <a:xfrm>
            <a:off x="3309625" y="4827416"/>
            <a:ext cx="5328909" cy="923330"/>
          </a:xfrm>
          <a:prstGeom prst="rect">
            <a:avLst/>
          </a:prstGeom>
          <a:noFill/>
        </p:spPr>
        <p:txBody>
          <a:bodyPr wrap="square">
            <a:spAutoFit/>
          </a:bodyPr>
          <a:lstStyle/>
          <a:p>
            <a:pPr algn="ctr" hangingPunct="0">
              <a:lnSpc>
                <a:spcPct val="100000"/>
              </a:lnSpc>
            </a:pPr>
            <a:r>
              <a:rPr lang="en-US" b="1" dirty="0">
                <a:solidFill>
                  <a:srgbClr val="CF2429"/>
                </a:solidFill>
                <a:latin typeface="Lub Dub Condensed" panose="020B0506030403020204" pitchFamily="34" charset="0"/>
                <a:cs typeface="Arial" panose="020B0604020202020204" pitchFamily="34" charset="0"/>
              </a:rPr>
              <a:t>Guiding Principle: </a:t>
            </a:r>
            <a:br>
              <a:rPr lang="en-US" b="1" dirty="0">
                <a:solidFill>
                  <a:srgbClr val="CF2429"/>
                </a:solidFill>
                <a:latin typeface="Lub Dub Condensed" panose="020B0506030403020204" pitchFamily="34" charset="0"/>
                <a:cs typeface="Arial" panose="020B0604020202020204" pitchFamily="34" charset="0"/>
              </a:rPr>
            </a:br>
            <a:r>
              <a:rPr lang="en-US" dirty="0">
                <a:latin typeface="Lub Dub Condensed" panose="020B0506030403020204" pitchFamily="34" charset="0"/>
                <a:cs typeface="Arial" panose="020B0604020202020204" pitchFamily="34" charset="0"/>
              </a:rPr>
              <a:t>A Heart Team approach is important for those patients with a prior history of CABG requiring revascularization.</a:t>
            </a:r>
          </a:p>
        </p:txBody>
      </p:sp>
      <p:sp>
        <p:nvSpPr>
          <p:cNvPr id="6" name="Text Placeholder 5">
            <a:extLst>
              <a:ext uri="{FF2B5EF4-FFF2-40B4-BE49-F238E27FC236}">
                <a16:creationId xmlns:a16="http://schemas.microsoft.com/office/drawing/2014/main" id="{521D3B6F-A37F-4BCC-87DE-923795B48679}"/>
              </a:ext>
            </a:extLst>
          </p:cNvPr>
          <p:cNvSpPr>
            <a:spLocks noGrp="1"/>
          </p:cNvSpPr>
          <p:nvPr>
            <p:ph type="body" sz="quarter" idx="13"/>
          </p:nvPr>
        </p:nvSpPr>
        <p:spPr>
          <a:xfrm>
            <a:off x="2738628" y="5946235"/>
            <a:ext cx="6714744" cy="27193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cs typeface="Arial" panose="020B0604020202020204" pitchFamily="34" charset="0"/>
              </a:rPr>
              <a:t>Abbreviations: </a:t>
            </a:r>
            <a:r>
              <a:rPr kumimoji="0" lang="en-US" sz="1000" i="0" u="none" strike="noStrike" kern="1200" cap="none" spc="0" normalizeH="0" baseline="0" noProof="0" dirty="0">
                <a:ln>
                  <a:noFill/>
                </a:ln>
                <a:solidFill>
                  <a:prstClr val="black"/>
                </a:solidFill>
                <a:effectLst/>
                <a:uLnTx/>
                <a:uFillTx/>
                <a:cs typeface="Arial" panose="020B0604020202020204" pitchFamily="34" charset="0"/>
              </a:rPr>
              <a:t>CABG indicates coronary artery bypass grafting; CAD, coronary artery disease; GDMT, guideline-directed medical therapy; IMA, internal mammary artery; LIMA, left internal mammary artery; and PCI, percutaneous coronary intervention. </a:t>
            </a:r>
          </a:p>
        </p:txBody>
      </p:sp>
      <p:cxnSp>
        <p:nvCxnSpPr>
          <p:cNvPr id="11" name="Straight Arrow Connector 10">
            <a:extLst>
              <a:ext uri="{FF2B5EF4-FFF2-40B4-BE49-F238E27FC236}">
                <a16:creationId xmlns:a16="http://schemas.microsoft.com/office/drawing/2014/main" id="{B6B95E71-D1E7-420F-AF9F-90ADB40AF951}"/>
              </a:ext>
              <a:ext uri="{C183D7F6-B498-43B3-948B-1728B52AA6E4}">
                <adec:decorative xmlns:adec="http://schemas.microsoft.com/office/drawing/2017/decorative" val="1"/>
              </a:ext>
            </a:extLst>
          </p:cNvPr>
          <p:cNvCxnSpPr>
            <a:cxnSpLocks/>
          </p:cNvCxnSpPr>
          <p:nvPr/>
        </p:nvCxnSpPr>
        <p:spPr>
          <a:xfrm>
            <a:off x="3139032" y="3005492"/>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Rectangle Container">
            <a:extLst>
              <a:ext uri="{FF2B5EF4-FFF2-40B4-BE49-F238E27FC236}">
                <a16:creationId xmlns:a16="http://schemas.microsoft.com/office/drawing/2014/main" id="{2D686802-8B72-4B5E-B4EC-8B49DB6A2136}"/>
              </a:ext>
              <a:ext uri="{C183D7F6-B498-43B3-948B-1728B52AA6E4}">
                <adec:decorative xmlns:adec="http://schemas.microsoft.com/office/drawing/2017/decorative" val="1"/>
              </a:ext>
            </a:extLst>
          </p:cNvPr>
          <p:cNvSpPr/>
          <p:nvPr/>
        </p:nvSpPr>
        <p:spPr>
          <a:xfrm>
            <a:off x="4634088" y="1478061"/>
            <a:ext cx="3166872" cy="421094"/>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r>
              <a:rPr lang="en-US" sz="2000" b="1" dirty="0">
                <a:solidFill>
                  <a:schemeClr val="bg1"/>
                </a:solidFill>
                <a:latin typeface="Lub Dub Bold" panose="020B0803030403020204" pitchFamily="34" charset="0"/>
                <a:cs typeface="Lato"/>
              </a:rPr>
              <a:t>Previous CABG</a:t>
            </a:r>
          </a:p>
        </p:txBody>
      </p:sp>
      <p:sp>
        <p:nvSpPr>
          <p:cNvPr id="13" name="Rectangle Container">
            <a:extLst>
              <a:ext uri="{FF2B5EF4-FFF2-40B4-BE49-F238E27FC236}">
                <a16:creationId xmlns:a16="http://schemas.microsoft.com/office/drawing/2014/main" id="{BC17F26B-E684-443B-9053-D8537BD7C125}"/>
              </a:ext>
              <a:ext uri="{C183D7F6-B498-43B3-948B-1728B52AA6E4}">
                <adec:decorative xmlns:adec="http://schemas.microsoft.com/office/drawing/2017/decorative" val="1"/>
              </a:ext>
            </a:extLst>
          </p:cNvPr>
          <p:cNvSpPr/>
          <p:nvPr/>
        </p:nvSpPr>
        <p:spPr>
          <a:xfrm>
            <a:off x="1815232" y="2502043"/>
            <a:ext cx="2678103" cy="526895"/>
          </a:xfrm>
          <a:prstGeom prst="rect">
            <a:avLst/>
          </a:prstGeom>
          <a:solidFill>
            <a:schemeClr val="tx1">
              <a:lumMod val="65000"/>
              <a:lumOff val="35000"/>
            </a:schemeClr>
          </a:solidFill>
          <a:ln w="25400">
            <a:noFill/>
          </a:ln>
          <a:effectLst/>
        </p:spPr>
        <p:txBody>
          <a:bodyPr spcFirstLastPara="0" lIns="0" tIns="0" rIns="0" bIns="0" anchor="ctr"/>
          <a:lstStyle/>
          <a:p>
            <a:pPr algn="ctr" hangingPunct="0">
              <a:lnSpc>
                <a:spcPct val="90000"/>
              </a:lnSpc>
            </a:pPr>
            <a:r>
              <a:rPr lang="en-US" sz="1350" dirty="0">
                <a:solidFill>
                  <a:schemeClr val="bg1"/>
                </a:solidFill>
                <a:latin typeface="Lub Dub Bold" panose="020B0803030403020204" pitchFamily="34" charset="0"/>
                <a:cs typeface="Lato"/>
              </a:rPr>
              <a:t>Patent LIMA to LAD who need repeat revascularization</a:t>
            </a:r>
          </a:p>
        </p:txBody>
      </p:sp>
      <p:grpSp>
        <p:nvGrpSpPr>
          <p:cNvPr id="14" name="Group 13">
            <a:extLst>
              <a:ext uri="{FF2B5EF4-FFF2-40B4-BE49-F238E27FC236}">
                <a16:creationId xmlns:a16="http://schemas.microsoft.com/office/drawing/2014/main" id="{E28FCC48-080B-4C39-8ECD-78A534F274E3}"/>
              </a:ext>
              <a:ext uri="{C183D7F6-B498-43B3-948B-1728B52AA6E4}">
                <adec:decorative xmlns:adec="http://schemas.microsoft.com/office/drawing/2017/decorative" val="1"/>
              </a:ext>
            </a:extLst>
          </p:cNvPr>
          <p:cNvGrpSpPr/>
          <p:nvPr/>
        </p:nvGrpSpPr>
        <p:grpSpPr>
          <a:xfrm>
            <a:off x="3154284" y="1899155"/>
            <a:ext cx="3063240" cy="592620"/>
            <a:chOff x="1516294" y="2896068"/>
            <a:chExt cx="4487854" cy="650905"/>
          </a:xfrm>
        </p:grpSpPr>
        <p:cxnSp>
          <p:nvCxnSpPr>
            <p:cNvPr id="15" name="Straight Arrow Connector 14">
              <a:extLst>
                <a:ext uri="{FF2B5EF4-FFF2-40B4-BE49-F238E27FC236}">
                  <a16:creationId xmlns:a16="http://schemas.microsoft.com/office/drawing/2014/main" id="{786F2599-BD8F-44ED-A142-4F02692E3AA3}"/>
                </a:ext>
                <a:ext uri="{C183D7F6-B498-43B3-948B-1728B52AA6E4}">
                  <adec:decorative xmlns:adec="http://schemas.microsoft.com/office/drawing/2017/decorative" val="1"/>
                </a:ext>
              </a:extLst>
            </p:cNvPr>
            <p:cNvCxnSpPr>
              <a:cxnSpLocks/>
            </p:cNvCxnSpPr>
            <p:nvPr/>
          </p:nvCxnSpPr>
          <p:spPr>
            <a:xfrm>
              <a:off x="6004148" y="2896068"/>
              <a:ext cx="0" cy="199023"/>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Rectangle 2">
              <a:extLst>
                <a:ext uri="{FF2B5EF4-FFF2-40B4-BE49-F238E27FC236}">
                  <a16:creationId xmlns:a16="http://schemas.microsoft.com/office/drawing/2014/main" id="{687BFC12-D333-47D5-A453-51D0B65BA4D2}"/>
                </a:ext>
                <a:ext uri="{C183D7F6-B498-43B3-948B-1728B52AA6E4}">
                  <adec:decorative xmlns:adec="http://schemas.microsoft.com/office/drawing/2017/decorative" val="1"/>
                </a:ext>
              </a:extLst>
            </p:cNvPr>
            <p:cNvSpPr/>
            <p:nvPr/>
          </p:nvSpPr>
          <p:spPr>
            <a:xfrm>
              <a:off x="1516294" y="3084464"/>
              <a:ext cx="4487854" cy="46250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AA7EFB17-9AFF-452E-9559-16099050237A}"/>
              </a:ext>
              <a:ext uri="{C183D7F6-B498-43B3-948B-1728B52AA6E4}">
                <adec:decorative xmlns:adec="http://schemas.microsoft.com/office/drawing/2017/decorative" val="1"/>
              </a:ext>
            </a:extLst>
          </p:cNvPr>
          <p:cNvGrpSpPr/>
          <p:nvPr/>
        </p:nvGrpSpPr>
        <p:grpSpPr>
          <a:xfrm flipH="1">
            <a:off x="6217523" y="1894447"/>
            <a:ext cx="2695219" cy="614198"/>
            <a:chOff x="1516296" y="2896068"/>
            <a:chExt cx="4712919" cy="674605"/>
          </a:xfrm>
        </p:grpSpPr>
        <p:cxnSp>
          <p:nvCxnSpPr>
            <p:cNvPr id="18" name="Straight Arrow Connector 17">
              <a:extLst>
                <a:ext uri="{FF2B5EF4-FFF2-40B4-BE49-F238E27FC236}">
                  <a16:creationId xmlns:a16="http://schemas.microsoft.com/office/drawing/2014/main" id="{7A92D79B-70A6-4E73-B081-AC70858D377B}"/>
                </a:ext>
                <a:ext uri="{C183D7F6-B498-43B3-948B-1728B52AA6E4}">
                  <adec:decorative xmlns:adec="http://schemas.microsoft.com/office/drawing/2017/decorative" val="1"/>
                </a:ext>
              </a:extLst>
            </p:cNvPr>
            <p:cNvCxnSpPr>
              <a:cxnSpLocks/>
            </p:cNvCxnSpPr>
            <p:nvPr/>
          </p:nvCxnSpPr>
          <p:spPr>
            <a:xfrm>
              <a:off x="6229213" y="2896068"/>
              <a:ext cx="0" cy="199023"/>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Rectangle 2">
              <a:extLst>
                <a:ext uri="{FF2B5EF4-FFF2-40B4-BE49-F238E27FC236}">
                  <a16:creationId xmlns:a16="http://schemas.microsoft.com/office/drawing/2014/main" id="{17C59EEC-4EAA-4364-86E3-806451A2C20F}"/>
                </a:ext>
                <a:ext uri="{C183D7F6-B498-43B3-948B-1728B52AA6E4}">
                  <adec:decorative xmlns:adec="http://schemas.microsoft.com/office/drawing/2017/decorative" val="1"/>
                </a:ext>
              </a:extLst>
            </p:cNvPr>
            <p:cNvSpPr/>
            <p:nvPr/>
          </p:nvSpPr>
          <p:spPr>
            <a:xfrm>
              <a:off x="1516296" y="3084464"/>
              <a:ext cx="4712919" cy="48620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cxnSp>
        <p:nvCxnSpPr>
          <p:cNvPr id="20" name="Straight Arrow Connector 19">
            <a:extLst>
              <a:ext uri="{FF2B5EF4-FFF2-40B4-BE49-F238E27FC236}">
                <a16:creationId xmlns:a16="http://schemas.microsoft.com/office/drawing/2014/main" id="{B1445651-C705-4702-AF3F-44B0F4CB2E25}"/>
              </a:ext>
              <a:ext uri="{C183D7F6-B498-43B3-948B-1728B52AA6E4}">
                <adec:decorative xmlns:adec="http://schemas.microsoft.com/office/drawing/2017/decorative" val="1"/>
              </a:ext>
            </a:extLst>
          </p:cNvPr>
          <p:cNvCxnSpPr>
            <a:cxnSpLocks/>
          </p:cNvCxnSpPr>
          <p:nvPr/>
        </p:nvCxnSpPr>
        <p:spPr>
          <a:xfrm>
            <a:off x="6217524" y="2087550"/>
            <a:ext cx="0" cy="40422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Rectangle Container">
            <a:extLst>
              <a:ext uri="{FF2B5EF4-FFF2-40B4-BE49-F238E27FC236}">
                <a16:creationId xmlns:a16="http://schemas.microsoft.com/office/drawing/2014/main" id="{F151C1CA-159B-4B38-B816-76B40FB56DEC}"/>
              </a:ext>
              <a:ext uri="{C183D7F6-B498-43B3-948B-1728B52AA6E4}">
                <adec:decorative xmlns:adec="http://schemas.microsoft.com/office/drawing/2017/decorative" val="1"/>
              </a:ext>
            </a:extLst>
          </p:cNvPr>
          <p:cNvSpPr/>
          <p:nvPr/>
        </p:nvSpPr>
        <p:spPr>
          <a:xfrm>
            <a:off x="4869915" y="2508644"/>
            <a:ext cx="2695218" cy="520294"/>
          </a:xfrm>
          <a:prstGeom prst="rect">
            <a:avLst/>
          </a:prstGeom>
          <a:solidFill>
            <a:schemeClr val="tx1">
              <a:lumMod val="65000"/>
              <a:lumOff val="35000"/>
            </a:schemeClr>
          </a:solidFill>
          <a:ln w="25400">
            <a:noFill/>
          </a:ln>
          <a:effectLst/>
        </p:spPr>
        <p:txBody>
          <a:bodyPr spcFirstLastPara="0" lIns="0" tIns="0" rIns="0" bIns="0" anchor="ctr"/>
          <a:lstStyle/>
          <a:p>
            <a:pPr algn="ctr" hangingPunct="0">
              <a:lnSpc>
                <a:spcPct val="90000"/>
              </a:lnSpc>
            </a:pPr>
            <a:r>
              <a:rPr lang="en-US" sz="1350" dirty="0">
                <a:solidFill>
                  <a:schemeClr val="bg1"/>
                </a:solidFill>
                <a:latin typeface="Lub Dub Bold" panose="020B0803030403020204" pitchFamily="34" charset="0"/>
                <a:cs typeface="Lato"/>
              </a:rPr>
              <a:t>Refractory angina on GDMT attributable to LAD disease</a:t>
            </a:r>
          </a:p>
        </p:txBody>
      </p:sp>
      <p:sp>
        <p:nvSpPr>
          <p:cNvPr id="23" name="Rectangle Container">
            <a:extLst>
              <a:ext uri="{FF2B5EF4-FFF2-40B4-BE49-F238E27FC236}">
                <a16:creationId xmlns:a16="http://schemas.microsoft.com/office/drawing/2014/main" id="{6E3486CE-2772-4222-B65D-805F8013FD64}"/>
              </a:ext>
              <a:ext uri="{C183D7F6-B498-43B3-948B-1728B52AA6E4}">
                <adec:decorative xmlns:adec="http://schemas.microsoft.com/office/drawing/2017/decorative" val="1"/>
              </a:ext>
            </a:extLst>
          </p:cNvPr>
          <p:cNvSpPr/>
          <p:nvPr/>
        </p:nvSpPr>
        <p:spPr>
          <a:xfrm>
            <a:off x="7927162" y="2510857"/>
            <a:ext cx="1971161" cy="518082"/>
          </a:xfrm>
          <a:prstGeom prst="rect">
            <a:avLst/>
          </a:prstGeom>
          <a:solidFill>
            <a:schemeClr val="tx1">
              <a:lumMod val="65000"/>
              <a:lumOff val="35000"/>
            </a:schemeClr>
          </a:solidFill>
          <a:ln w="25400">
            <a:noFill/>
          </a:ln>
          <a:effectLst/>
        </p:spPr>
        <p:txBody>
          <a:bodyPr spcFirstLastPara="0" lIns="0" tIns="0" rIns="0" bIns="0" anchor="ctr"/>
          <a:lstStyle/>
          <a:p>
            <a:pPr algn="ctr" hangingPunct="0">
              <a:lnSpc>
                <a:spcPct val="90000"/>
              </a:lnSpc>
            </a:pPr>
            <a:r>
              <a:rPr lang="en-US" sz="1350" dirty="0">
                <a:solidFill>
                  <a:schemeClr val="bg1"/>
                </a:solidFill>
                <a:latin typeface="Lub Dub Bold" panose="020B0803030403020204" pitchFamily="34" charset="0"/>
                <a:cs typeface="Lato"/>
              </a:rPr>
              <a:t>Complex CAD</a:t>
            </a:r>
          </a:p>
        </p:txBody>
      </p:sp>
      <p:sp>
        <p:nvSpPr>
          <p:cNvPr id="27" name="TextBox 26">
            <a:extLst>
              <a:ext uri="{FF2B5EF4-FFF2-40B4-BE49-F238E27FC236}">
                <a16:creationId xmlns:a16="http://schemas.microsoft.com/office/drawing/2014/main" id="{E8CE2732-979B-4255-AFFA-91E6AD5E823C}"/>
              </a:ext>
              <a:ext uri="{C183D7F6-B498-43B3-948B-1728B52AA6E4}">
                <adec:decorative xmlns:adec="http://schemas.microsoft.com/office/drawing/2017/decorative" val="1"/>
              </a:ext>
            </a:extLst>
          </p:cNvPr>
          <p:cNvSpPr txBox="1"/>
          <p:nvPr/>
        </p:nvSpPr>
        <p:spPr>
          <a:xfrm>
            <a:off x="1815232" y="3974535"/>
            <a:ext cx="2603287" cy="569387"/>
          </a:xfrm>
          <a:prstGeom prst="rect">
            <a:avLst/>
          </a:prstGeom>
          <a:solidFill>
            <a:srgbClr val="F0DB0E"/>
          </a:solidFill>
        </p:spPr>
        <p:txBody>
          <a:bodyPr wrap="square" lIns="91440" tIns="91440" numCol="1" spcCol="182880">
            <a:spAutoFit/>
          </a:bodyPr>
          <a:lstStyle/>
          <a:p>
            <a:pPr lvl="0" algn="ctr"/>
            <a:r>
              <a:rPr lang="en-US" sz="1400" b="1" dirty="0">
                <a:latin typeface="Lub Dub Condensed" panose="020B0506030403020204" pitchFamily="34" charset="0"/>
                <a:cs typeface="Arial" panose="020B0604020202020204" pitchFamily="34" charset="0"/>
              </a:rPr>
              <a:t>It is reasonable to choose PCI over CABG (Class 2a)</a:t>
            </a:r>
          </a:p>
        </p:txBody>
      </p:sp>
      <p:sp>
        <p:nvSpPr>
          <p:cNvPr id="31" name="Rectangle Container">
            <a:extLst>
              <a:ext uri="{FF2B5EF4-FFF2-40B4-BE49-F238E27FC236}">
                <a16:creationId xmlns:a16="http://schemas.microsoft.com/office/drawing/2014/main" id="{8C5DFFB4-396E-4037-9F71-98317450C6DE}"/>
              </a:ext>
              <a:ext uri="{C183D7F6-B498-43B3-948B-1728B52AA6E4}">
                <adec:decorative xmlns:adec="http://schemas.microsoft.com/office/drawing/2017/decorative" val="1"/>
              </a:ext>
            </a:extLst>
          </p:cNvPr>
          <p:cNvSpPr/>
          <p:nvPr/>
        </p:nvSpPr>
        <p:spPr>
          <a:xfrm>
            <a:off x="1820417" y="3279812"/>
            <a:ext cx="2598102" cy="403257"/>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350" b="1" dirty="0">
                <a:solidFill>
                  <a:srgbClr val="292929"/>
                </a:solidFill>
                <a:latin typeface="Lub Dub Condensed" panose="020B0506030403020204" pitchFamily="34" charset="0"/>
                <a:cs typeface="Lato"/>
              </a:rPr>
              <a:t>Is PCI feasible?</a:t>
            </a:r>
          </a:p>
        </p:txBody>
      </p:sp>
      <p:cxnSp>
        <p:nvCxnSpPr>
          <p:cNvPr id="32" name="Straight Arrow Connector 31">
            <a:extLst>
              <a:ext uri="{FF2B5EF4-FFF2-40B4-BE49-F238E27FC236}">
                <a16:creationId xmlns:a16="http://schemas.microsoft.com/office/drawing/2014/main" id="{9E4FFA24-68D3-4F9C-B4C0-B4BC3B8E6245}"/>
              </a:ext>
              <a:ext uri="{C183D7F6-B498-43B3-948B-1728B52AA6E4}">
                <adec:decorative xmlns:adec="http://schemas.microsoft.com/office/drawing/2017/decorative" val="1"/>
              </a:ext>
            </a:extLst>
          </p:cNvPr>
          <p:cNvCxnSpPr>
            <a:cxnSpLocks/>
          </p:cNvCxnSpPr>
          <p:nvPr/>
        </p:nvCxnSpPr>
        <p:spPr>
          <a:xfrm>
            <a:off x="3139032" y="3687059"/>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F9EC9779-CD09-491D-91E9-934F5B6EB6AD}"/>
              </a:ext>
              <a:ext uri="{C183D7F6-B498-43B3-948B-1728B52AA6E4}">
                <adec:decorative xmlns:adec="http://schemas.microsoft.com/office/drawing/2017/decorative" val="1"/>
              </a:ext>
            </a:extLst>
          </p:cNvPr>
          <p:cNvSpPr txBox="1"/>
          <p:nvPr/>
        </p:nvSpPr>
        <p:spPr>
          <a:xfrm>
            <a:off x="4869915" y="3304880"/>
            <a:ext cx="2603287" cy="569387"/>
          </a:xfrm>
          <a:prstGeom prst="rect">
            <a:avLst/>
          </a:prstGeom>
          <a:solidFill>
            <a:srgbClr val="F0DB0E"/>
          </a:solidFill>
        </p:spPr>
        <p:txBody>
          <a:bodyPr wrap="square" lIns="91440" tIns="91440" numCol="1" spcCol="182880">
            <a:spAutoFit/>
          </a:bodyPr>
          <a:lstStyle/>
          <a:p>
            <a:pPr lvl="0" algn="ctr"/>
            <a:r>
              <a:rPr lang="en-US" sz="1400" b="1" dirty="0">
                <a:latin typeface="Lub Dub Condensed" panose="020B0506030403020204" pitchFamily="34" charset="0"/>
                <a:cs typeface="Arial" panose="020B0604020202020204" pitchFamily="34" charset="0"/>
              </a:rPr>
              <a:t>It is reasonable to choose CABG over PCI* (Class 2a)</a:t>
            </a:r>
          </a:p>
        </p:txBody>
      </p:sp>
      <p:cxnSp>
        <p:nvCxnSpPr>
          <p:cNvPr id="34" name="Straight Arrow Connector 33">
            <a:extLst>
              <a:ext uri="{FF2B5EF4-FFF2-40B4-BE49-F238E27FC236}">
                <a16:creationId xmlns:a16="http://schemas.microsoft.com/office/drawing/2014/main" id="{FDA9F4C5-F02A-4D1A-A9BB-203BBFA05DD5}"/>
              </a:ext>
              <a:ext uri="{C183D7F6-B498-43B3-948B-1728B52AA6E4}">
                <adec:decorative xmlns:adec="http://schemas.microsoft.com/office/drawing/2017/decorative" val="1"/>
              </a:ext>
            </a:extLst>
          </p:cNvPr>
          <p:cNvCxnSpPr>
            <a:cxnSpLocks/>
          </p:cNvCxnSpPr>
          <p:nvPr/>
        </p:nvCxnSpPr>
        <p:spPr>
          <a:xfrm>
            <a:off x="6193715" y="3017404"/>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9ECB8A79-097B-4971-B30C-E7F4F499BF79}"/>
              </a:ext>
              <a:ext uri="{C183D7F6-B498-43B3-948B-1728B52AA6E4}">
                <adec:decorative xmlns:adec="http://schemas.microsoft.com/office/drawing/2017/decorative" val="1"/>
              </a:ext>
            </a:extLst>
          </p:cNvPr>
          <p:cNvSpPr txBox="1"/>
          <p:nvPr/>
        </p:nvSpPr>
        <p:spPr>
          <a:xfrm>
            <a:off x="7924598" y="3301924"/>
            <a:ext cx="1973725" cy="784830"/>
          </a:xfrm>
          <a:prstGeom prst="rect">
            <a:avLst/>
          </a:prstGeom>
          <a:solidFill>
            <a:srgbClr val="F0DB0E"/>
          </a:solidFill>
        </p:spPr>
        <p:txBody>
          <a:bodyPr wrap="square" lIns="91440" tIns="91440" numCol="1" spcCol="182880">
            <a:spAutoFit/>
          </a:bodyPr>
          <a:lstStyle/>
          <a:p>
            <a:pPr lvl="0" algn="ctr"/>
            <a:r>
              <a:rPr lang="en-US" sz="1400" b="1" dirty="0">
                <a:latin typeface="Lub Dub Condensed" panose="020B0506030403020204" pitchFamily="34" charset="0"/>
                <a:cs typeface="Arial" panose="020B0604020202020204" pitchFamily="34" charset="0"/>
              </a:rPr>
              <a:t>It may be reasonable to choose CABG over PCI* </a:t>
            </a:r>
          </a:p>
          <a:p>
            <a:pPr lvl="0" algn="ctr"/>
            <a:r>
              <a:rPr lang="en-US" sz="1400" b="1" dirty="0">
                <a:latin typeface="Lub Dub Condensed" panose="020B0506030403020204" pitchFamily="34" charset="0"/>
                <a:cs typeface="Arial" panose="020B0604020202020204" pitchFamily="34" charset="0"/>
              </a:rPr>
              <a:t>(Class 2a)</a:t>
            </a:r>
          </a:p>
        </p:txBody>
      </p:sp>
      <p:cxnSp>
        <p:nvCxnSpPr>
          <p:cNvPr id="36" name="Straight Arrow Connector 35">
            <a:extLst>
              <a:ext uri="{FF2B5EF4-FFF2-40B4-BE49-F238E27FC236}">
                <a16:creationId xmlns:a16="http://schemas.microsoft.com/office/drawing/2014/main" id="{8AAEDA65-76A1-40B2-B5BA-8CD5B39DEBF3}"/>
              </a:ext>
              <a:ext uri="{C183D7F6-B498-43B3-948B-1728B52AA6E4}">
                <adec:decorative xmlns:adec="http://schemas.microsoft.com/office/drawing/2017/decorative" val="1"/>
              </a:ext>
            </a:extLst>
          </p:cNvPr>
          <p:cNvCxnSpPr>
            <a:cxnSpLocks/>
          </p:cNvCxnSpPr>
          <p:nvPr/>
        </p:nvCxnSpPr>
        <p:spPr>
          <a:xfrm>
            <a:off x="8888933" y="3014448"/>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Slide Number Placeholder 3">
            <a:extLst>
              <a:ext uri="{FF2B5EF4-FFF2-40B4-BE49-F238E27FC236}">
                <a16:creationId xmlns:a16="http://schemas.microsoft.com/office/drawing/2014/main" id="{1F5F5B70-6396-4699-BB73-4CA6F22DC94D}"/>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18</a:t>
            </a:fld>
            <a:endParaRPr lang="en-US" sz="900" dirty="0"/>
          </a:p>
        </p:txBody>
      </p:sp>
    </p:spTree>
    <p:extLst>
      <p:ext uri="{BB962C8B-B14F-4D97-AF65-F5344CB8AC3E}">
        <p14:creationId xmlns:p14="http://schemas.microsoft.com/office/powerpoint/2010/main" val="1222098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up)">
                                      <p:cBhvr>
                                        <p:cTn id="19" dur="500"/>
                                        <p:tgtEl>
                                          <p:spTgt spid="20"/>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500"/>
                                        <p:tgtEl>
                                          <p:spTgt spid="1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up)">
                                      <p:cBhvr>
                                        <p:cTn id="35" dur="500"/>
                                        <p:tgtEl>
                                          <p:spTgt spid="11"/>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up)">
                                      <p:cBhvr>
                                        <p:cTn id="39" dur="500"/>
                                        <p:tgtEl>
                                          <p:spTgt spid="27"/>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ipe(up)">
                                      <p:cBhvr>
                                        <p:cTn id="47" dur="500"/>
                                        <p:tgtEl>
                                          <p:spTgt spid="32"/>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wipe(up)">
                                      <p:cBhvr>
                                        <p:cTn id="51" dur="500"/>
                                        <p:tgtEl>
                                          <p:spTgt spid="33"/>
                                        </p:tgtEl>
                                      </p:cBhvr>
                                    </p:animEffect>
                                  </p:childTnLst>
                                </p:cTn>
                              </p:par>
                            </p:childTnLst>
                          </p:cTn>
                        </p:par>
                        <p:par>
                          <p:cTn id="52" fill="hold">
                            <p:stCondLst>
                              <p:cond delay="6000"/>
                            </p:stCondLst>
                            <p:childTnLst>
                              <p:par>
                                <p:cTn id="53" presetID="22" presetClass="entr" presetSubtype="1" fill="hold"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up)">
                                      <p:cBhvr>
                                        <p:cTn id="55" dur="500"/>
                                        <p:tgtEl>
                                          <p:spTgt spid="34"/>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up)">
                                      <p:cBhvr>
                                        <p:cTn id="59" dur="500"/>
                                        <p:tgtEl>
                                          <p:spTgt spid="35"/>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21" grpId="0" animBg="1"/>
      <p:bldP spid="23" grpId="0" animBg="1"/>
      <p:bldP spid="27" grpId="0" animBg="1"/>
      <p:bldP spid="31" grpId="0" animBg="1"/>
      <p:bldP spid="33" grpId="0" animBg="1"/>
      <p:bldP spid="3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D07B49-9CD1-44F7-A815-E129DFDFFBE5}"/>
              </a:ext>
            </a:extLst>
          </p:cNvPr>
          <p:cNvSpPr>
            <a:spLocks noGrp="1"/>
          </p:cNvSpPr>
          <p:nvPr>
            <p:ph type="title"/>
          </p:nvPr>
        </p:nvSpPr>
        <p:spPr>
          <a:xfrm>
            <a:off x="838200" y="365125"/>
            <a:ext cx="8881872" cy="660111"/>
          </a:xfrm>
        </p:spPr>
        <p:txBody>
          <a:bodyPr/>
          <a:lstStyle/>
          <a:p>
            <a:r>
              <a:rPr lang="en-US" dirty="0"/>
              <a:t>Revascularization in Special Populations and Situations</a:t>
            </a:r>
          </a:p>
        </p:txBody>
      </p:sp>
      <p:sp>
        <p:nvSpPr>
          <p:cNvPr id="7" name="TextBox 6">
            <a:extLst>
              <a:ext uri="{FF2B5EF4-FFF2-40B4-BE49-F238E27FC236}">
                <a16:creationId xmlns:a16="http://schemas.microsoft.com/office/drawing/2014/main" id="{F73A396F-9BB9-41AD-AA2E-BA7CB60C0BC8}"/>
              </a:ext>
            </a:extLst>
          </p:cNvPr>
          <p:cNvSpPr txBox="1"/>
          <p:nvPr/>
        </p:nvSpPr>
        <p:spPr>
          <a:xfrm>
            <a:off x="1463040" y="1673688"/>
            <a:ext cx="8652336" cy="369332"/>
          </a:xfrm>
          <a:prstGeom prst="rect">
            <a:avLst/>
          </a:prstGeom>
          <a:noFill/>
        </p:spPr>
        <p:txBody>
          <a:bodyPr wrap="square">
            <a:spAutoFit/>
          </a:bodyPr>
          <a:lstStyle/>
          <a:p>
            <a:pPr>
              <a:lnSpc>
                <a:spcPct val="90000"/>
              </a:lnSpc>
              <a:spcBef>
                <a:spcPts val="1000"/>
              </a:spcBef>
            </a:pPr>
            <a:r>
              <a:rPr lang="en-US" sz="2000" dirty="0">
                <a:solidFill>
                  <a:srgbClr val="CF2429"/>
                </a:solidFill>
                <a:latin typeface="Lub Dub Bold" panose="020B0803030403020204" pitchFamily="34" charset="0"/>
              </a:rPr>
              <a:t>Pregnant Patients</a:t>
            </a:r>
          </a:p>
        </p:txBody>
      </p:sp>
      <p:graphicFrame>
        <p:nvGraphicFramePr>
          <p:cNvPr id="8" name="Content Placeholder 5">
            <a:extLst>
              <a:ext uri="{FF2B5EF4-FFF2-40B4-BE49-F238E27FC236}">
                <a16:creationId xmlns:a16="http://schemas.microsoft.com/office/drawing/2014/main" id="{D5CA0725-9C30-4A39-A4BF-7EB405633DB8}"/>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888520633"/>
              </p:ext>
            </p:extLst>
          </p:nvPr>
        </p:nvGraphicFramePr>
        <p:xfrm>
          <a:off x="838200" y="2060948"/>
          <a:ext cx="10472927" cy="1350856"/>
        </p:xfrm>
        <a:graphic>
          <a:graphicData uri="http://schemas.openxmlformats.org/drawingml/2006/table">
            <a:tbl>
              <a:tblPr firstRow="1" bandRow="1">
                <a:tableStyleId>{5C22544A-7EE6-4342-B048-85BDC9FD1C3A}</a:tableStyleId>
              </a:tblPr>
              <a:tblGrid>
                <a:gridCol w="878891">
                  <a:extLst>
                    <a:ext uri="{9D8B030D-6E8A-4147-A177-3AD203B41FA5}">
                      <a16:colId xmlns:a16="http://schemas.microsoft.com/office/drawing/2014/main" val="2649235253"/>
                    </a:ext>
                  </a:extLst>
                </a:gridCol>
                <a:gridCol w="9594036">
                  <a:extLst>
                    <a:ext uri="{9D8B030D-6E8A-4147-A177-3AD203B41FA5}">
                      <a16:colId xmlns:a16="http://schemas.microsoft.com/office/drawing/2014/main" val="3265590656"/>
                    </a:ext>
                  </a:extLst>
                </a:gridCol>
              </a:tblGrid>
              <a:tr h="21995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37392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347663" marR="36195" lvl="0" indent="-293688" algn="l" defTabSz="914400" rtl="0" eaLnBrk="1" fontAlgn="auto" latinLnBrk="0" hangingPunct="1">
                        <a:lnSpc>
                          <a:spcPct val="100000"/>
                        </a:lnSpc>
                        <a:spcBef>
                          <a:spcPts val="600"/>
                        </a:spcBef>
                        <a:spcAft>
                          <a:spcPts val="600"/>
                        </a:spcAft>
                        <a:buClrTx/>
                        <a:buSzTx/>
                        <a:buFont typeface="+mj-lt"/>
                        <a:buAutoNum type="arabicPeriod"/>
                        <a:tabLst/>
                        <a:defRPr/>
                      </a:pPr>
                      <a:r>
                        <a:rPr lang="en-US" sz="1400" dirty="0">
                          <a:latin typeface="Lub Dub Condensed" panose="020B0506030403020204" pitchFamily="34" charset="0"/>
                        </a:rPr>
                        <a:t>In pregnant patients with STEMI not caused by SCAD, it is reasonable to perform primary PCI as the preferred revascularization strategy.</a:t>
                      </a:r>
                      <a:endParaRPr lang="en-US" sz="1400" b="0" i="0" u="none" strike="noStrike" kern="1200" baseline="0" dirty="0">
                        <a:solidFill>
                          <a:schemeClr val="dk1"/>
                        </a:solidFill>
                        <a:latin typeface="Lub Dub Condensed" panose="020B0506030403020204" pitchFamily="34" charset="0"/>
                        <a:ea typeface="+mn-ea"/>
                        <a:cs typeface="+mn-cs"/>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527896">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347663" marR="36195" lvl="0" indent="-293688" algn="l" defTabSz="914400" rtl="0" eaLnBrk="1" fontAlgn="auto" latinLnBrk="0" hangingPunct="1">
                        <a:lnSpc>
                          <a:spcPct val="100000"/>
                        </a:lnSpc>
                        <a:spcBef>
                          <a:spcPts val="600"/>
                        </a:spcBef>
                        <a:spcAft>
                          <a:spcPts val="600"/>
                        </a:spcAft>
                        <a:buClrTx/>
                        <a:buSzTx/>
                        <a:buFont typeface="+mj-lt"/>
                        <a:buAutoNum type="arabicPeriod" startAt="2"/>
                        <a:tabLst/>
                        <a:defRPr/>
                      </a:pPr>
                      <a:r>
                        <a:rPr lang="en-US" sz="1400" dirty="0">
                          <a:latin typeface="Lub Dub Condensed" panose="020B0506030403020204" pitchFamily="34" charset="0"/>
                        </a:rPr>
                        <a:t>In pregnant patients with NSTE-ACS, an invasive strategy is reasonable if medical therapy is ineffective for the management of life-threatening complications.</a:t>
                      </a:r>
                      <a:endParaRPr lang="en-US" sz="1400" b="0" i="0" u="none" strike="noStrike" kern="1200" baseline="0" dirty="0">
                        <a:solidFill>
                          <a:schemeClr val="dk1"/>
                        </a:solidFill>
                        <a:latin typeface="Lub Dub Condensed" panose="020B0506030403020204" pitchFamily="34" charset="0"/>
                        <a:ea typeface="+mn-ea"/>
                        <a:cs typeface="+mn-cs"/>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931764693"/>
                  </a:ext>
                </a:extLst>
              </a:tr>
            </a:tbl>
          </a:graphicData>
        </a:graphic>
      </p:graphicFrame>
      <p:sp>
        <p:nvSpPr>
          <p:cNvPr id="9" name="TextBox 8">
            <a:extLst>
              <a:ext uri="{FF2B5EF4-FFF2-40B4-BE49-F238E27FC236}">
                <a16:creationId xmlns:a16="http://schemas.microsoft.com/office/drawing/2014/main" id="{A5C8EFC8-9938-45EF-9295-0956B1A88CDF}"/>
              </a:ext>
            </a:extLst>
          </p:cNvPr>
          <p:cNvSpPr txBox="1"/>
          <p:nvPr/>
        </p:nvSpPr>
        <p:spPr>
          <a:xfrm>
            <a:off x="1463040" y="4010099"/>
            <a:ext cx="8652336" cy="369332"/>
          </a:xfrm>
          <a:prstGeom prst="rect">
            <a:avLst/>
          </a:prstGeom>
          <a:noFill/>
        </p:spPr>
        <p:txBody>
          <a:bodyPr wrap="square">
            <a:spAutoFit/>
          </a:bodyPr>
          <a:lstStyle/>
          <a:p>
            <a:pPr>
              <a:lnSpc>
                <a:spcPct val="90000"/>
              </a:lnSpc>
              <a:spcBef>
                <a:spcPts val="1000"/>
              </a:spcBef>
            </a:pPr>
            <a:r>
              <a:rPr lang="en-US" sz="2000" dirty="0">
                <a:solidFill>
                  <a:srgbClr val="CF2429"/>
                </a:solidFill>
                <a:latin typeface="Lub Dub Bold" panose="020B0803030403020204" pitchFamily="34" charset="0"/>
              </a:rPr>
              <a:t>Older Patients</a:t>
            </a:r>
          </a:p>
        </p:txBody>
      </p:sp>
      <p:graphicFrame>
        <p:nvGraphicFramePr>
          <p:cNvPr id="10" name="Content Placeholder 5">
            <a:extLst>
              <a:ext uri="{FF2B5EF4-FFF2-40B4-BE49-F238E27FC236}">
                <a16:creationId xmlns:a16="http://schemas.microsoft.com/office/drawing/2014/main" id="{B8D7145A-EE17-458A-A301-BF84DF3231BD}"/>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616513435"/>
              </p:ext>
            </p:extLst>
          </p:nvPr>
        </p:nvGraphicFramePr>
        <p:xfrm>
          <a:off x="838200" y="4397359"/>
          <a:ext cx="10472927" cy="822960"/>
        </p:xfrm>
        <a:graphic>
          <a:graphicData uri="http://schemas.openxmlformats.org/drawingml/2006/table">
            <a:tbl>
              <a:tblPr firstRow="1" bandRow="1">
                <a:tableStyleId>{5C22544A-7EE6-4342-B048-85BDC9FD1C3A}</a:tableStyleId>
              </a:tblPr>
              <a:tblGrid>
                <a:gridCol w="878891">
                  <a:extLst>
                    <a:ext uri="{9D8B030D-6E8A-4147-A177-3AD203B41FA5}">
                      <a16:colId xmlns:a16="http://schemas.microsoft.com/office/drawing/2014/main" val="2649235253"/>
                    </a:ext>
                  </a:extLst>
                </a:gridCol>
                <a:gridCol w="9594036">
                  <a:extLst>
                    <a:ext uri="{9D8B030D-6E8A-4147-A177-3AD203B41FA5}">
                      <a16:colId xmlns:a16="http://schemas.microsoft.com/office/drawing/2014/main" val="3265590656"/>
                    </a:ext>
                  </a:extLst>
                </a:gridCol>
              </a:tblGrid>
              <a:tr h="21995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37392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347663" marR="36195" lvl="0" indent="-293688" algn="l" defTabSz="914400" rtl="0" eaLnBrk="1" fontAlgn="auto" latinLnBrk="0" hangingPunct="1">
                        <a:lnSpc>
                          <a:spcPct val="100000"/>
                        </a:lnSpc>
                        <a:spcBef>
                          <a:spcPts val="600"/>
                        </a:spcBef>
                        <a:spcAft>
                          <a:spcPts val="600"/>
                        </a:spcAft>
                        <a:buClrTx/>
                        <a:buSzTx/>
                        <a:buFont typeface="+mj-lt"/>
                        <a:buAutoNum type="arabicPeriod"/>
                        <a:tabLst/>
                        <a:defRPr/>
                      </a:pPr>
                      <a:r>
                        <a:rPr lang="en-US" sz="1400" dirty="0">
                          <a:latin typeface="Lub Dub Condensed" panose="020B0506030403020204" pitchFamily="34" charset="0"/>
                        </a:rPr>
                        <a:t>In older adults, as in all patients, the treatment strategy for CAD should be based on an individual patient’s preferences, cognitive function, and life expectancy.</a:t>
                      </a:r>
                      <a:endParaRPr lang="en-US" sz="1400" b="0" i="0" u="none" strike="noStrike" kern="1200" baseline="0" dirty="0">
                        <a:solidFill>
                          <a:schemeClr val="dk1"/>
                        </a:solidFill>
                        <a:latin typeface="Lub Dub Condensed" panose="020B0506030403020204" pitchFamily="34" charset="0"/>
                        <a:ea typeface="+mn-ea"/>
                        <a:cs typeface="+mn-cs"/>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bl>
          </a:graphicData>
        </a:graphic>
      </p:graphicFrame>
      <p:sp>
        <p:nvSpPr>
          <p:cNvPr id="6" name="Text Placeholder 5">
            <a:extLst>
              <a:ext uri="{FF2B5EF4-FFF2-40B4-BE49-F238E27FC236}">
                <a16:creationId xmlns:a16="http://schemas.microsoft.com/office/drawing/2014/main" id="{521D3B6F-A37F-4BCC-87DE-923795B48679}"/>
              </a:ext>
            </a:extLst>
          </p:cNvPr>
          <p:cNvSpPr>
            <a:spLocks noGrp="1"/>
          </p:cNvSpPr>
          <p:nvPr>
            <p:ph type="body" sz="quarter" idx="13"/>
          </p:nvPr>
        </p:nvSpPr>
        <p:spPr>
          <a:xfrm>
            <a:off x="1958340" y="5919057"/>
            <a:ext cx="8275320" cy="271939"/>
          </a:xfrm>
        </p:spPr>
        <p:txBody>
          <a:bodyPr/>
          <a:lstStyle/>
          <a:p>
            <a:pPr marL="0" indent="0" algn="ctr"/>
            <a:r>
              <a:rPr lang="en-US" sz="1000" b="1" dirty="0"/>
              <a:t>Abbreviations: </a:t>
            </a:r>
            <a:r>
              <a:rPr lang="en-US" sz="1000" dirty="0"/>
              <a:t>AKI indicates acute kidney injury; CAD, coronary artery disease; CKD, chronic kidney disease; NSTE-ACS, Non-ST segment elevation acute coronary syndrome; PCI, percutaneous coronary intervention; SCAD; spontaneous coronary artery dissection; and STEMI, ST segment elevation myocardial infarction</a:t>
            </a:r>
          </a:p>
        </p:txBody>
      </p:sp>
      <p:sp>
        <p:nvSpPr>
          <p:cNvPr id="12" name="Slide Number Placeholder 3">
            <a:extLst>
              <a:ext uri="{FF2B5EF4-FFF2-40B4-BE49-F238E27FC236}">
                <a16:creationId xmlns:a16="http://schemas.microsoft.com/office/drawing/2014/main" id="{D615C37B-DD4B-4EE2-B141-6F40ED0B6455}"/>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19</a:t>
            </a:fld>
            <a:endParaRPr lang="en-US" sz="900" dirty="0"/>
          </a:p>
        </p:txBody>
      </p:sp>
      <p:pic>
        <p:nvPicPr>
          <p:cNvPr id="5" name="Picture 4">
            <a:extLst>
              <a:ext uri="{FF2B5EF4-FFF2-40B4-BE49-F238E27FC236}">
                <a16:creationId xmlns:a16="http://schemas.microsoft.com/office/drawing/2014/main" id="{0DD6DE9D-DA49-45D1-A85C-33D1A987937D}"/>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flipH="1">
            <a:off x="762000" y="1185811"/>
            <a:ext cx="893975" cy="893975"/>
          </a:xfrm>
          <a:prstGeom prst="rect">
            <a:avLst/>
          </a:prstGeom>
        </p:spPr>
      </p:pic>
      <p:pic>
        <p:nvPicPr>
          <p:cNvPr id="14" name="Picture 13">
            <a:extLst>
              <a:ext uri="{FF2B5EF4-FFF2-40B4-BE49-F238E27FC236}">
                <a16:creationId xmlns:a16="http://schemas.microsoft.com/office/drawing/2014/main" id="{90B7339B-2E6F-4665-AECE-5B0FAF2FA2DA}"/>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2000" y="3525830"/>
            <a:ext cx="895465" cy="893975"/>
          </a:xfrm>
          <a:prstGeom prst="rect">
            <a:avLst/>
          </a:prstGeom>
        </p:spPr>
      </p:pic>
    </p:spTree>
    <p:extLst>
      <p:ext uri="{BB962C8B-B14F-4D97-AF65-F5344CB8AC3E}">
        <p14:creationId xmlns:p14="http://schemas.microsoft.com/office/powerpoint/2010/main" val="2816073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able 1. &#10;ACC/AHA Applying Class of Recommendation and Level of Evidence to Clinical Strategies, Interventions, Treatments, or Diagnostic Testing in Patient Care &#10;(Updated May 2019)*">
            <a:extLst>
              <a:ext uri="{FF2B5EF4-FFF2-40B4-BE49-F238E27FC236}">
                <a16:creationId xmlns:a16="http://schemas.microsoft.com/office/drawing/2014/main" id="{592023F6-3420-49F8-86F9-F036FD6215D5}"/>
              </a:ext>
            </a:extLst>
          </p:cNvPr>
          <p:cNvSpPr>
            <a:spLocks noGrp="1"/>
          </p:cNvSpPr>
          <p:nvPr>
            <p:ph type="title"/>
          </p:nvPr>
        </p:nvSpPr>
        <p:spPr>
          <a:xfrm>
            <a:off x="838199" y="365123"/>
            <a:ext cx="2877767" cy="5760720"/>
          </a:xfrm>
        </p:spPr>
        <p:txBody>
          <a:bodyPr/>
          <a:lstStyle/>
          <a:p>
            <a:r>
              <a:rPr lang="en-US" sz="2400" dirty="0">
                <a:solidFill>
                  <a:srgbClr val="AC1B1F"/>
                </a:solidFill>
              </a:rPr>
              <a:t>Table 1. </a:t>
            </a:r>
            <a:br>
              <a:rPr lang="en-US" sz="2400" dirty="0">
                <a:solidFill>
                  <a:srgbClr val="AC1B1F"/>
                </a:solidFill>
              </a:rPr>
            </a:br>
            <a:r>
              <a:rPr lang="en-US" sz="2400" dirty="0"/>
              <a:t>Applying</a:t>
            </a:r>
            <a:r>
              <a:rPr lang="en-US" sz="2400" dirty="0">
                <a:solidFill>
                  <a:srgbClr val="AC1B1F"/>
                </a:solidFill>
              </a:rPr>
              <a:t> </a:t>
            </a:r>
            <a:r>
              <a:rPr lang="en-US" sz="2400" dirty="0"/>
              <a:t>ACC/AHA Class of Recommendation and Level of Evidence to Clinical Strategies, Interventions, Treatments, or Diagnostic Testing in Patient Care </a:t>
            </a:r>
            <a:br>
              <a:rPr lang="en-US" sz="2400" dirty="0"/>
            </a:br>
            <a:r>
              <a:rPr lang="en-US" sz="2400" dirty="0">
                <a:latin typeface="Lub Dub Condensed" panose="020B0506030403020204" pitchFamily="34" charset="0"/>
              </a:rPr>
              <a:t>(Updated May 2019)*</a:t>
            </a:r>
          </a:p>
        </p:txBody>
      </p:sp>
      <p:graphicFrame>
        <p:nvGraphicFramePr>
          <p:cNvPr id="12" name="Table 9">
            <a:extLst>
              <a:ext uri="{FF2B5EF4-FFF2-40B4-BE49-F238E27FC236}">
                <a16:creationId xmlns:a16="http://schemas.microsoft.com/office/drawing/2014/main" id="{14BD16A4-922F-4420-AA79-6F6D2A929A84}"/>
              </a:ext>
            </a:extLst>
          </p:cNvPr>
          <p:cNvGraphicFramePr>
            <a:graphicFrameLocks noGrp="1"/>
          </p:cNvGraphicFramePr>
          <p:nvPr>
            <p:extLst>
              <p:ext uri="{D42A27DB-BD31-4B8C-83A1-F6EECF244321}">
                <p14:modId xmlns:p14="http://schemas.microsoft.com/office/powerpoint/2010/main" val="449371059"/>
              </p:ext>
            </p:extLst>
          </p:nvPr>
        </p:nvGraphicFramePr>
        <p:xfrm>
          <a:off x="3894637" y="365123"/>
          <a:ext cx="3940461" cy="5760720"/>
        </p:xfrm>
        <a:graphic>
          <a:graphicData uri="http://schemas.openxmlformats.org/drawingml/2006/table">
            <a:tbl>
              <a:tblPr firstRow="1" bandRow="1">
                <a:tableStyleId>{5C22544A-7EE6-4342-B048-85BDC9FD1C3A}</a:tableStyleId>
              </a:tblPr>
              <a:tblGrid>
                <a:gridCol w="3940461">
                  <a:extLst>
                    <a:ext uri="{9D8B030D-6E8A-4147-A177-3AD203B41FA5}">
                      <a16:colId xmlns:a16="http://schemas.microsoft.com/office/drawing/2014/main" val="1003014637"/>
                    </a:ext>
                  </a:extLst>
                </a:gridCol>
              </a:tblGrid>
              <a:tr h="198818">
                <a:tc>
                  <a:txBody>
                    <a:bodyPr/>
                    <a:lstStyle/>
                    <a:p>
                      <a:r>
                        <a:rPr lang="en-US" sz="1000" dirty="0">
                          <a:solidFill>
                            <a:sysClr val="windowText" lastClr="000000"/>
                          </a:solidFill>
                          <a:latin typeface="Lub Dub Condensed" panose="020B0506030403020204" pitchFamily="34" charset="0"/>
                        </a:rPr>
                        <a:t>CLASS (STRENGTH) OF RECOMMENDATION</a:t>
                      </a:r>
                    </a:p>
                  </a:txBody>
                  <a:tcPr>
                    <a:solidFill>
                      <a:srgbClr val="D2D3D5"/>
                    </a:solidFill>
                  </a:tcPr>
                </a:tc>
                <a:extLst>
                  <a:ext uri="{0D108BD9-81ED-4DB2-BD59-A6C34878D82A}">
                    <a16:rowId xmlns:a16="http://schemas.microsoft.com/office/drawing/2014/main" val="242032595"/>
                  </a:ext>
                </a:extLst>
              </a:tr>
              <a:tr h="138900">
                <a:tc>
                  <a:txBody>
                    <a:bodyPr/>
                    <a:lstStyle/>
                    <a:p>
                      <a:r>
                        <a:rPr lang="en-US" sz="1000" b="1" dirty="0">
                          <a:latin typeface="Lub Dub Condensed" panose="020B0506030403020204" pitchFamily="34" charset="0"/>
                        </a:rPr>
                        <a:t>CLASS 1 (STRONG)                                                                              Benefit &gt;&gt;&gt; Risk</a:t>
                      </a:r>
                    </a:p>
                  </a:txBody>
                  <a:tcPr>
                    <a:solidFill>
                      <a:srgbClr val="46A547"/>
                    </a:solidFill>
                  </a:tcPr>
                </a:tc>
                <a:extLst>
                  <a:ext uri="{0D108BD9-81ED-4DB2-BD59-A6C34878D82A}">
                    <a16:rowId xmlns:a16="http://schemas.microsoft.com/office/drawing/2014/main" val="3318596577"/>
                  </a:ext>
                </a:extLst>
              </a:tr>
              <a:tr h="220606">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Is recommended</a:t>
                      </a:r>
                    </a:p>
                    <a:p>
                      <a:pPr marL="174625" indent="-114300">
                        <a:buFont typeface="Arial" panose="020B0604020202020204" pitchFamily="34" charset="0"/>
                        <a:buChar char="•"/>
                      </a:pPr>
                      <a:r>
                        <a:rPr lang="en-US" sz="900" dirty="0">
                          <a:latin typeface="Lub Dub Condensed" panose="020B0506030403020204" pitchFamily="34" charset="0"/>
                        </a:rPr>
                        <a:t>Is indicated/useful/effective/beneficial</a:t>
                      </a:r>
                    </a:p>
                    <a:p>
                      <a:pPr marL="174625" indent="-114300">
                        <a:buFont typeface="Arial" panose="020B0604020202020204" pitchFamily="34" charset="0"/>
                        <a:buChar char="•"/>
                      </a:pPr>
                      <a:r>
                        <a:rPr lang="en-US" sz="900" dirty="0">
                          <a:latin typeface="Lub Dub Condensed" panose="020B0506030403020204" pitchFamily="34" charset="0"/>
                        </a:rPr>
                        <a:t>Should be performed/administered/other</a:t>
                      </a:r>
                    </a:p>
                    <a:p>
                      <a:pPr marL="174625" indent="-114300">
                        <a:buFont typeface="Arial" panose="020B0604020202020204" pitchFamily="34" charset="0"/>
                        <a:buChar char="•"/>
                      </a:pPr>
                      <a:r>
                        <a:rPr lang="en-US" sz="900" dirty="0">
                          <a:latin typeface="Lub Dub Condensed" panose="020B0506030403020204" pitchFamily="34" charset="0"/>
                        </a:rPr>
                        <a:t>Comparative-Effectiveness Phrases†:</a:t>
                      </a:r>
                    </a:p>
                    <a:p>
                      <a:pPr marL="342900" indent="-171450">
                        <a:buFont typeface="Lub Dub Condensed" panose="020B0506030403020204" pitchFamily="34" charset="0"/>
                        <a:buChar char="−"/>
                      </a:pPr>
                      <a:r>
                        <a:rPr lang="en-US" sz="900" dirty="0">
                          <a:latin typeface="Lub Dub Condensed" panose="020B0506030403020204" pitchFamily="34" charset="0"/>
                        </a:rPr>
                        <a:t>Treatment/strategy A is recommended/indicated in preference to treatment B</a:t>
                      </a:r>
                    </a:p>
                    <a:p>
                      <a:pPr marL="342900" indent="-171450">
                        <a:buFont typeface="Lub Dub Condensed" panose="020B0506030403020204" pitchFamily="34" charset="0"/>
                        <a:buChar char="−"/>
                      </a:pPr>
                      <a:r>
                        <a:rPr lang="en-US" sz="900" dirty="0">
                          <a:latin typeface="Lub Dub Condensed" panose="020B0506030403020204" pitchFamily="34" charset="0"/>
                        </a:rPr>
                        <a:t>Treatment A should be chosen over treatment B</a:t>
                      </a:r>
                    </a:p>
                  </a:txBody>
                  <a:tcPr>
                    <a:lnB w="38100" cap="flat" cmpd="sng" algn="ctr">
                      <a:solidFill>
                        <a:schemeClr val="bg1"/>
                      </a:solidFill>
                      <a:prstDash val="solid"/>
                      <a:round/>
                      <a:headEnd type="none" w="med" len="med"/>
                      <a:tailEnd type="none" w="med" len="med"/>
                    </a:lnB>
                    <a:solidFill>
                      <a:srgbClr val="46A547"/>
                    </a:solidFill>
                  </a:tcPr>
                </a:tc>
                <a:extLst>
                  <a:ext uri="{0D108BD9-81ED-4DB2-BD59-A6C34878D82A}">
                    <a16:rowId xmlns:a16="http://schemas.microsoft.com/office/drawing/2014/main" val="1208742902"/>
                  </a:ext>
                </a:extLst>
              </a:tr>
              <a:tr h="138900">
                <a:tc>
                  <a:txBody>
                    <a:bodyPr/>
                    <a:lstStyle/>
                    <a:p>
                      <a:pPr marL="0" algn="l" defTabSz="914400" rtl="0" eaLnBrk="1" latinLnBrk="0" hangingPunct="1">
                        <a:tabLst>
                          <a:tab pos="2857500" algn="r"/>
                        </a:tabLst>
                      </a:pPr>
                      <a:r>
                        <a:rPr lang="en-US" sz="1000" b="1" kern="1200" dirty="0">
                          <a:solidFill>
                            <a:schemeClr val="dk1"/>
                          </a:solidFill>
                          <a:latin typeface="Lub Dub Condensed" panose="020B0506030403020204" pitchFamily="34" charset="0"/>
                          <a:ea typeface="+mn-ea"/>
                          <a:cs typeface="+mn-cs"/>
                        </a:rPr>
                        <a:t>CLASS 2a (MODERATE)                                                                        </a:t>
                      </a:r>
                      <a:r>
                        <a:rPr lang="en-US" sz="1000" b="1" dirty="0">
                          <a:latin typeface="Lub Dub Condensed" panose="020B0506030403020204" pitchFamily="34" charset="0"/>
                        </a:rPr>
                        <a:t>Benefit &gt;&gt; Risk</a:t>
                      </a:r>
                      <a:endParaRPr lang="en-US" sz="1000" b="1" kern="1200" dirty="0">
                        <a:solidFill>
                          <a:schemeClr val="dk1"/>
                        </a:solidFill>
                        <a:latin typeface="Lub Dub Condensed" panose="020B0506030403020204" pitchFamily="34" charset="0"/>
                        <a:ea typeface="+mn-ea"/>
                        <a:cs typeface="+mn-cs"/>
                      </a:endParaRPr>
                    </a:p>
                  </a:txBody>
                  <a:tcPr>
                    <a:lnT w="38100" cap="flat" cmpd="sng" algn="ctr">
                      <a:solidFill>
                        <a:schemeClr val="bg1"/>
                      </a:solidFill>
                      <a:prstDash val="solid"/>
                      <a:round/>
                      <a:headEnd type="none" w="med" len="med"/>
                      <a:tailEnd type="none" w="med" len="med"/>
                    </a:lnT>
                    <a:solidFill>
                      <a:srgbClr val="F0DB0E"/>
                    </a:solidFill>
                  </a:tcPr>
                </a:tc>
                <a:extLst>
                  <a:ext uri="{0D108BD9-81ED-4DB2-BD59-A6C34878D82A}">
                    <a16:rowId xmlns:a16="http://schemas.microsoft.com/office/drawing/2014/main" val="3747493110"/>
                  </a:ext>
                </a:extLst>
              </a:tr>
              <a:tr h="198818">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Is reasonable</a:t>
                      </a:r>
                    </a:p>
                    <a:p>
                      <a:pPr marL="174625" indent="-114300">
                        <a:buFont typeface="Arial" panose="020B0604020202020204" pitchFamily="34" charset="0"/>
                        <a:buChar char="•"/>
                      </a:pPr>
                      <a:r>
                        <a:rPr lang="en-US" sz="900" dirty="0">
                          <a:latin typeface="Lub Dub Condensed" panose="020B0506030403020204" pitchFamily="34" charset="0"/>
                        </a:rPr>
                        <a:t>Can be useful/effective/beneficial</a:t>
                      </a:r>
                    </a:p>
                    <a:p>
                      <a:pPr marL="174625" indent="-114300">
                        <a:buFont typeface="Arial" panose="020B0604020202020204" pitchFamily="34" charset="0"/>
                        <a:buChar char="•"/>
                      </a:pPr>
                      <a:r>
                        <a:rPr lang="en-US" sz="900" dirty="0">
                          <a:latin typeface="Lub Dub Condensed" panose="020B0506030403020204" pitchFamily="34" charset="0"/>
                        </a:rPr>
                        <a:t>Comparative-Effectiveness Phrases†:</a:t>
                      </a:r>
                    </a:p>
                    <a:p>
                      <a:pPr marL="342900" indent="-171450">
                        <a:buFont typeface="Lub Dub Condensed" panose="020B0506030403020204" pitchFamily="34" charset="0"/>
                        <a:buChar char="−"/>
                      </a:pPr>
                      <a:r>
                        <a:rPr lang="en-US" sz="900" dirty="0">
                          <a:latin typeface="Lub Dub Condensed" panose="020B0506030403020204" pitchFamily="34" charset="0"/>
                        </a:rPr>
                        <a:t>Treatment/strategy A is probably recommended/indicated in preference to treatment B</a:t>
                      </a:r>
                    </a:p>
                    <a:p>
                      <a:pPr marL="342900" indent="-171450">
                        <a:buFont typeface="Lub Dub Condensed" panose="020B0506030403020204" pitchFamily="34" charset="0"/>
                        <a:buChar char="−"/>
                      </a:pPr>
                      <a:r>
                        <a:rPr lang="en-US" sz="900" dirty="0">
                          <a:latin typeface="Lub Dub Condensed" panose="020B0506030403020204" pitchFamily="34" charset="0"/>
                        </a:rPr>
                        <a:t>It is reasonable to choose treatment A over treatment B</a:t>
                      </a:r>
                    </a:p>
                  </a:txBody>
                  <a:tcPr>
                    <a:lnB w="38100" cap="flat" cmpd="sng" algn="ctr">
                      <a:solidFill>
                        <a:schemeClr val="bg1"/>
                      </a:solidFill>
                      <a:prstDash val="solid"/>
                      <a:round/>
                      <a:headEnd type="none" w="med" len="med"/>
                      <a:tailEnd type="none" w="med" len="med"/>
                    </a:lnB>
                    <a:solidFill>
                      <a:srgbClr val="F0DB0E"/>
                    </a:solidFill>
                  </a:tcPr>
                </a:tc>
                <a:extLst>
                  <a:ext uri="{0D108BD9-81ED-4DB2-BD59-A6C34878D82A}">
                    <a16:rowId xmlns:a16="http://schemas.microsoft.com/office/drawing/2014/main" val="473413684"/>
                  </a:ext>
                </a:extLst>
              </a:tr>
              <a:tr h="184678">
                <a:tc>
                  <a:txBody>
                    <a:bodyPr/>
                    <a:lstStyle/>
                    <a:p>
                      <a:pPr marL="0" algn="l" defTabSz="914400" rtl="0" eaLnBrk="1" latinLnBrk="0" hangingPunct="1"/>
                      <a:r>
                        <a:rPr lang="en-US" sz="1000" b="1" kern="1200" dirty="0">
                          <a:solidFill>
                            <a:schemeClr val="dk1"/>
                          </a:solidFill>
                          <a:latin typeface="Lub Dub Condensed" panose="020B0506030403020204" pitchFamily="34" charset="0"/>
                          <a:ea typeface="+mn-ea"/>
                          <a:cs typeface="+mn-cs"/>
                        </a:rPr>
                        <a:t>CLASS 2b (Weak)                                                                                     </a:t>
                      </a:r>
                      <a:r>
                        <a:rPr lang="en-US" sz="1000" b="1" dirty="0">
                          <a:latin typeface="Lub Dub Condensed" panose="020B0506030403020204" pitchFamily="34" charset="0"/>
                        </a:rPr>
                        <a:t>Benefit ≥ Risk</a:t>
                      </a:r>
                      <a:endParaRPr lang="en-US" sz="1000" b="1" kern="1200" dirty="0">
                        <a:solidFill>
                          <a:schemeClr val="dk1"/>
                        </a:solidFill>
                        <a:latin typeface="Lub Dub Condensed" panose="020B0506030403020204" pitchFamily="34" charset="0"/>
                        <a:ea typeface="+mn-ea"/>
                        <a:cs typeface="+mn-cs"/>
                      </a:endParaRPr>
                    </a:p>
                  </a:txBody>
                  <a:tcPr>
                    <a:lnT w="38100" cap="flat" cmpd="sng" algn="ctr">
                      <a:solidFill>
                        <a:schemeClr val="bg1"/>
                      </a:solidFill>
                      <a:prstDash val="solid"/>
                      <a:round/>
                      <a:headEnd type="none" w="med" len="med"/>
                      <a:tailEnd type="none" w="med" len="med"/>
                    </a:lnT>
                    <a:solidFill>
                      <a:srgbClr val="F99B1D"/>
                    </a:solidFill>
                  </a:tcPr>
                </a:tc>
                <a:extLst>
                  <a:ext uri="{0D108BD9-81ED-4DB2-BD59-A6C34878D82A}">
                    <a16:rowId xmlns:a16="http://schemas.microsoft.com/office/drawing/2014/main" val="757579678"/>
                  </a:ext>
                </a:extLst>
              </a:tr>
              <a:tr h="220606">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May/might be reasonable</a:t>
                      </a:r>
                    </a:p>
                    <a:p>
                      <a:pPr marL="174625" indent="-114300">
                        <a:buFont typeface="Arial" panose="020B0604020202020204" pitchFamily="34" charset="0"/>
                        <a:buChar char="•"/>
                      </a:pPr>
                      <a:r>
                        <a:rPr lang="en-US" sz="900" dirty="0">
                          <a:latin typeface="Lub Dub Condensed" panose="020B0506030403020204" pitchFamily="34" charset="0"/>
                        </a:rPr>
                        <a:t>May/might be considered</a:t>
                      </a:r>
                    </a:p>
                    <a:p>
                      <a:pPr marL="174625" indent="-114300">
                        <a:buFont typeface="Arial" panose="020B0604020202020204" pitchFamily="34" charset="0"/>
                        <a:buChar char="•"/>
                      </a:pPr>
                      <a:r>
                        <a:rPr lang="en-US" sz="900" dirty="0">
                          <a:latin typeface="Lub Dub Condensed" panose="020B0506030403020204" pitchFamily="34" charset="0"/>
                        </a:rPr>
                        <a:t>Usefulness/effectiveness is unknown/unclear/uncertain or not well-established</a:t>
                      </a:r>
                    </a:p>
                  </a:txBody>
                  <a:tcPr>
                    <a:lnB w="38100" cap="flat" cmpd="sng" algn="ctr">
                      <a:solidFill>
                        <a:schemeClr val="bg1"/>
                      </a:solidFill>
                      <a:prstDash val="solid"/>
                      <a:round/>
                      <a:headEnd type="none" w="med" len="med"/>
                      <a:tailEnd type="none" w="med" len="med"/>
                    </a:lnB>
                    <a:solidFill>
                      <a:srgbClr val="F99B1D"/>
                    </a:solidFill>
                  </a:tcPr>
                </a:tc>
                <a:extLst>
                  <a:ext uri="{0D108BD9-81ED-4DB2-BD59-A6C34878D82A}">
                    <a16:rowId xmlns:a16="http://schemas.microsoft.com/office/drawing/2014/main" val="3998212600"/>
                  </a:ext>
                </a:extLst>
              </a:tr>
              <a:tr h="198818">
                <a:tc>
                  <a:txBody>
                    <a:bodyPr/>
                    <a:lstStyle/>
                    <a:p>
                      <a:r>
                        <a:rPr lang="en-US" sz="1000" b="1" kern="1200" dirty="0">
                          <a:solidFill>
                            <a:schemeClr val="dk1"/>
                          </a:solidFill>
                          <a:latin typeface="Lub Dub Condensed" panose="020B0506030403020204" pitchFamily="34" charset="0"/>
                          <a:ea typeface="+mn-ea"/>
                          <a:cs typeface="+mn-cs"/>
                        </a:rPr>
                        <a:t>CLASS 3: No Benefit (MODERATE)                                                     Benefit = Risk</a:t>
                      </a:r>
                    </a:p>
                  </a:txBody>
                  <a:tcPr>
                    <a:lnT w="38100" cap="flat" cmpd="sng" algn="ctr">
                      <a:solidFill>
                        <a:schemeClr val="bg1"/>
                      </a:solidFill>
                      <a:prstDash val="solid"/>
                      <a:round/>
                      <a:headEnd type="none" w="med" len="med"/>
                      <a:tailEnd type="none" w="med" len="med"/>
                    </a:lnT>
                    <a:solidFill>
                      <a:srgbClr val="F47320"/>
                    </a:solidFill>
                  </a:tcPr>
                </a:tc>
                <a:extLst>
                  <a:ext uri="{0D108BD9-81ED-4DB2-BD59-A6C34878D82A}">
                    <a16:rowId xmlns:a16="http://schemas.microsoft.com/office/drawing/2014/main" val="2602536859"/>
                  </a:ext>
                </a:extLst>
              </a:tr>
              <a:tr h="277800">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Is not recommended</a:t>
                      </a:r>
                    </a:p>
                    <a:p>
                      <a:pPr marL="174625" indent="-114300">
                        <a:buFont typeface="Arial" panose="020B0604020202020204" pitchFamily="34" charset="0"/>
                        <a:buChar char="•"/>
                      </a:pPr>
                      <a:r>
                        <a:rPr lang="en-US" sz="900" dirty="0">
                          <a:latin typeface="Lub Dub Condensed" panose="020B0506030403020204" pitchFamily="34" charset="0"/>
                        </a:rPr>
                        <a:t>Is not indicated/useful/effective/beneficial</a:t>
                      </a:r>
                    </a:p>
                    <a:p>
                      <a:pPr marL="174625" indent="-114300">
                        <a:buFont typeface="Arial" panose="020B0604020202020204" pitchFamily="34" charset="0"/>
                        <a:buChar char="•"/>
                      </a:pPr>
                      <a:r>
                        <a:rPr lang="en-US" sz="900" dirty="0">
                          <a:latin typeface="Lub Dub Condensed" panose="020B0506030403020204" pitchFamily="34" charset="0"/>
                        </a:rPr>
                        <a:t>Should not be performed/administered/other</a:t>
                      </a:r>
                    </a:p>
                  </a:txBody>
                  <a:tcPr>
                    <a:lnB w="38100" cap="flat" cmpd="sng" algn="ctr">
                      <a:solidFill>
                        <a:schemeClr val="bg1"/>
                      </a:solidFill>
                      <a:prstDash val="solid"/>
                      <a:round/>
                      <a:headEnd type="none" w="med" len="med"/>
                      <a:tailEnd type="none" w="med" len="med"/>
                    </a:lnB>
                    <a:solidFill>
                      <a:srgbClr val="F47320"/>
                    </a:solidFill>
                  </a:tcPr>
                </a:tc>
                <a:extLst>
                  <a:ext uri="{0D108BD9-81ED-4DB2-BD59-A6C34878D82A}">
                    <a16:rowId xmlns:a16="http://schemas.microsoft.com/office/drawing/2014/main" val="2650303985"/>
                  </a:ext>
                </a:extLst>
              </a:tr>
              <a:tr h="198818">
                <a:tc>
                  <a:txBody>
                    <a:bodyPr/>
                    <a:lstStyle/>
                    <a:p>
                      <a:r>
                        <a:rPr lang="en-US" sz="1000" b="1" kern="1200" dirty="0">
                          <a:solidFill>
                            <a:schemeClr val="dk1"/>
                          </a:solidFill>
                          <a:latin typeface="Lub Dub Condensed" panose="020B0506030403020204" pitchFamily="34" charset="0"/>
                          <a:ea typeface="+mn-ea"/>
                          <a:cs typeface="+mn-cs"/>
                        </a:rPr>
                        <a:t>CLASS 3: Harm (STRONG)                                                                     Risk &gt; Benefit</a:t>
                      </a:r>
                    </a:p>
                  </a:txBody>
                  <a:tcPr>
                    <a:lnT w="38100" cap="flat" cmpd="sng" algn="ctr">
                      <a:solidFill>
                        <a:schemeClr val="bg1"/>
                      </a:solidFill>
                      <a:prstDash val="solid"/>
                      <a:round/>
                      <a:headEnd type="none" w="med" len="med"/>
                      <a:tailEnd type="none" w="med" len="med"/>
                    </a:lnT>
                    <a:solidFill>
                      <a:srgbClr val="EE3823"/>
                    </a:solidFill>
                  </a:tcPr>
                </a:tc>
                <a:extLst>
                  <a:ext uri="{0D108BD9-81ED-4DB2-BD59-A6C34878D82A}">
                    <a16:rowId xmlns:a16="http://schemas.microsoft.com/office/drawing/2014/main" val="3322866847"/>
                  </a:ext>
                </a:extLst>
              </a:tr>
              <a:tr h="198818">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Potentially harmful</a:t>
                      </a:r>
                    </a:p>
                    <a:p>
                      <a:pPr marL="174625" indent="-114300">
                        <a:buFont typeface="Arial" panose="020B0604020202020204" pitchFamily="34" charset="0"/>
                        <a:buChar char="•"/>
                      </a:pPr>
                      <a:r>
                        <a:rPr lang="en-US" sz="900" dirty="0">
                          <a:latin typeface="Lub Dub Condensed" panose="020B0506030403020204" pitchFamily="34" charset="0"/>
                        </a:rPr>
                        <a:t>Causes harm</a:t>
                      </a:r>
                    </a:p>
                    <a:p>
                      <a:pPr marL="174625" indent="-114300">
                        <a:buFont typeface="Arial" panose="020B0604020202020204" pitchFamily="34" charset="0"/>
                        <a:buChar char="•"/>
                      </a:pPr>
                      <a:r>
                        <a:rPr lang="en-US" sz="900" dirty="0">
                          <a:latin typeface="Lub Dub Condensed" panose="020B0506030403020204" pitchFamily="34" charset="0"/>
                        </a:rPr>
                        <a:t>Associated with excess morbidity/mortality</a:t>
                      </a:r>
                    </a:p>
                    <a:p>
                      <a:pPr marL="174625" indent="-114300">
                        <a:buFont typeface="Arial" panose="020B0604020202020204" pitchFamily="34" charset="0"/>
                        <a:buChar char="•"/>
                      </a:pPr>
                      <a:r>
                        <a:rPr lang="en-US" sz="900" dirty="0">
                          <a:latin typeface="Lub Dub Condensed" panose="020B0506030403020204" pitchFamily="34" charset="0"/>
                        </a:rPr>
                        <a:t>Should not be performed/administered/other</a:t>
                      </a:r>
                    </a:p>
                  </a:txBody>
                  <a:tcPr>
                    <a:solidFill>
                      <a:srgbClr val="EE3823"/>
                    </a:solidFill>
                  </a:tcPr>
                </a:tc>
                <a:extLst>
                  <a:ext uri="{0D108BD9-81ED-4DB2-BD59-A6C34878D82A}">
                    <a16:rowId xmlns:a16="http://schemas.microsoft.com/office/drawing/2014/main" val="1232743771"/>
                  </a:ext>
                </a:extLst>
              </a:tr>
            </a:tbl>
          </a:graphicData>
        </a:graphic>
      </p:graphicFrame>
      <p:graphicFrame>
        <p:nvGraphicFramePr>
          <p:cNvPr id="9" name="Table 9">
            <a:extLst>
              <a:ext uri="{FF2B5EF4-FFF2-40B4-BE49-F238E27FC236}">
                <a16:creationId xmlns:a16="http://schemas.microsoft.com/office/drawing/2014/main" id="{4948A4D7-98A8-4266-8230-897A4056DBD7}"/>
              </a:ext>
            </a:extLst>
          </p:cNvPr>
          <p:cNvGraphicFramePr>
            <a:graphicFrameLocks noGrp="1"/>
          </p:cNvGraphicFramePr>
          <p:nvPr>
            <p:extLst>
              <p:ext uri="{D42A27DB-BD31-4B8C-83A1-F6EECF244321}">
                <p14:modId xmlns:p14="http://schemas.microsoft.com/office/powerpoint/2010/main" val="4167888797"/>
              </p:ext>
            </p:extLst>
          </p:nvPr>
        </p:nvGraphicFramePr>
        <p:xfrm>
          <a:off x="7951937" y="365123"/>
          <a:ext cx="3401864" cy="3840480"/>
        </p:xfrm>
        <a:graphic>
          <a:graphicData uri="http://schemas.openxmlformats.org/drawingml/2006/table">
            <a:tbl>
              <a:tblPr firstRow="1" bandRow="1">
                <a:tableStyleId>{5C22544A-7EE6-4342-B048-85BDC9FD1C3A}</a:tableStyleId>
              </a:tblPr>
              <a:tblGrid>
                <a:gridCol w="3401864">
                  <a:extLst>
                    <a:ext uri="{9D8B030D-6E8A-4147-A177-3AD203B41FA5}">
                      <a16:colId xmlns:a16="http://schemas.microsoft.com/office/drawing/2014/main" val="1003014637"/>
                    </a:ext>
                  </a:extLst>
                </a:gridCol>
              </a:tblGrid>
              <a:tr h="227160">
                <a:tc>
                  <a:txBody>
                    <a:bodyPr/>
                    <a:lstStyle/>
                    <a:p>
                      <a:r>
                        <a:rPr lang="en-US" sz="1000" dirty="0">
                          <a:solidFill>
                            <a:sysClr val="windowText" lastClr="000000"/>
                          </a:solidFill>
                          <a:latin typeface="Lub Dub Condensed" panose="020B0506030403020204" pitchFamily="34" charset="0"/>
                        </a:rPr>
                        <a:t>LEVEL (QUALITY) OF EVIDENCE‡</a:t>
                      </a:r>
                    </a:p>
                  </a:txBody>
                  <a:tcPr>
                    <a:solidFill>
                      <a:srgbClr val="D2D3D5"/>
                    </a:solidFill>
                  </a:tcPr>
                </a:tc>
                <a:extLst>
                  <a:ext uri="{0D108BD9-81ED-4DB2-BD59-A6C34878D82A}">
                    <a16:rowId xmlns:a16="http://schemas.microsoft.com/office/drawing/2014/main" val="242032595"/>
                  </a:ext>
                </a:extLst>
              </a:tr>
              <a:tr h="227160">
                <a:tc>
                  <a:txBody>
                    <a:bodyPr/>
                    <a:lstStyle/>
                    <a:p>
                      <a:r>
                        <a:rPr lang="en-US" sz="1000" b="1" dirty="0">
                          <a:latin typeface="Lub Dub Condensed" panose="020B0506030403020204" pitchFamily="34" charset="0"/>
                        </a:rPr>
                        <a:t>LEVEL A</a:t>
                      </a:r>
                    </a:p>
                  </a:txBody>
                  <a:tcPr>
                    <a:solidFill>
                      <a:srgbClr val="4D8AB7"/>
                    </a:solidFill>
                  </a:tcPr>
                </a:tc>
                <a:extLst>
                  <a:ext uri="{0D108BD9-81ED-4DB2-BD59-A6C34878D82A}">
                    <a16:rowId xmlns:a16="http://schemas.microsoft.com/office/drawing/2014/main" val="3318596577"/>
                  </a:ext>
                </a:extLst>
              </a:tr>
              <a:tr h="438094">
                <a:tc>
                  <a:txBody>
                    <a:bodyPr/>
                    <a:lstStyle/>
                    <a:p>
                      <a:pPr marL="174625" indent="-114300">
                        <a:buFont typeface="Arial" panose="020B0604020202020204" pitchFamily="34" charset="0"/>
                        <a:buChar char="•"/>
                      </a:pPr>
                      <a:r>
                        <a:rPr lang="en-US" sz="900" dirty="0">
                          <a:latin typeface="Lub Dub Condensed" panose="020B0506030403020204" pitchFamily="34" charset="0"/>
                        </a:rPr>
                        <a:t>High-quality evidence‡ from more than 1 RCT</a:t>
                      </a:r>
                    </a:p>
                    <a:p>
                      <a:pPr marL="174625" indent="-114300">
                        <a:buFont typeface="Arial" panose="020B0604020202020204" pitchFamily="34" charset="0"/>
                        <a:buChar char="•"/>
                      </a:pPr>
                      <a:r>
                        <a:rPr lang="en-US" sz="900" dirty="0">
                          <a:latin typeface="Lub Dub Condensed" panose="020B0506030403020204" pitchFamily="34" charset="0"/>
                        </a:rPr>
                        <a:t>Meta-analyses of high-quality RCTs</a:t>
                      </a:r>
                    </a:p>
                    <a:p>
                      <a:pPr marL="174625" indent="-114300">
                        <a:buFont typeface="Arial" panose="020B0604020202020204" pitchFamily="34" charset="0"/>
                        <a:buChar char="•"/>
                      </a:pPr>
                      <a:r>
                        <a:rPr lang="en-US" sz="900" dirty="0">
                          <a:latin typeface="Lub Dub Condensed" panose="020B0506030403020204" pitchFamily="34" charset="0"/>
                        </a:rPr>
                        <a:t>One or more RCTs corroborated by high-quality registry studies</a:t>
                      </a:r>
                    </a:p>
                  </a:txBody>
                  <a:tcPr>
                    <a:lnB w="38100" cap="flat" cmpd="sng" algn="ctr">
                      <a:solidFill>
                        <a:schemeClr val="bg1"/>
                      </a:solidFill>
                      <a:prstDash val="solid"/>
                      <a:round/>
                      <a:headEnd type="none" w="med" len="med"/>
                      <a:tailEnd type="none" w="med" len="med"/>
                    </a:lnB>
                    <a:solidFill>
                      <a:srgbClr val="4D8AB7"/>
                    </a:solidFill>
                  </a:tcPr>
                </a:tc>
                <a:extLst>
                  <a:ext uri="{0D108BD9-81ED-4DB2-BD59-A6C34878D82A}">
                    <a16:rowId xmlns:a16="http://schemas.microsoft.com/office/drawing/2014/main" val="1208742902"/>
                  </a:ext>
                </a:extLst>
              </a:tr>
              <a:tr h="227160">
                <a:tc>
                  <a:txBody>
                    <a:bodyPr/>
                    <a:lstStyle/>
                    <a:p>
                      <a:pPr marL="0" algn="l" defTabSz="914400" rtl="0" eaLnBrk="1" latinLnBrk="0" hangingPunct="1">
                        <a:tabLst>
                          <a:tab pos="2857500" algn="r"/>
                        </a:tabLst>
                      </a:pPr>
                      <a:r>
                        <a:rPr lang="en-US" sz="1000" b="1" kern="1200" dirty="0">
                          <a:solidFill>
                            <a:schemeClr val="dk1"/>
                          </a:solidFill>
                          <a:latin typeface="Lub Dub Condensed" panose="020B0506030403020204" pitchFamily="34" charset="0"/>
                          <a:ea typeface="+mn-ea"/>
                          <a:cs typeface="+mn-cs"/>
                        </a:rPr>
                        <a:t>LEVEL B-R                                                                            (Randomized)</a:t>
                      </a:r>
                    </a:p>
                  </a:txBody>
                  <a:tcPr>
                    <a:lnT w="38100" cap="flat" cmpd="sng" algn="ctr">
                      <a:solidFill>
                        <a:schemeClr val="bg1"/>
                      </a:solidFill>
                      <a:prstDash val="solid"/>
                      <a:round/>
                      <a:headEnd type="none" w="med" len="med"/>
                      <a:tailEnd type="none" w="med" len="med"/>
                    </a:lnT>
                    <a:solidFill>
                      <a:srgbClr val="85ADD1"/>
                    </a:solidFill>
                  </a:tcPr>
                </a:tc>
                <a:extLst>
                  <a:ext uri="{0D108BD9-81ED-4DB2-BD59-A6C34878D82A}">
                    <a16:rowId xmlns:a16="http://schemas.microsoft.com/office/drawing/2014/main" val="3747493110"/>
                  </a:ext>
                </a:extLst>
              </a:tr>
              <a:tr h="324514">
                <a:tc>
                  <a:txBody>
                    <a:bodyPr/>
                    <a:lstStyle/>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Moderate-quality evidence</a:t>
                      </a:r>
                      <a:r>
                        <a:rPr lang="en-US" sz="900" dirty="0">
                          <a:latin typeface="Lub Dub Condensed" panose="020B0506030403020204" pitchFamily="34" charset="0"/>
                        </a:rPr>
                        <a:t>‡</a:t>
                      </a:r>
                      <a:r>
                        <a:rPr lang="en-US" sz="900" kern="1200" dirty="0">
                          <a:solidFill>
                            <a:schemeClr val="dk1"/>
                          </a:solidFill>
                          <a:latin typeface="Lub Dub Condensed" panose="020B0506030403020204" pitchFamily="34" charset="0"/>
                          <a:ea typeface="+mn-ea"/>
                          <a:cs typeface="+mn-cs"/>
                        </a:rPr>
                        <a:t> from 1 or more RCTs</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Meta-analyses of moderate-quality RCTs</a:t>
                      </a:r>
                    </a:p>
                  </a:txBody>
                  <a:tcPr>
                    <a:lnB w="38100" cap="flat" cmpd="sng" algn="ctr">
                      <a:solidFill>
                        <a:schemeClr val="bg1"/>
                      </a:solidFill>
                      <a:prstDash val="solid"/>
                      <a:round/>
                      <a:headEnd type="none" w="med" len="med"/>
                      <a:tailEnd type="none" w="med" len="med"/>
                    </a:lnB>
                    <a:solidFill>
                      <a:srgbClr val="85ADD1"/>
                    </a:solidFill>
                  </a:tcPr>
                </a:tc>
                <a:extLst>
                  <a:ext uri="{0D108BD9-81ED-4DB2-BD59-A6C34878D82A}">
                    <a16:rowId xmlns:a16="http://schemas.microsoft.com/office/drawing/2014/main" val="473413684"/>
                  </a:ext>
                </a:extLst>
              </a:tr>
              <a:tr h="227160">
                <a:tc>
                  <a:txBody>
                    <a:bodyPr/>
                    <a:lstStyle/>
                    <a:p>
                      <a:pPr marL="0" algn="l" defTabSz="914400" rtl="0" eaLnBrk="1" latinLnBrk="0" hangingPunct="1"/>
                      <a:r>
                        <a:rPr lang="en-US" sz="1000" b="1" kern="1200" dirty="0">
                          <a:solidFill>
                            <a:schemeClr val="dk1"/>
                          </a:solidFill>
                          <a:latin typeface="Lub Dub Condensed" panose="020B0506030403020204" pitchFamily="34" charset="0"/>
                          <a:ea typeface="+mn-ea"/>
                          <a:cs typeface="+mn-cs"/>
                        </a:rPr>
                        <a:t>LEVEL B-NR                                                                   (Nonrandomized)</a:t>
                      </a:r>
                    </a:p>
                  </a:txBody>
                  <a:tcPr>
                    <a:lnT w="38100" cap="flat" cmpd="sng" algn="ctr">
                      <a:solidFill>
                        <a:schemeClr val="bg1"/>
                      </a:solidFill>
                      <a:prstDash val="solid"/>
                      <a:round/>
                      <a:headEnd type="none" w="med" len="med"/>
                      <a:tailEnd type="none" w="med" len="med"/>
                    </a:lnT>
                    <a:solidFill>
                      <a:srgbClr val="85ADD1"/>
                    </a:solidFill>
                  </a:tcPr>
                </a:tc>
                <a:extLst>
                  <a:ext uri="{0D108BD9-81ED-4DB2-BD59-A6C34878D82A}">
                    <a16:rowId xmlns:a16="http://schemas.microsoft.com/office/drawing/2014/main" val="757579678"/>
                  </a:ext>
                </a:extLst>
              </a:tr>
              <a:tr h="438094">
                <a:tc>
                  <a:txBody>
                    <a:bodyPr/>
                    <a:lstStyle/>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Moderate-quality evidence</a:t>
                      </a:r>
                      <a:r>
                        <a:rPr lang="en-US" sz="900" dirty="0">
                          <a:latin typeface="Lub Dub Condensed" panose="020B0506030403020204" pitchFamily="34" charset="0"/>
                        </a:rPr>
                        <a:t>‡</a:t>
                      </a:r>
                      <a:r>
                        <a:rPr lang="en-US" sz="900" kern="1200" dirty="0">
                          <a:solidFill>
                            <a:schemeClr val="dk1"/>
                          </a:solidFill>
                          <a:latin typeface="Lub Dub Condensed" panose="020B0506030403020204" pitchFamily="34" charset="0"/>
                          <a:ea typeface="+mn-ea"/>
                          <a:cs typeface="+mn-cs"/>
                        </a:rPr>
                        <a:t> from 1 or more well-designed, well-executed nonrandomized studies, observational studies, or registry studies</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Meta-analyses of such studies</a:t>
                      </a:r>
                    </a:p>
                  </a:txBody>
                  <a:tcPr>
                    <a:lnB w="38100" cap="flat" cmpd="sng" algn="ctr">
                      <a:solidFill>
                        <a:schemeClr val="bg1"/>
                      </a:solidFill>
                      <a:prstDash val="solid"/>
                      <a:round/>
                      <a:headEnd type="none" w="med" len="med"/>
                      <a:tailEnd type="none" w="med" len="med"/>
                    </a:lnB>
                    <a:solidFill>
                      <a:srgbClr val="85ADD1"/>
                    </a:solidFill>
                  </a:tcPr>
                </a:tc>
                <a:extLst>
                  <a:ext uri="{0D108BD9-81ED-4DB2-BD59-A6C34878D82A}">
                    <a16:rowId xmlns:a16="http://schemas.microsoft.com/office/drawing/2014/main" val="3998212600"/>
                  </a:ext>
                </a:extLst>
              </a:tr>
              <a:tr h="227160">
                <a:tc>
                  <a:txBody>
                    <a:bodyPr/>
                    <a:lstStyle/>
                    <a:p>
                      <a:r>
                        <a:rPr lang="en-US" sz="1000" b="1" kern="1200" dirty="0">
                          <a:solidFill>
                            <a:schemeClr val="dk1"/>
                          </a:solidFill>
                          <a:latin typeface="Lub Dub Condensed" panose="020B0506030403020204" pitchFamily="34" charset="0"/>
                          <a:ea typeface="+mn-ea"/>
                          <a:cs typeface="+mn-cs"/>
                        </a:rPr>
                        <a:t>LEVEL C-LD                                                                          (Limited Data)</a:t>
                      </a:r>
                    </a:p>
                  </a:txBody>
                  <a:tcPr>
                    <a:lnT w="38100" cap="flat" cmpd="sng" algn="ctr">
                      <a:solidFill>
                        <a:schemeClr val="bg1"/>
                      </a:solidFill>
                      <a:prstDash val="solid"/>
                      <a:round/>
                      <a:headEnd type="none" w="med" len="med"/>
                      <a:tailEnd type="none" w="med" len="med"/>
                    </a:lnT>
                    <a:solidFill>
                      <a:srgbClr val="C4D8F0"/>
                    </a:solidFill>
                  </a:tcPr>
                </a:tc>
                <a:extLst>
                  <a:ext uri="{0D108BD9-81ED-4DB2-BD59-A6C34878D82A}">
                    <a16:rowId xmlns:a16="http://schemas.microsoft.com/office/drawing/2014/main" val="2602536859"/>
                  </a:ext>
                </a:extLst>
              </a:tr>
              <a:tr h="551674">
                <a:tc>
                  <a:txBody>
                    <a:bodyPr/>
                    <a:lstStyle/>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Randomized or nonrandomized observational or registry studies with limitations of design or execution</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Meta-analyses of such studies</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Physiological or mechanistic studies in human subjects</a:t>
                      </a:r>
                    </a:p>
                  </a:txBody>
                  <a:tcPr>
                    <a:lnB w="38100" cap="flat" cmpd="sng" algn="ctr">
                      <a:solidFill>
                        <a:schemeClr val="bg1"/>
                      </a:solidFill>
                      <a:prstDash val="solid"/>
                      <a:round/>
                      <a:headEnd type="none" w="med" len="med"/>
                      <a:tailEnd type="none" w="med" len="med"/>
                    </a:lnB>
                    <a:solidFill>
                      <a:srgbClr val="C4D8F0"/>
                    </a:solidFill>
                  </a:tcPr>
                </a:tc>
                <a:extLst>
                  <a:ext uri="{0D108BD9-81ED-4DB2-BD59-A6C34878D82A}">
                    <a16:rowId xmlns:a16="http://schemas.microsoft.com/office/drawing/2014/main" val="2650303985"/>
                  </a:ext>
                </a:extLst>
              </a:tr>
              <a:tr h="227160">
                <a:tc>
                  <a:txBody>
                    <a:bodyPr/>
                    <a:lstStyle/>
                    <a:p>
                      <a:r>
                        <a:rPr lang="en-US" sz="1000" b="1" kern="1200" dirty="0">
                          <a:solidFill>
                            <a:schemeClr val="dk1"/>
                          </a:solidFill>
                          <a:latin typeface="Lub Dub Condensed" panose="020B0506030403020204" pitchFamily="34" charset="0"/>
                          <a:ea typeface="+mn-ea"/>
                          <a:cs typeface="+mn-cs"/>
                        </a:rPr>
                        <a:t>LEVEL C-EO                                                                      (Expert Opinion)</a:t>
                      </a:r>
                    </a:p>
                  </a:txBody>
                  <a:tcPr>
                    <a:lnT w="38100" cap="flat" cmpd="sng" algn="ctr">
                      <a:solidFill>
                        <a:schemeClr val="bg1"/>
                      </a:solidFill>
                      <a:prstDash val="solid"/>
                      <a:round/>
                      <a:headEnd type="none" w="med" len="med"/>
                      <a:tailEnd type="none" w="med" len="med"/>
                    </a:lnT>
                    <a:solidFill>
                      <a:srgbClr val="C4D8F0"/>
                    </a:solidFill>
                  </a:tcPr>
                </a:tc>
                <a:extLst>
                  <a:ext uri="{0D108BD9-81ED-4DB2-BD59-A6C34878D82A}">
                    <a16:rowId xmlns:a16="http://schemas.microsoft.com/office/drawing/2014/main" val="3322866847"/>
                  </a:ext>
                </a:extLst>
              </a:tr>
              <a:tr h="211677">
                <a:tc>
                  <a:txBody>
                    <a:bodyPr/>
                    <a:lstStyle/>
                    <a:p>
                      <a:pPr marL="171450" indent="-111125">
                        <a:buFont typeface="Arial" panose="020B0604020202020204" pitchFamily="34" charset="0"/>
                        <a:buChar char="•"/>
                      </a:pPr>
                      <a:r>
                        <a:rPr lang="en-US" sz="900" dirty="0">
                          <a:latin typeface="Lub Dub Condensed" panose="020B0506030403020204" pitchFamily="34" charset="0"/>
                        </a:rPr>
                        <a:t>Consensus of expert opinion based on clinical experience. </a:t>
                      </a:r>
                    </a:p>
                  </a:txBody>
                  <a:tcPr>
                    <a:solidFill>
                      <a:srgbClr val="C4D8F0"/>
                    </a:solidFill>
                  </a:tcPr>
                </a:tc>
                <a:extLst>
                  <a:ext uri="{0D108BD9-81ED-4DB2-BD59-A6C34878D82A}">
                    <a16:rowId xmlns:a16="http://schemas.microsoft.com/office/drawing/2014/main" val="1232743771"/>
                  </a:ext>
                </a:extLst>
              </a:tr>
            </a:tbl>
          </a:graphicData>
        </a:graphic>
      </p:graphicFrame>
      <p:sp>
        <p:nvSpPr>
          <p:cNvPr id="10" name="Text Placeholder 3">
            <a:extLst>
              <a:ext uri="{FF2B5EF4-FFF2-40B4-BE49-F238E27FC236}">
                <a16:creationId xmlns:a16="http://schemas.microsoft.com/office/drawing/2014/main" id="{0A8E3FDB-9FA2-4F9A-9D78-FBE0D52A15F9}"/>
              </a:ext>
            </a:extLst>
          </p:cNvPr>
          <p:cNvSpPr>
            <a:spLocks noGrp="1"/>
          </p:cNvSpPr>
          <p:nvPr>
            <p:ph type="body" sz="quarter" idx="13"/>
          </p:nvPr>
        </p:nvSpPr>
        <p:spPr>
          <a:xfrm>
            <a:off x="7951937" y="4249267"/>
            <a:ext cx="3401864" cy="1226459"/>
          </a:xfrm>
        </p:spPr>
        <p:txBody>
          <a:bodyPr/>
          <a:lstStyle/>
          <a:p>
            <a:pPr marL="0" lvl="0" indent="0">
              <a:spcBef>
                <a:spcPts val="600"/>
              </a:spcBef>
              <a:buClr>
                <a:srgbClr val="000000"/>
              </a:buClr>
              <a:defRPr/>
            </a:pPr>
            <a:r>
              <a:rPr lang="en-US" sz="700" dirty="0">
                <a:sym typeface="Arial"/>
              </a:rPr>
              <a:t>COR and LOE are determined independently (any COR may be paired with any LOE). </a:t>
            </a:r>
          </a:p>
          <a:p>
            <a:pPr marL="0" lvl="0" indent="0">
              <a:spcBef>
                <a:spcPts val="600"/>
              </a:spcBef>
              <a:buClr>
                <a:srgbClr val="000000"/>
              </a:buClr>
              <a:defRPr/>
            </a:pPr>
            <a:r>
              <a:rPr lang="en-US" sz="700" dirty="0">
                <a:sym typeface="Arial"/>
              </a:rPr>
              <a:t>A recommendation with LOE C does not imply that the recommendation is weak. Many important clinical questions addressed in guidelines do not lend themselves to clinical trials. Although RCTs are unavailable, there may be a very clear clinical consensus that a particular test or therapy is useful or effective.  </a:t>
            </a:r>
          </a:p>
          <a:p>
            <a:pPr marL="0" lvl="0" indent="0">
              <a:spcBef>
                <a:spcPts val="600"/>
              </a:spcBef>
              <a:buClr>
                <a:srgbClr val="000000"/>
              </a:buClr>
              <a:defRPr/>
            </a:pPr>
            <a:r>
              <a:rPr lang="en-US" sz="700" dirty="0">
                <a:sym typeface="Arial"/>
              </a:rPr>
              <a:t>*The outcome or result of the intervention should be specified (an improved clinical outcome or increased diagnostic accuracy or incremental prognostic information). </a:t>
            </a:r>
          </a:p>
          <a:p>
            <a:pPr marL="0" lvl="0" indent="0">
              <a:spcBef>
                <a:spcPts val="600"/>
              </a:spcBef>
              <a:buClr>
                <a:srgbClr val="000000"/>
              </a:buClr>
              <a:defRPr/>
            </a:pPr>
            <a:r>
              <a:rPr lang="en-US" sz="700" dirty="0">
                <a:sym typeface="Arial"/>
              </a:rPr>
              <a:t> </a:t>
            </a:r>
            <a:r>
              <a:rPr lang="en-US" sz="700" b="1" dirty="0">
                <a:sym typeface="Arial"/>
              </a:rPr>
              <a:t>†</a:t>
            </a:r>
            <a:r>
              <a:rPr lang="en-US" sz="700" dirty="0">
                <a:sym typeface="Arial"/>
              </a:rPr>
              <a:t>For comparative-effectiveness recommendation (COR 1 and 2a; LOE A and B only), studies that support the use of comparator verbs should involve direct comparisons of the treatments or strategies being evaluated. </a:t>
            </a:r>
          </a:p>
          <a:p>
            <a:pPr marL="0" lvl="0" indent="0">
              <a:spcBef>
                <a:spcPts val="600"/>
              </a:spcBef>
              <a:buClr>
                <a:srgbClr val="000000"/>
              </a:buClr>
              <a:defRPr/>
            </a:pPr>
            <a:r>
              <a:rPr lang="en-US" sz="700" b="1" dirty="0">
                <a:sym typeface="Arial"/>
              </a:rPr>
              <a:t>‡</a:t>
            </a:r>
            <a:r>
              <a:rPr lang="en-US" sz="700" dirty="0">
                <a:sym typeface="Arial"/>
              </a:rPr>
              <a:t>The method of assessing quality is evolving, including the application of standardized, widely-used, and preferably validated evidence grading tools; and for systematic reviews, the incorporation of an Evidence Review Committee.  COR indicates Class of Recommendation; EO, expert opinion; LD, limited data; LOE, Level of Evidence; NR, nonrandomized; R, randomized; and RCT, randomized controlled trial. </a:t>
            </a:r>
          </a:p>
        </p:txBody>
      </p:sp>
      <p:sp>
        <p:nvSpPr>
          <p:cNvPr id="8" name="Rectangle 7" descr="Gulati, M. et al. 2021 AHA/ACC/ASE/CHEST/SAEM/SCCT/SCMR Guideline for the Evaluation and Diagnosis of Chest Pain. Circulation. &#10;">
            <a:extLst>
              <a:ext uri="{FF2B5EF4-FFF2-40B4-BE49-F238E27FC236}">
                <a16:creationId xmlns:a16="http://schemas.microsoft.com/office/drawing/2014/main" id="{A62EE938-B626-401C-9561-0817BE93BA12}"/>
              </a:ext>
            </a:extLst>
          </p:cNvPr>
          <p:cNvSpPr/>
          <p:nvPr/>
        </p:nvSpPr>
        <p:spPr>
          <a:xfrm>
            <a:off x="2876959" y="6381750"/>
            <a:ext cx="6820737" cy="1857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53CE3894-4E58-48A5-B9B2-BE00E7D906E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a:t>
            </a:fld>
            <a:endParaRPr lang="en-US" dirty="0"/>
          </a:p>
        </p:txBody>
      </p:sp>
    </p:spTree>
    <p:extLst>
      <p:ext uri="{BB962C8B-B14F-4D97-AF65-F5344CB8AC3E}">
        <p14:creationId xmlns:p14="http://schemas.microsoft.com/office/powerpoint/2010/main" val="30778634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D07B49-9CD1-44F7-A815-E129DFDFFBE5}"/>
              </a:ext>
            </a:extLst>
          </p:cNvPr>
          <p:cNvSpPr>
            <a:spLocks noGrp="1"/>
          </p:cNvSpPr>
          <p:nvPr>
            <p:ph type="title"/>
          </p:nvPr>
        </p:nvSpPr>
        <p:spPr>
          <a:xfrm>
            <a:off x="838200" y="365125"/>
            <a:ext cx="8881872" cy="660111"/>
          </a:xfrm>
        </p:spPr>
        <p:txBody>
          <a:bodyPr/>
          <a:lstStyle/>
          <a:p>
            <a:r>
              <a:rPr lang="en-US" dirty="0"/>
              <a:t>Revascularization in Special Populations and Situations</a:t>
            </a:r>
          </a:p>
        </p:txBody>
      </p:sp>
      <p:sp>
        <p:nvSpPr>
          <p:cNvPr id="7" name="TextBox 6">
            <a:extLst>
              <a:ext uri="{FF2B5EF4-FFF2-40B4-BE49-F238E27FC236}">
                <a16:creationId xmlns:a16="http://schemas.microsoft.com/office/drawing/2014/main" id="{F73A396F-9BB9-41AD-AA2E-BA7CB60C0BC8}"/>
              </a:ext>
            </a:extLst>
          </p:cNvPr>
          <p:cNvSpPr txBox="1"/>
          <p:nvPr/>
        </p:nvSpPr>
        <p:spPr>
          <a:xfrm>
            <a:off x="1581324" y="1660122"/>
            <a:ext cx="8652336" cy="369332"/>
          </a:xfrm>
          <a:prstGeom prst="rect">
            <a:avLst/>
          </a:prstGeom>
          <a:noFill/>
        </p:spPr>
        <p:txBody>
          <a:bodyPr wrap="square">
            <a:spAutoFit/>
          </a:bodyPr>
          <a:lstStyle/>
          <a:p>
            <a:pPr>
              <a:lnSpc>
                <a:spcPct val="90000"/>
              </a:lnSpc>
              <a:spcBef>
                <a:spcPts val="1000"/>
              </a:spcBef>
            </a:pPr>
            <a:r>
              <a:rPr lang="en-US" sz="2000" dirty="0">
                <a:solidFill>
                  <a:srgbClr val="CF2429"/>
                </a:solidFill>
                <a:latin typeface="Lub Dub Bold" panose="020B0803030403020204" pitchFamily="34" charset="0"/>
              </a:rPr>
              <a:t>Chronic Kidney Disease</a:t>
            </a:r>
          </a:p>
        </p:txBody>
      </p:sp>
      <p:graphicFrame>
        <p:nvGraphicFramePr>
          <p:cNvPr id="8" name="Content Placeholder 5">
            <a:extLst>
              <a:ext uri="{FF2B5EF4-FFF2-40B4-BE49-F238E27FC236}">
                <a16:creationId xmlns:a16="http://schemas.microsoft.com/office/drawing/2014/main" id="{D5CA0725-9C30-4A39-A4BF-7EB405633DB8}"/>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631636192"/>
              </p:ext>
            </p:extLst>
          </p:nvPr>
        </p:nvGraphicFramePr>
        <p:xfrm>
          <a:off x="838200" y="2047382"/>
          <a:ext cx="10472927" cy="3301859"/>
        </p:xfrm>
        <a:graphic>
          <a:graphicData uri="http://schemas.openxmlformats.org/drawingml/2006/table">
            <a:tbl>
              <a:tblPr firstRow="1" bandRow="1">
                <a:tableStyleId>{5C22544A-7EE6-4342-B048-85BDC9FD1C3A}</a:tableStyleId>
              </a:tblPr>
              <a:tblGrid>
                <a:gridCol w="878891">
                  <a:extLst>
                    <a:ext uri="{9D8B030D-6E8A-4147-A177-3AD203B41FA5}">
                      <a16:colId xmlns:a16="http://schemas.microsoft.com/office/drawing/2014/main" val="2649235253"/>
                    </a:ext>
                  </a:extLst>
                </a:gridCol>
                <a:gridCol w="9594036">
                  <a:extLst>
                    <a:ext uri="{9D8B030D-6E8A-4147-A177-3AD203B41FA5}">
                      <a16:colId xmlns:a16="http://schemas.microsoft.com/office/drawing/2014/main" val="3265590656"/>
                    </a:ext>
                  </a:extLst>
                </a:gridCol>
              </a:tblGrid>
              <a:tr h="33366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567225">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284163" marR="36195" lvl="0" indent="-230188" algn="l" defTabSz="914400" rtl="0" eaLnBrk="1" fontAlgn="auto" latinLnBrk="0" hangingPunct="1">
                        <a:lnSpc>
                          <a:spcPct val="100000"/>
                        </a:lnSpc>
                        <a:spcBef>
                          <a:spcPts val="600"/>
                        </a:spcBef>
                        <a:spcAft>
                          <a:spcPts val="600"/>
                        </a:spcAft>
                        <a:buClrTx/>
                        <a:buSzTx/>
                        <a:buFont typeface="+mj-lt"/>
                        <a:buAutoNum type="arabicPeriod"/>
                        <a:tabLst/>
                        <a:defRPr/>
                      </a:pPr>
                      <a:r>
                        <a:rPr lang="en-US" sz="1400" dirty="0">
                          <a:latin typeface="Lub Dub Condensed" panose="020B0506030403020204" pitchFamily="34" charset="0"/>
                        </a:rPr>
                        <a:t>In patients with CKD undergoing contrast media injection for coronary angiography, measures should be taken to minimize the risk of contrast-induced AKI.</a:t>
                      </a:r>
                      <a:endParaRPr lang="en-US" sz="1400" b="0" i="0" u="none" strike="noStrike" kern="1200" baseline="0" dirty="0">
                        <a:solidFill>
                          <a:schemeClr val="dk1"/>
                        </a:solidFill>
                        <a:latin typeface="Lub Dub Condensed" panose="020B0506030403020204" pitchFamily="34" charset="0"/>
                        <a:ea typeface="+mn-ea"/>
                        <a:cs typeface="+mn-cs"/>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577883">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284163" marR="36195" lvl="0" indent="-230188" algn="l" defTabSz="914400" rtl="0" eaLnBrk="1" fontAlgn="auto" latinLnBrk="0" hangingPunct="1">
                        <a:lnSpc>
                          <a:spcPct val="100000"/>
                        </a:lnSpc>
                        <a:spcBef>
                          <a:spcPts val="600"/>
                        </a:spcBef>
                        <a:spcAft>
                          <a:spcPts val="600"/>
                        </a:spcAft>
                        <a:buClrTx/>
                        <a:buSzTx/>
                        <a:buFont typeface="+mj-lt"/>
                        <a:buAutoNum type="arabicPeriod" startAt="2"/>
                        <a:tabLst/>
                        <a:defRPr/>
                      </a:pPr>
                      <a:r>
                        <a:rPr lang="en-US" sz="1400" dirty="0">
                          <a:latin typeface="Lub Dub Condensed" panose="020B0506030403020204" pitchFamily="34" charset="0"/>
                        </a:rPr>
                        <a:t>In patients with STEMI and CKD, coronary angiography and revascularization are recommended, with adequate measures to reduce the risk of AKI</a:t>
                      </a:r>
                      <a:r>
                        <a:rPr lang="en-US" sz="1400" b="0" i="0" u="none" strike="noStrike" kern="1200" baseline="0" dirty="0">
                          <a:solidFill>
                            <a:schemeClr val="dk1"/>
                          </a:solidFill>
                          <a:latin typeface="Lub Dub Condensed" panose="020B0506030403020204" pitchFamily="34" charset="0"/>
                          <a:ea typeface="+mn-ea"/>
                          <a:cs typeface="+mn-cs"/>
                        </a:rPr>
                        <a:t>.</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931764693"/>
                  </a:ext>
                </a:extLst>
              </a:tr>
              <a:tr h="577883">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284163" marR="36195" lvl="0" indent="-230188" algn="l" defTabSz="914400" rtl="0" eaLnBrk="1" fontAlgn="auto" latinLnBrk="0" hangingPunct="1">
                        <a:lnSpc>
                          <a:spcPct val="100000"/>
                        </a:lnSpc>
                        <a:spcBef>
                          <a:spcPts val="600"/>
                        </a:spcBef>
                        <a:spcAft>
                          <a:spcPts val="600"/>
                        </a:spcAft>
                        <a:buClrTx/>
                        <a:buSzTx/>
                        <a:buFont typeface="+mj-lt"/>
                        <a:buAutoNum type="arabicPeriod" startAt="3"/>
                        <a:tabLst/>
                        <a:defRPr/>
                      </a:pPr>
                      <a:r>
                        <a:rPr lang="en-US" sz="1400" dirty="0">
                          <a:latin typeface="Lub Dub Condensed" panose="020B0506030403020204" pitchFamily="34" charset="0"/>
                        </a:rPr>
                        <a:t>In high-risk patients with NSTE-ACS and CKD, it is reasonable to perform coronary angiography and revascularization, with adequate measures to reduce the risk of AKI.</a:t>
                      </a:r>
                      <a:endParaRPr lang="en-US" sz="1400" b="0" i="0" u="none" strike="noStrike" kern="1200" baseline="0" dirty="0">
                        <a:solidFill>
                          <a:schemeClr val="dk1"/>
                        </a:solidFill>
                        <a:latin typeface="Lub Dub Condensed" panose="020B0506030403020204" pitchFamily="34" charset="0"/>
                        <a:ea typeface="+mn-ea"/>
                        <a:cs typeface="+mn-cs"/>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52099524"/>
                  </a:ext>
                </a:extLst>
              </a:tr>
              <a:tr h="577883">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284163" marR="36195" lvl="0" indent="-230188" algn="l" defTabSz="914400" rtl="0" eaLnBrk="1" fontAlgn="auto" latinLnBrk="0" hangingPunct="1">
                        <a:lnSpc>
                          <a:spcPct val="100000"/>
                        </a:lnSpc>
                        <a:spcBef>
                          <a:spcPts val="600"/>
                        </a:spcBef>
                        <a:spcAft>
                          <a:spcPts val="600"/>
                        </a:spcAft>
                        <a:buClrTx/>
                        <a:buSzTx/>
                        <a:buFont typeface="+mj-lt"/>
                        <a:buAutoNum type="arabicPeriod" startAt="4"/>
                        <a:tabLst/>
                        <a:defRPr/>
                      </a:pPr>
                      <a:r>
                        <a:rPr lang="en-US" sz="1400" dirty="0">
                          <a:latin typeface="Lub Dub Condensed" panose="020B0506030403020204" pitchFamily="34" charset="0"/>
                        </a:rPr>
                        <a:t>In low-risk patients with NSTE-ACS and CKD, it is reasonable to weigh the risk of coronary angiography and revascularization against the potential benefit.</a:t>
                      </a:r>
                      <a:endParaRPr lang="en-US" sz="1400" b="0" i="0" u="none" strike="noStrike" kern="1200" baseline="0" dirty="0">
                        <a:solidFill>
                          <a:schemeClr val="dk1"/>
                        </a:solidFill>
                        <a:latin typeface="Lub Dub Condensed" panose="020B0506030403020204" pitchFamily="34" charset="0"/>
                        <a:ea typeface="+mn-ea"/>
                        <a:cs typeface="+mn-cs"/>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604961522"/>
                  </a:ext>
                </a:extLst>
              </a:tr>
              <a:tr h="667323">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3: </a:t>
                      </a:r>
                      <a:r>
                        <a:rPr lang="en-US" sz="1600" dirty="0">
                          <a:ln>
                            <a:noFill/>
                          </a:ln>
                          <a:solidFill>
                            <a:schemeClr val="tx1"/>
                          </a:solidFill>
                          <a:latin typeface="Lub Dub Bold" panose="020B0803030403020204" pitchFamily="34" charset="0"/>
                          <a:cs typeface="Calibri"/>
                        </a:rPr>
                        <a:t>No Benefit</a:t>
                      </a:r>
                      <a:endParaRPr lang="en-US" sz="1800" dirty="0">
                        <a:ln>
                          <a:noFill/>
                        </a:ln>
                        <a:solidFill>
                          <a:schemeClr val="tx1"/>
                        </a:solidFill>
                        <a:latin typeface="Lub Dub Bold" panose="020B0803030403020204" pitchFamily="34" charset="0"/>
                        <a:cs typeface="Calibri"/>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7320"/>
                    </a:solidFill>
                  </a:tcPr>
                </a:tc>
                <a:tc>
                  <a:txBody>
                    <a:bodyPr/>
                    <a:lstStyle/>
                    <a:p>
                      <a:pPr marL="284163" marR="36195" lvl="0" indent="-230188" algn="l" defTabSz="914400" rtl="0" eaLnBrk="1" fontAlgn="auto" latinLnBrk="0" hangingPunct="1">
                        <a:lnSpc>
                          <a:spcPct val="100000"/>
                        </a:lnSpc>
                        <a:spcBef>
                          <a:spcPts val="600"/>
                        </a:spcBef>
                        <a:spcAft>
                          <a:spcPts val="600"/>
                        </a:spcAft>
                        <a:buClrTx/>
                        <a:buSzTx/>
                        <a:buFont typeface="+mj-lt"/>
                        <a:buAutoNum type="arabicPeriod" startAt="5"/>
                        <a:tabLst/>
                        <a:defRPr/>
                      </a:pPr>
                      <a:r>
                        <a:rPr lang="en-US" sz="1400" dirty="0">
                          <a:latin typeface="Lub Dub Condensed" panose="020B0506030403020204" pitchFamily="34" charset="0"/>
                        </a:rPr>
                        <a:t>In asymptomatic patients with stable CAD and CKD, routine angiography and revascularization are not recommended if there is no compelling indication .</a:t>
                      </a:r>
                      <a:endParaRPr lang="en-US" sz="1400" b="0" i="0" u="none" strike="noStrike" kern="1200" baseline="0" dirty="0">
                        <a:solidFill>
                          <a:schemeClr val="dk1"/>
                        </a:solidFill>
                        <a:latin typeface="Lub Dub Condensed" panose="020B0506030403020204" pitchFamily="34" charset="0"/>
                        <a:ea typeface="+mn-ea"/>
                        <a:cs typeface="+mn-cs"/>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110805928"/>
                  </a:ext>
                </a:extLst>
              </a:tr>
            </a:tbl>
          </a:graphicData>
        </a:graphic>
      </p:graphicFrame>
      <p:sp>
        <p:nvSpPr>
          <p:cNvPr id="9" name="Slide Number Placeholder 3">
            <a:extLst>
              <a:ext uri="{FF2B5EF4-FFF2-40B4-BE49-F238E27FC236}">
                <a16:creationId xmlns:a16="http://schemas.microsoft.com/office/drawing/2014/main" id="{7427360C-D468-4DA0-9220-865CCEA97C23}"/>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20</a:t>
            </a:fld>
            <a:endParaRPr lang="en-US" sz="900" dirty="0"/>
          </a:p>
        </p:txBody>
      </p:sp>
      <p:sp>
        <p:nvSpPr>
          <p:cNvPr id="6" name="Text Placeholder 5">
            <a:extLst>
              <a:ext uri="{FF2B5EF4-FFF2-40B4-BE49-F238E27FC236}">
                <a16:creationId xmlns:a16="http://schemas.microsoft.com/office/drawing/2014/main" id="{521D3B6F-A37F-4BCC-87DE-923795B48679}"/>
              </a:ext>
            </a:extLst>
          </p:cNvPr>
          <p:cNvSpPr>
            <a:spLocks noGrp="1"/>
          </p:cNvSpPr>
          <p:nvPr>
            <p:ph type="body" sz="quarter" idx="13"/>
          </p:nvPr>
        </p:nvSpPr>
        <p:spPr>
          <a:xfrm>
            <a:off x="1958340" y="5919057"/>
            <a:ext cx="8275320" cy="271939"/>
          </a:xfrm>
        </p:spPr>
        <p:txBody>
          <a:bodyPr/>
          <a:lstStyle/>
          <a:p>
            <a:pPr marL="0" indent="0" algn="ctr"/>
            <a:r>
              <a:rPr lang="en-US" sz="1000" b="1" dirty="0"/>
              <a:t>Abbreviations: </a:t>
            </a:r>
            <a:r>
              <a:rPr lang="en-US" sz="1000" dirty="0"/>
              <a:t>AKI indicates acute kidney injury; CAD, coronary artery disease; CKD, chronic kidney disease; NSTE-ACS, Non-ST segment elevation acute coronary syndrome; PCI, percutaneous coronary intervention; SCAD; spontaneous coronary artery dissection; and STEMI, ST segment elevation myocardial infarction</a:t>
            </a:r>
          </a:p>
        </p:txBody>
      </p:sp>
      <p:pic>
        <p:nvPicPr>
          <p:cNvPr id="10" name="Picture 9">
            <a:extLst>
              <a:ext uri="{FF2B5EF4-FFF2-40B4-BE49-F238E27FC236}">
                <a16:creationId xmlns:a16="http://schemas.microsoft.com/office/drawing/2014/main" id="{0D79E5F4-4BAD-4FA6-B61C-C58297F2549C}"/>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flipH="1">
            <a:off x="636159" y="1134963"/>
            <a:ext cx="1147086" cy="1148999"/>
          </a:xfrm>
          <a:prstGeom prst="rect">
            <a:avLst/>
          </a:prstGeom>
        </p:spPr>
      </p:pic>
    </p:spTree>
    <p:extLst>
      <p:ext uri="{BB962C8B-B14F-4D97-AF65-F5344CB8AC3E}">
        <p14:creationId xmlns:p14="http://schemas.microsoft.com/office/powerpoint/2010/main" val="8953970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D07B49-9CD1-44F7-A815-E129DFDFFBE5}"/>
              </a:ext>
            </a:extLst>
          </p:cNvPr>
          <p:cNvSpPr>
            <a:spLocks noGrp="1"/>
          </p:cNvSpPr>
          <p:nvPr>
            <p:ph type="title"/>
          </p:nvPr>
        </p:nvSpPr>
        <p:spPr>
          <a:xfrm>
            <a:off x="838200" y="365125"/>
            <a:ext cx="9083040" cy="660111"/>
          </a:xfrm>
        </p:spPr>
        <p:txBody>
          <a:bodyPr/>
          <a:lstStyle/>
          <a:p>
            <a:r>
              <a:rPr lang="en-US" dirty="0"/>
              <a:t>Best Practices in Cath Lab for Patients with CKD Undergoing Angiography</a:t>
            </a:r>
          </a:p>
        </p:txBody>
      </p:sp>
      <p:sp>
        <p:nvSpPr>
          <p:cNvPr id="7" name="TextBox 6">
            <a:extLst>
              <a:ext uri="{FF2B5EF4-FFF2-40B4-BE49-F238E27FC236}">
                <a16:creationId xmlns:a16="http://schemas.microsoft.com/office/drawing/2014/main" id="{F7FF2E93-0114-4BE7-B186-684C6DA756BC}"/>
              </a:ext>
            </a:extLst>
          </p:cNvPr>
          <p:cNvSpPr txBox="1"/>
          <p:nvPr/>
        </p:nvSpPr>
        <p:spPr>
          <a:xfrm>
            <a:off x="746760" y="1365728"/>
            <a:ext cx="8652336" cy="424732"/>
          </a:xfrm>
          <a:prstGeom prst="rect">
            <a:avLst/>
          </a:prstGeom>
          <a:noFill/>
        </p:spPr>
        <p:txBody>
          <a:bodyPr wrap="square">
            <a:spAutoFit/>
          </a:bodyPr>
          <a:lstStyle/>
          <a:p>
            <a:pPr>
              <a:lnSpc>
                <a:spcPct val="90000"/>
              </a:lnSpc>
              <a:spcBef>
                <a:spcPts val="1000"/>
              </a:spcBef>
            </a:pPr>
            <a:r>
              <a:rPr lang="en-US" sz="2400" dirty="0">
                <a:solidFill>
                  <a:srgbClr val="CF2429"/>
                </a:solidFill>
                <a:latin typeface="Lub Dub Bold" panose="020B0803030403020204" pitchFamily="34" charset="0"/>
              </a:rPr>
              <a:t>RECOMMENDATIONS</a:t>
            </a:r>
          </a:p>
        </p:txBody>
      </p:sp>
      <p:sp>
        <p:nvSpPr>
          <p:cNvPr id="9" name="TextBox 8">
            <a:extLst>
              <a:ext uri="{FF2B5EF4-FFF2-40B4-BE49-F238E27FC236}">
                <a16:creationId xmlns:a16="http://schemas.microsoft.com/office/drawing/2014/main" id="{633F576B-2AEC-465D-B2FE-8AEF2B2FB9E4}"/>
              </a:ext>
            </a:extLst>
          </p:cNvPr>
          <p:cNvSpPr txBox="1"/>
          <p:nvPr/>
        </p:nvSpPr>
        <p:spPr>
          <a:xfrm>
            <a:off x="2181487" y="1973012"/>
            <a:ext cx="3390138" cy="646331"/>
          </a:xfrm>
          <a:prstGeom prst="rect">
            <a:avLst/>
          </a:prstGeom>
          <a:noFill/>
        </p:spPr>
        <p:txBody>
          <a:bodyPr wrap="square">
            <a:spAutoFit/>
          </a:bodyPr>
          <a:lstStyle/>
          <a:p>
            <a:r>
              <a:rPr lang="en-US" dirty="0">
                <a:latin typeface="Lub Dub Condensed" panose="020B0506030403020204" pitchFamily="34" charset="0"/>
              </a:rPr>
              <a:t>Assess the risk of contrast-induced AKI before the procedure.</a:t>
            </a:r>
          </a:p>
        </p:txBody>
      </p:sp>
      <p:sp>
        <p:nvSpPr>
          <p:cNvPr id="17" name="TextBox 16">
            <a:extLst>
              <a:ext uri="{FF2B5EF4-FFF2-40B4-BE49-F238E27FC236}">
                <a16:creationId xmlns:a16="http://schemas.microsoft.com/office/drawing/2014/main" id="{B493E510-E5B1-497D-AF49-974D8C8FAA6F}"/>
              </a:ext>
            </a:extLst>
          </p:cNvPr>
          <p:cNvSpPr txBox="1"/>
          <p:nvPr/>
        </p:nvSpPr>
        <p:spPr>
          <a:xfrm>
            <a:off x="2181487" y="2951946"/>
            <a:ext cx="3390138" cy="646331"/>
          </a:xfrm>
          <a:prstGeom prst="rect">
            <a:avLst/>
          </a:prstGeom>
          <a:noFill/>
        </p:spPr>
        <p:txBody>
          <a:bodyPr wrap="square">
            <a:spAutoFit/>
          </a:bodyPr>
          <a:lstStyle/>
          <a:p>
            <a:r>
              <a:rPr lang="en-US" dirty="0">
                <a:latin typeface="Lub Dub Condensed" panose="020B0506030403020204" pitchFamily="34" charset="0"/>
              </a:rPr>
              <a:t>Administer adequate preprocedural hydration.</a:t>
            </a:r>
          </a:p>
        </p:txBody>
      </p:sp>
      <p:sp>
        <p:nvSpPr>
          <p:cNvPr id="19" name="TextBox 18">
            <a:extLst>
              <a:ext uri="{FF2B5EF4-FFF2-40B4-BE49-F238E27FC236}">
                <a16:creationId xmlns:a16="http://schemas.microsoft.com/office/drawing/2014/main" id="{FBA5263D-C291-4038-8642-A6E7DCE058BC}"/>
              </a:ext>
            </a:extLst>
          </p:cNvPr>
          <p:cNvSpPr txBox="1"/>
          <p:nvPr/>
        </p:nvSpPr>
        <p:spPr>
          <a:xfrm>
            <a:off x="2181487" y="3800696"/>
            <a:ext cx="3131177" cy="923330"/>
          </a:xfrm>
          <a:prstGeom prst="rect">
            <a:avLst/>
          </a:prstGeom>
          <a:noFill/>
        </p:spPr>
        <p:txBody>
          <a:bodyPr wrap="square">
            <a:spAutoFit/>
          </a:bodyPr>
          <a:lstStyle/>
          <a:p>
            <a:r>
              <a:rPr lang="en-US" dirty="0">
                <a:latin typeface="Lub Dub Condensed" panose="020B0506030403020204" pitchFamily="34" charset="0"/>
              </a:rPr>
              <a:t>Record the volume of contrast media administered, and minimize contrast use.</a:t>
            </a:r>
          </a:p>
        </p:txBody>
      </p:sp>
      <p:sp>
        <p:nvSpPr>
          <p:cNvPr id="21" name="TextBox 20">
            <a:extLst>
              <a:ext uri="{FF2B5EF4-FFF2-40B4-BE49-F238E27FC236}">
                <a16:creationId xmlns:a16="http://schemas.microsoft.com/office/drawing/2014/main" id="{FCBE5CBA-63D9-447E-9169-ACF5897048DA}"/>
              </a:ext>
            </a:extLst>
          </p:cNvPr>
          <p:cNvSpPr txBox="1"/>
          <p:nvPr/>
        </p:nvSpPr>
        <p:spPr>
          <a:xfrm>
            <a:off x="2181487" y="5050903"/>
            <a:ext cx="3390138" cy="369332"/>
          </a:xfrm>
          <a:prstGeom prst="rect">
            <a:avLst/>
          </a:prstGeom>
          <a:noFill/>
        </p:spPr>
        <p:txBody>
          <a:bodyPr wrap="square">
            <a:spAutoFit/>
          </a:bodyPr>
          <a:lstStyle/>
          <a:p>
            <a:r>
              <a:rPr lang="en-US" dirty="0">
                <a:latin typeface="Lub Dub Condensed" panose="020B0506030403020204" pitchFamily="34" charset="0"/>
              </a:rPr>
              <a:t>Pretreat with high-intensity statins.</a:t>
            </a:r>
          </a:p>
        </p:txBody>
      </p:sp>
      <p:sp>
        <p:nvSpPr>
          <p:cNvPr id="23" name="TextBox 22">
            <a:extLst>
              <a:ext uri="{FF2B5EF4-FFF2-40B4-BE49-F238E27FC236}">
                <a16:creationId xmlns:a16="http://schemas.microsoft.com/office/drawing/2014/main" id="{6747A4B6-FE8B-45D5-AE3E-9743864B54B3}"/>
              </a:ext>
            </a:extLst>
          </p:cNvPr>
          <p:cNvSpPr txBox="1"/>
          <p:nvPr/>
        </p:nvSpPr>
        <p:spPr>
          <a:xfrm>
            <a:off x="7032913" y="2116534"/>
            <a:ext cx="3390138" cy="369332"/>
          </a:xfrm>
          <a:prstGeom prst="rect">
            <a:avLst/>
          </a:prstGeom>
          <a:noFill/>
        </p:spPr>
        <p:txBody>
          <a:bodyPr wrap="square">
            <a:spAutoFit/>
          </a:bodyPr>
          <a:lstStyle/>
          <a:p>
            <a:r>
              <a:rPr lang="en-US" dirty="0">
                <a:latin typeface="Lub Dub Condensed" panose="020B0506030403020204" pitchFamily="34" charset="0"/>
              </a:rPr>
              <a:t>Use radial artery if feasible.</a:t>
            </a:r>
          </a:p>
        </p:txBody>
      </p:sp>
      <p:sp>
        <p:nvSpPr>
          <p:cNvPr id="25" name="TextBox 24">
            <a:extLst>
              <a:ext uri="{FF2B5EF4-FFF2-40B4-BE49-F238E27FC236}">
                <a16:creationId xmlns:a16="http://schemas.microsoft.com/office/drawing/2014/main" id="{6F8F2982-CDFC-4BA1-B55B-3A7CFA1DAF96}"/>
              </a:ext>
            </a:extLst>
          </p:cNvPr>
          <p:cNvSpPr txBox="1"/>
          <p:nvPr/>
        </p:nvSpPr>
        <p:spPr>
          <a:xfrm>
            <a:off x="7032913" y="2803722"/>
            <a:ext cx="3621845" cy="923330"/>
          </a:xfrm>
          <a:prstGeom prst="rect">
            <a:avLst/>
          </a:prstGeom>
          <a:noFill/>
        </p:spPr>
        <p:txBody>
          <a:bodyPr wrap="square">
            <a:spAutoFit/>
          </a:bodyPr>
          <a:lstStyle/>
          <a:p>
            <a:r>
              <a:rPr lang="en-US" dirty="0">
                <a:latin typeface="Lub Dub Condensed" panose="020B0506030403020204" pitchFamily="34" charset="0"/>
              </a:rPr>
              <a:t>Delay CABG in stable patients after angiography beyond 24 hours when clinically feasible.</a:t>
            </a:r>
          </a:p>
        </p:txBody>
      </p:sp>
      <p:sp>
        <p:nvSpPr>
          <p:cNvPr id="27" name="TextBox 26">
            <a:extLst>
              <a:ext uri="{FF2B5EF4-FFF2-40B4-BE49-F238E27FC236}">
                <a16:creationId xmlns:a16="http://schemas.microsoft.com/office/drawing/2014/main" id="{AA08EB94-D51B-4FF6-A990-355AE484AA86}"/>
              </a:ext>
            </a:extLst>
          </p:cNvPr>
          <p:cNvSpPr txBox="1"/>
          <p:nvPr/>
        </p:nvSpPr>
        <p:spPr>
          <a:xfrm>
            <a:off x="7032913" y="3927265"/>
            <a:ext cx="4013922" cy="646331"/>
          </a:xfrm>
          <a:prstGeom prst="rect">
            <a:avLst/>
          </a:prstGeom>
          <a:noFill/>
        </p:spPr>
        <p:txBody>
          <a:bodyPr wrap="square">
            <a:spAutoFit/>
          </a:bodyPr>
          <a:lstStyle/>
          <a:p>
            <a:r>
              <a:rPr lang="en-US" dirty="0">
                <a:latin typeface="Lub Dub Condensed" panose="020B0506030403020204" pitchFamily="34" charset="0"/>
              </a:rPr>
              <a:t>Do not administer N-acetyl-L-cysteine to prevent contrast-induced AKI.</a:t>
            </a:r>
          </a:p>
        </p:txBody>
      </p:sp>
      <p:sp>
        <p:nvSpPr>
          <p:cNvPr id="29" name="TextBox 28">
            <a:extLst>
              <a:ext uri="{FF2B5EF4-FFF2-40B4-BE49-F238E27FC236}">
                <a16:creationId xmlns:a16="http://schemas.microsoft.com/office/drawing/2014/main" id="{D66CF9C6-4945-470C-B415-1FE5181F0D17}"/>
              </a:ext>
            </a:extLst>
          </p:cNvPr>
          <p:cNvSpPr txBox="1"/>
          <p:nvPr/>
        </p:nvSpPr>
        <p:spPr>
          <a:xfrm>
            <a:off x="7032913" y="4922734"/>
            <a:ext cx="2978712" cy="646331"/>
          </a:xfrm>
          <a:prstGeom prst="rect">
            <a:avLst/>
          </a:prstGeom>
          <a:noFill/>
        </p:spPr>
        <p:txBody>
          <a:bodyPr wrap="square">
            <a:spAutoFit/>
          </a:bodyPr>
          <a:lstStyle/>
          <a:p>
            <a:r>
              <a:rPr lang="en-US" dirty="0">
                <a:latin typeface="Lub Dub Condensed" panose="020B0506030403020204" pitchFamily="34" charset="0"/>
              </a:rPr>
              <a:t>Do not give prophylactic renal replacement therapy.</a:t>
            </a:r>
          </a:p>
        </p:txBody>
      </p:sp>
      <p:sp>
        <p:nvSpPr>
          <p:cNvPr id="6" name="Text Placeholder 5">
            <a:extLst>
              <a:ext uri="{FF2B5EF4-FFF2-40B4-BE49-F238E27FC236}">
                <a16:creationId xmlns:a16="http://schemas.microsoft.com/office/drawing/2014/main" id="{521D3B6F-A37F-4BCC-87DE-923795B48679}"/>
              </a:ext>
            </a:extLst>
          </p:cNvPr>
          <p:cNvSpPr>
            <a:spLocks noGrp="1"/>
          </p:cNvSpPr>
          <p:nvPr>
            <p:ph type="body" sz="quarter" idx="13"/>
          </p:nvPr>
        </p:nvSpPr>
        <p:spPr>
          <a:xfrm>
            <a:off x="838200" y="6092539"/>
            <a:ext cx="10515600" cy="271939"/>
          </a:xfrm>
        </p:spPr>
        <p:txBody>
          <a:bodyPr/>
          <a:lstStyle/>
          <a:p>
            <a:pPr algn="ctr"/>
            <a:r>
              <a:rPr lang="en-US" sz="1000" b="1" dirty="0"/>
              <a:t>Abbreviations: </a:t>
            </a:r>
            <a:r>
              <a:rPr lang="en-US" sz="1000" dirty="0"/>
              <a:t>AKI indicates acute kidney injury; CABG, coronary artery bypass grafting; and CKD, chronic kidney disease.</a:t>
            </a:r>
          </a:p>
        </p:txBody>
      </p:sp>
      <p:sp>
        <p:nvSpPr>
          <p:cNvPr id="31" name="Slide Number Placeholder 3">
            <a:extLst>
              <a:ext uri="{FF2B5EF4-FFF2-40B4-BE49-F238E27FC236}">
                <a16:creationId xmlns:a16="http://schemas.microsoft.com/office/drawing/2014/main" id="{ED00F1BA-8DC6-447B-9BB1-E1BB9DF12390}"/>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21</a:t>
            </a:fld>
            <a:endParaRPr lang="en-US" sz="900" dirty="0"/>
          </a:p>
        </p:txBody>
      </p:sp>
      <p:pic>
        <p:nvPicPr>
          <p:cNvPr id="3" name="Picture 2">
            <a:extLst>
              <a:ext uri="{FF2B5EF4-FFF2-40B4-BE49-F238E27FC236}">
                <a16:creationId xmlns:a16="http://schemas.microsoft.com/office/drawing/2014/main" id="{E93F99C0-84EA-4A6E-A798-E9E9B833FBFB}"/>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1269604" y="1806894"/>
            <a:ext cx="998694" cy="1000359"/>
          </a:xfrm>
          <a:prstGeom prst="rect">
            <a:avLst/>
          </a:prstGeom>
        </p:spPr>
      </p:pic>
      <p:pic>
        <p:nvPicPr>
          <p:cNvPr id="32" name="Picture 31">
            <a:extLst>
              <a:ext uri="{FF2B5EF4-FFF2-40B4-BE49-F238E27FC236}">
                <a16:creationId xmlns:a16="http://schemas.microsoft.com/office/drawing/2014/main" id="{5CE9CE51-9C60-46DC-B677-7392F63D6426}"/>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269604" y="2795162"/>
            <a:ext cx="998695" cy="998695"/>
          </a:xfrm>
          <a:prstGeom prst="rect">
            <a:avLst/>
          </a:prstGeom>
        </p:spPr>
      </p:pic>
      <p:pic>
        <p:nvPicPr>
          <p:cNvPr id="33" name="Picture 32">
            <a:extLst>
              <a:ext uri="{FF2B5EF4-FFF2-40B4-BE49-F238E27FC236}">
                <a16:creationId xmlns:a16="http://schemas.microsoft.com/office/drawing/2014/main" id="{5D1C148A-DF4B-45A9-92F2-B984B8549CA3}"/>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1269604" y="3781938"/>
            <a:ext cx="998695" cy="998695"/>
          </a:xfrm>
          <a:prstGeom prst="rect">
            <a:avLst/>
          </a:prstGeom>
        </p:spPr>
      </p:pic>
      <p:pic>
        <p:nvPicPr>
          <p:cNvPr id="34" name="Picture 33">
            <a:extLst>
              <a:ext uri="{FF2B5EF4-FFF2-40B4-BE49-F238E27FC236}">
                <a16:creationId xmlns:a16="http://schemas.microsoft.com/office/drawing/2014/main" id="{B968D95C-F724-4EFE-8606-5ED6D395CCFA}"/>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1269604" y="4724026"/>
            <a:ext cx="998694" cy="1000359"/>
          </a:xfrm>
          <a:prstGeom prst="rect">
            <a:avLst/>
          </a:prstGeom>
        </p:spPr>
      </p:pic>
      <p:pic>
        <p:nvPicPr>
          <p:cNvPr id="35" name="Picture 34">
            <a:extLst>
              <a:ext uri="{FF2B5EF4-FFF2-40B4-BE49-F238E27FC236}">
                <a16:creationId xmlns:a16="http://schemas.microsoft.com/office/drawing/2014/main" id="{8A4480F3-54B5-4981-BD8E-9C6EDF4E9259}"/>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6096000" y="1794143"/>
            <a:ext cx="998695" cy="998695"/>
          </a:xfrm>
          <a:prstGeom prst="rect">
            <a:avLst/>
          </a:prstGeom>
        </p:spPr>
      </p:pic>
      <p:pic>
        <p:nvPicPr>
          <p:cNvPr id="36" name="Picture 35">
            <a:extLst>
              <a:ext uri="{FF2B5EF4-FFF2-40B4-BE49-F238E27FC236}">
                <a16:creationId xmlns:a16="http://schemas.microsoft.com/office/drawing/2014/main" id="{1B4E47DB-B19E-42C0-9A67-BFDFCEC0D2F3}"/>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a:ext>
            </a:extLst>
          </a:blip>
          <a:srcRect/>
          <a:stretch/>
        </p:blipFill>
        <p:spPr>
          <a:xfrm>
            <a:off x="6096000" y="2781579"/>
            <a:ext cx="998695" cy="998695"/>
          </a:xfrm>
          <a:prstGeom prst="rect">
            <a:avLst/>
          </a:prstGeom>
        </p:spPr>
      </p:pic>
      <p:pic>
        <p:nvPicPr>
          <p:cNvPr id="37" name="Picture 36">
            <a:extLst>
              <a:ext uri="{FF2B5EF4-FFF2-40B4-BE49-F238E27FC236}">
                <a16:creationId xmlns:a16="http://schemas.microsoft.com/office/drawing/2014/main" id="{EAAAC4B3-DD56-4E51-B6B3-F5DF94C380A7}"/>
              </a:ex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a:ext>
            </a:extLst>
          </a:blip>
          <a:srcRect/>
          <a:stretch/>
        </p:blipFill>
        <p:spPr>
          <a:xfrm>
            <a:off x="6096000" y="3767523"/>
            <a:ext cx="998694" cy="1000359"/>
          </a:xfrm>
          <a:prstGeom prst="rect">
            <a:avLst/>
          </a:prstGeom>
        </p:spPr>
      </p:pic>
      <p:pic>
        <p:nvPicPr>
          <p:cNvPr id="38" name="Picture 37">
            <a:extLst>
              <a:ext uri="{FF2B5EF4-FFF2-40B4-BE49-F238E27FC236}">
                <a16:creationId xmlns:a16="http://schemas.microsoft.com/office/drawing/2014/main" id="{5ADF17F3-3890-4B31-8B35-397524FB310F}"/>
              </a:ext>
              <a:ext uri="{C183D7F6-B498-43B3-948B-1728B52AA6E4}">
                <adec:decorative xmlns:adec="http://schemas.microsoft.com/office/drawing/2017/decorative" val="1"/>
              </a:ext>
            </a:extLst>
          </p:cNvPr>
          <p:cNvPicPr>
            <a:picLocks noChangeAspect="1"/>
          </p:cNvPicPr>
          <p:nvPr/>
        </p:nvPicPr>
        <p:blipFill>
          <a:blip r:embed="rId9" cstate="print">
            <a:extLst>
              <a:ext uri="{28A0092B-C50C-407E-A947-70E740481C1C}">
                <a14:useLocalDpi xmlns:a14="http://schemas.microsoft.com/office/drawing/2010/main"/>
              </a:ext>
            </a:extLst>
          </a:blip>
          <a:srcRect/>
          <a:stretch/>
        </p:blipFill>
        <p:spPr>
          <a:xfrm>
            <a:off x="6096000" y="4711275"/>
            <a:ext cx="998695" cy="998695"/>
          </a:xfrm>
          <a:prstGeom prst="rect">
            <a:avLst/>
          </a:prstGeom>
        </p:spPr>
      </p:pic>
    </p:spTree>
    <p:extLst>
      <p:ext uri="{BB962C8B-B14F-4D97-AF65-F5344CB8AC3E}">
        <p14:creationId xmlns:p14="http://schemas.microsoft.com/office/powerpoint/2010/main" val="40076389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D07B49-9CD1-44F7-A815-E129DFDFFBE5}"/>
              </a:ext>
            </a:extLst>
          </p:cNvPr>
          <p:cNvSpPr>
            <a:spLocks noGrp="1"/>
          </p:cNvSpPr>
          <p:nvPr>
            <p:ph type="title"/>
          </p:nvPr>
        </p:nvSpPr>
        <p:spPr>
          <a:xfrm>
            <a:off x="838200" y="365125"/>
            <a:ext cx="8881872" cy="660111"/>
          </a:xfrm>
        </p:spPr>
        <p:txBody>
          <a:bodyPr/>
          <a:lstStyle/>
          <a:p>
            <a:r>
              <a:rPr lang="en-US" dirty="0"/>
              <a:t>Revascularization in Special Populations and Situations</a:t>
            </a:r>
          </a:p>
        </p:txBody>
      </p:sp>
      <p:sp>
        <p:nvSpPr>
          <p:cNvPr id="7" name="TextBox 6">
            <a:extLst>
              <a:ext uri="{FF2B5EF4-FFF2-40B4-BE49-F238E27FC236}">
                <a16:creationId xmlns:a16="http://schemas.microsoft.com/office/drawing/2014/main" id="{F73A396F-9BB9-41AD-AA2E-BA7CB60C0BC8}"/>
              </a:ext>
            </a:extLst>
          </p:cNvPr>
          <p:cNvSpPr txBox="1"/>
          <p:nvPr/>
        </p:nvSpPr>
        <p:spPr>
          <a:xfrm>
            <a:off x="1332444" y="1307075"/>
            <a:ext cx="3611880" cy="369332"/>
          </a:xfrm>
          <a:prstGeom prst="rect">
            <a:avLst/>
          </a:prstGeom>
          <a:noFill/>
        </p:spPr>
        <p:txBody>
          <a:bodyPr wrap="square">
            <a:spAutoFit/>
          </a:bodyPr>
          <a:lstStyle/>
          <a:p>
            <a:pPr>
              <a:lnSpc>
                <a:spcPct val="90000"/>
              </a:lnSpc>
              <a:spcBef>
                <a:spcPts val="1000"/>
              </a:spcBef>
            </a:pPr>
            <a:r>
              <a:rPr lang="en-US" sz="2000" dirty="0">
                <a:solidFill>
                  <a:srgbClr val="CF2429"/>
                </a:solidFill>
                <a:latin typeface="Lub Dub Bold" panose="020B0803030403020204" pitchFamily="34" charset="0"/>
              </a:rPr>
              <a:t>Patients with SCAD</a:t>
            </a:r>
          </a:p>
        </p:txBody>
      </p:sp>
      <p:graphicFrame>
        <p:nvGraphicFramePr>
          <p:cNvPr id="8" name="Content Placeholder 5">
            <a:extLst>
              <a:ext uri="{FF2B5EF4-FFF2-40B4-BE49-F238E27FC236}">
                <a16:creationId xmlns:a16="http://schemas.microsoft.com/office/drawing/2014/main" id="{D5CA0725-9C30-4A39-A4BF-7EB405633DB8}"/>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923442220"/>
              </p:ext>
            </p:extLst>
          </p:nvPr>
        </p:nvGraphicFramePr>
        <p:xfrm>
          <a:off x="838200" y="1694335"/>
          <a:ext cx="4739640" cy="1889760"/>
        </p:xfrm>
        <a:graphic>
          <a:graphicData uri="http://schemas.openxmlformats.org/drawingml/2006/table">
            <a:tbl>
              <a:tblPr firstRow="1" bandRow="1">
                <a:tableStyleId>{5C22544A-7EE6-4342-B048-85BDC9FD1C3A}</a:tableStyleId>
              </a:tblPr>
              <a:tblGrid>
                <a:gridCol w="878891">
                  <a:extLst>
                    <a:ext uri="{9D8B030D-6E8A-4147-A177-3AD203B41FA5}">
                      <a16:colId xmlns:a16="http://schemas.microsoft.com/office/drawing/2014/main" val="2649235253"/>
                    </a:ext>
                  </a:extLst>
                </a:gridCol>
                <a:gridCol w="3860749">
                  <a:extLst>
                    <a:ext uri="{9D8B030D-6E8A-4147-A177-3AD203B41FA5}">
                      <a16:colId xmlns:a16="http://schemas.microsoft.com/office/drawing/2014/main" val="3265590656"/>
                    </a:ext>
                  </a:extLst>
                </a:gridCol>
              </a:tblGrid>
              <a:tr h="21995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4040"/>
                    </a:solidFill>
                  </a:tcPr>
                </a:tc>
                <a:extLst>
                  <a:ext uri="{0D108BD9-81ED-4DB2-BD59-A6C34878D82A}">
                    <a16:rowId xmlns:a16="http://schemas.microsoft.com/office/drawing/2014/main" val="343869980"/>
                  </a:ext>
                </a:extLst>
              </a:tr>
              <a:tr h="37392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284163" marR="36195" lvl="0" indent="-230188" algn="l" defTabSz="914400" rtl="0" eaLnBrk="1" fontAlgn="auto" latinLnBrk="0" hangingPunct="1">
                        <a:lnSpc>
                          <a:spcPct val="100000"/>
                        </a:lnSpc>
                        <a:spcBef>
                          <a:spcPts val="600"/>
                        </a:spcBef>
                        <a:spcAft>
                          <a:spcPts val="600"/>
                        </a:spcAft>
                        <a:buClrTx/>
                        <a:buSzTx/>
                        <a:buFont typeface="+mj-lt"/>
                        <a:buAutoNum type="arabicPeriod"/>
                        <a:tabLst/>
                        <a:defRPr/>
                      </a:pPr>
                      <a:r>
                        <a:rPr lang="en-US" sz="1400" dirty="0">
                          <a:latin typeface="Lub Dub Condensed" panose="020B0506030403020204" pitchFamily="34" charset="0"/>
                        </a:rPr>
                        <a:t>In patients with SCAD who have hemodynamic instability or ongoing ischemia despite conservative therapy, revascularization may be considered if feasible.</a:t>
                      </a:r>
                      <a:endParaRPr lang="en-US" sz="1400" b="0" i="0" u="none" strike="noStrike" kern="1200" baseline="0" dirty="0">
                        <a:solidFill>
                          <a:schemeClr val="dk1"/>
                        </a:solidFill>
                        <a:latin typeface="Lub Dub Condensed" panose="020B0506030403020204" pitchFamily="34" charset="0"/>
                        <a:ea typeface="+mn-ea"/>
                        <a:cs typeface="+mn-cs"/>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527896">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3: Harm</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3823"/>
                    </a:solidFill>
                  </a:tcPr>
                </a:tc>
                <a:tc>
                  <a:txBody>
                    <a:bodyPr/>
                    <a:lstStyle/>
                    <a:p>
                      <a:pPr marL="284163" marR="36195" lvl="0" indent="-230188" algn="l" defTabSz="914400" rtl="0" eaLnBrk="1" fontAlgn="auto" latinLnBrk="0" hangingPunct="1">
                        <a:lnSpc>
                          <a:spcPct val="100000"/>
                        </a:lnSpc>
                        <a:spcBef>
                          <a:spcPts val="600"/>
                        </a:spcBef>
                        <a:spcAft>
                          <a:spcPts val="600"/>
                        </a:spcAft>
                        <a:buClrTx/>
                        <a:buSzTx/>
                        <a:buFont typeface="+mj-lt"/>
                        <a:buAutoNum type="arabicPeriod" startAt="2"/>
                        <a:tabLst/>
                        <a:defRPr/>
                      </a:pPr>
                      <a:r>
                        <a:rPr lang="en-US" sz="1400" dirty="0">
                          <a:latin typeface="Lub Dub Condensed" panose="020B0506030403020204" pitchFamily="34" charset="0"/>
                        </a:rPr>
                        <a:t>Routine revascularization for SCAD should not be performed.</a:t>
                      </a:r>
                      <a:endParaRPr lang="en-US" sz="1400" b="0" i="0" u="none" strike="noStrike" kern="1200" baseline="0" dirty="0">
                        <a:solidFill>
                          <a:schemeClr val="dk1"/>
                        </a:solidFill>
                        <a:latin typeface="Lub Dub Condensed" panose="020B0506030403020204" pitchFamily="34" charset="0"/>
                        <a:ea typeface="+mn-ea"/>
                        <a:cs typeface="+mn-cs"/>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931764693"/>
                  </a:ext>
                </a:extLst>
              </a:tr>
            </a:tbl>
          </a:graphicData>
        </a:graphic>
      </p:graphicFrame>
      <p:sp>
        <p:nvSpPr>
          <p:cNvPr id="9" name="TextBox 8">
            <a:extLst>
              <a:ext uri="{FF2B5EF4-FFF2-40B4-BE49-F238E27FC236}">
                <a16:creationId xmlns:a16="http://schemas.microsoft.com/office/drawing/2014/main" id="{A5C8EFC8-9938-45EF-9295-0956B1A88CDF}"/>
              </a:ext>
            </a:extLst>
          </p:cNvPr>
          <p:cNvSpPr txBox="1"/>
          <p:nvPr/>
        </p:nvSpPr>
        <p:spPr>
          <a:xfrm>
            <a:off x="1332444" y="4055300"/>
            <a:ext cx="4709160" cy="369332"/>
          </a:xfrm>
          <a:prstGeom prst="rect">
            <a:avLst/>
          </a:prstGeom>
          <a:noFill/>
        </p:spPr>
        <p:txBody>
          <a:bodyPr wrap="square">
            <a:spAutoFit/>
          </a:bodyPr>
          <a:lstStyle/>
          <a:p>
            <a:pPr>
              <a:lnSpc>
                <a:spcPct val="90000"/>
              </a:lnSpc>
              <a:spcBef>
                <a:spcPts val="1000"/>
              </a:spcBef>
            </a:pPr>
            <a:r>
              <a:rPr lang="en-US" sz="2000" dirty="0">
                <a:solidFill>
                  <a:srgbClr val="CF2429"/>
                </a:solidFill>
                <a:latin typeface="Lub Dub Bold" panose="020B0803030403020204" pitchFamily="34" charset="0"/>
              </a:rPr>
              <a:t>Patients with Cardiac Allografts</a:t>
            </a:r>
          </a:p>
        </p:txBody>
      </p:sp>
      <p:graphicFrame>
        <p:nvGraphicFramePr>
          <p:cNvPr id="10" name="Content Placeholder 5">
            <a:extLst>
              <a:ext uri="{FF2B5EF4-FFF2-40B4-BE49-F238E27FC236}">
                <a16:creationId xmlns:a16="http://schemas.microsoft.com/office/drawing/2014/main" id="{B8D7145A-EE17-458A-A301-BF84DF3231BD}"/>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4207558519"/>
              </p:ext>
            </p:extLst>
          </p:nvPr>
        </p:nvGraphicFramePr>
        <p:xfrm>
          <a:off x="838200" y="4442560"/>
          <a:ext cx="4712208" cy="1036320"/>
        </p:xfrm>
        <a:graphic>
          <a:graphicData uri="http://schemas.openxmlformats.org/drawingml/2006/table">
            <a:tbl>
              <a:tblPr firstRow="1" bandRow="1">
                <a:tableStyleId>{5C22544A-7EE6-4342-B048-85BDC9FD1C3A}</a:tableStyleId>
              </a:tblPr>
              <a:tblGrid>
                <a:gridCol w="878891">
                  <a:extLst>
                    <a:ext uri="{9D8B030D-6E8A-4147-A177-3AD203B41FA5}">
                      <a16:colId xmlns:a16="http://schemas.microsoft.com/office/drawing/2014/main" val="2649235253"/>
                    </a:ext>
                  </a:extLst>
                </a:gridCol>
                <a:gridCol w="3833317">
                  <a:extLst>
                    <a:ext uri="{9D8B030D-6E8A-4147-A177-3AD203B41FA5}">
                      <a16:colId xmlns:a16="http://schemas.microsoft.com/office/drawing/2014/main" val="3265590656"/>
                    </a:ext>
                  </a:extLst>
                </a:gridCol>
              </a:tblGrid>
              <a:tr h="21995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37392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284163" marR="36195" lvl="0" indent="-230188" algn="l" defTabSz="914400" rtl="0" eaLnBrk="1" fontAlgn="auto" latinLnBrk="0" hangingPunct="1">
                        <a:lnSpc>
                          <a:spcPct val="100000"/>
                        </a:lnSpc>
                        <a:spcBef>
                          <a:spcPts val="600"/>
                        </a:spcBef>
                        <a:spcAft>
                          <a:spcPts val="600"/>
                        </a:spcAft>
                        <a:buClrTx/>
                        <a:buSzTx/>
                        <a:buFont typeface="+mj-lt"/>
                        <a:buAutoNum type="arabicPeriod"/>
                        <a:tabLst/>
                        <a:defRPr/>
                      </a:pPr>
                      <a:r>
                        <a:rPr lang="en-US" sz="1400" dirty="0">
                          <a:latin typeface="Lub Dub Condensed" panose="020B0506030403020204" pitchFamily="34" charset="0"/>
                        </a:rPr>
                        <a:t>In patients with cardiac allograft vasculopathy and severe, proximal, discrete coronary lesions, revascularization with PCI is reasonable.</a:t>
                      </a:r>
                      <a:endParaRPr lang="en-US" sz="1400" b="0" i="0" u="none" strike="noStrike" kern="1200" baseline="0" dirty="0">
                        <a:solidFill>
                          <a:schemeClr val="dk1"/>
                        </a:solidFill>
                        <a:latin typeface="Lub Dub Condensed" panose="020B0506030403020204" pitchFamily="34" charset="0"/>
                        <a:ea typeface="+mn-ea"/>
                        <a:cs typeface="+mn-cs"/>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3459901216"/>
                  </a:ext>
                </a:extLst>
              </a:tr>
            </a:tbl>
          </a:graphicData>
        </a:graphic>
      </p:graphicFrame>
      <p:sp>
        <p:nvSpPr>
          <p:cNvPr id="18" name="TextBox 17">
            <a:extLst>
              <a:ext uri="{FF2B5EF4-FFF2-40B4-BE49-F238E27FC236}">
                <a16:creationId xmlns:a16="http://schemas.microsoft.com/office/drawing/2014/main" id="{F0D236F2-1587-4097-A271-77B71EAAB3A5}"/>
              </a:ext>
            </a:extLst>
          </p:cNvPr>
          <p:cNvSpPr txBox="1"/>
          <p:nvPr/>
        </p:nvSpPr>
        <p:spPr>
          <a:xfrm>
            <a:off x="6797795" y="1122409"/>
            <a:ext cx="4426632" cy="369332"/>
          </a:xfrm>
          <a:prstGeom prst="rect">
            <a:avLst/>
          </a:prstGeom>
          <a:noFill/>
        </p:spPr>
        <p:txBody>
          <a:bodyPr wrap="square">
            <a:spAutoFit/>
          </a:bodyPr>
          <a:lstStyle/>
          <a:p>
            <a:pPr>
              <a:lnSpc>
                <a:spcPct val="90000"/>
              </a:lnSpc>
              <a:spcBef>
                <a:spcPts val="1000"/>
              </a:spcBef>
            </a:pPr>
            <a:r>
              <a:rPr lang="en-US" sz="2000" dirty="0">
                <a:solidFill>
                  <a:srgbClr val="CF2429"/>
                </a:solidFill>
                <a:latin typeface="Lub Dub Bold" panose="020B0803030403020204" pitchFamily="34" charset="0"/>
              </a:rPr>
              <a:t>Reducing Ventricular Arrhythmias</a:t>
            </a:r>
          </a:p>
        </p:txBody>
      </p:sp>
      <p:graphicFrame>
        <p:nvGraphicFramePr>
          <p:cNvPr id="19" name="Content Placeholder 5">
            <a:extLst>
              <a:ext uri="{FF2B5EF4-FFF2-40B4-BE49-F238E27FC236}">
                <a16:creationId xmlns:a16="http://schemas.microsoft.com/office/drawing/2014/main" id="{1051AECA-D5A0-4D73-934E-EED9C55E092A}"/>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651361219"/>
              </p:ext>
            </p:extLst>
          </p:nvPr>
        </p:nvGraphicFramePr>
        <p:xfrm>
          <a:off x="6271848" y="1509669"/>
          <a:ext cx="5057568" cy="2194560"/>
        </p:xfrm>
        <a:graphic>
          <a:graphicData uri="http://schemas.openxmlformats.org/drawingml/2006/table">
            <a:tbl>
              <a:tblPr firstRow="1" bandRow="1">
                <a:tableStyleId>{5C22544A-7EE6-4342-B048-85BDC9FD1C3A}</a:tableStyleId>
              </a:tblPr>
              <a:tblGrid>
                <a:gridCol w="878891">
                  <a:extLst>
                    <a:ext uri="{9D8B030D-6E8A-4147-A177-3AD203B41FA5}">
                      <a16:colId xmlns:a16="http://schemas.microsoft.com/office/drawing/2014/main" val="2649235253"/>
                    </a:ext>
                  </a:extLst>
                </a:gridCol>
                <a:gridCol w="4178677">
                  <a:extLst>
                    <a:ext uri="{9D8B030D-6E8A-4147-A177-3AD203B41FA5}">
                      <a16:colId xmlns:a16="http://schemas.microsoft.com/office/drawing/2014/main" val="3265590656"/>
                    </a:ext>
                  </a:extLst>
                </a:gridCol>
              </a:tblGrid>
              <a:tr h="21995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37392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284163" marR="36195" lvl="0" indent="-230188" algn="l" defTabSz="914400" rtl="0" eaLnBrk="1" fontAlgn="auto" latinLnBrk="0" hangingPunct="1">
                        <a:lnSpc>
                          <a:spcPct val="100000"/>
                        </a:lnSpc>
                        <a:spcBef>
                          <a:spcPts val="600"/>
                        </a:spcBef>
                        <a:spcAft>
                          <a:spcPts val="600"/>
                        </a:spcAft>
                        <a:buClrTx/>
                        <a:buSzTx/>
                        <a:buFont typeface="+mj-lt"/>
                        <a:buAutoNum type="arabicPeriod"/>
                        <a:tabLst/>
                        <a:defRPr/>
                      </a:pPr>
                      <a:r>
                        <a:rPr lang="en-US" sz="1400" dirty="0">
                          <a:latin typeface="Lub Dub Condensed" panose="020B0506030403020204" pitchFamily="34" charset="0"/>
                        </a:rPr>
                        <a:t>In patients with ventricular fibrillation, polymorphic ventricular tachycardia (VT), or cardiac arrest, revascularization of significant CAD is recommended to improve survival.</a:t>
                      </a:r>
                      <a:endParaRPr lang="en-US" sz="1400" b="0" i="0" u="none" strike="noStrike" kern="1200" baseline="0" dirty="0">
                        <a:solidFill>
                          <a:schemeClr val="dk1"/>
                        </a:solidFill>
                        <a:latin typeface="Lub Dub Condensed" panose="020B0506030403020204" pitchFamily="34" charset="0"/>
                        <a:ea typeface="+mn-ea"/>
                        <a:cs typeface="+mn-cs"/>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527896">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3: </a:t>
                      </a:r>
                      <a:r>
                        <a:rPr lang="en-US" sz="1600" dirty="0">
                          <a:ln>
                            <a:noFill/>
                          </a:ln>
                          <a:solidFill>
                            <a:schemeClr val="tx1"/>
                          </a:solidFill>
                          <a:latin typeface="Lub Dub Bold" panose="020B0803030403020204" pitchFamily="34" charset="0"/>
                          <a:cs typeface="Calibri"/>
                        </a:rPr>
                        <a:t>No Benefit</a:t>
                      </a:r>
                      <a:endParaRPr lang="en-US" sz="1800" dirty="0">
                        <a:ln>
                          <a:noFill/>
                        </a:ln>
                        <a:solidFill>
                          <a:schemeClr val="tx1"/>
                        </a:solidFill>
                        <a:latin typeface="Lub Dub Bold" panose="020B0803030403020204" pitchFamily="34" charset="0"/>
                        <a:cs typeface="Calibri"/>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3823"/>
                    </a:solidFill>
                  </a:tcPr>
                </a:tc>
                <a:tc>
                  <a:txBody>
                    <a:bodyPr/>
                    <a:lstStyle/>
                    <a:p>
                      <a:pPr marL="284163" marR="36195" lvl="0" indent="-230188" algn="l" defTabSz="914400" rtl="0" eaLnBrk="1" fontAlgn="auto" latinLnBrk="0" hangingPunct="1">
                        <a:lnSpc>
                          <a:spcPct val="100000"/>
                        </a:lnSpc>
                        <a:spcBef>
                          <a:spcPts val="600"/>
                        </a:spcBef>
                        <a:spcAft>
                          <a:spcPts val="600"/>
                        </a:spcAft>
                        <a:buClrTx/>
                        <a:buSzTx/>
                        <a:buFont typeface="+mj-lt"/>
                        <a:buAutoNum type="arabicPeriod" startAt="2"/>
                        <a:tabLst/>
                        <a:defRPr/>
                      </a:pPr>
                      <a:r>
                        <a:rPr lang="en-US" sz="1400" dirty="0">
                          <a:latin typeface="Lub Dub Condensed" panose="020B0506030403020204" pitchFamily="34" charset="0"/>
                        </a:rPr>
                        <a:t>In patients with CAD and suspected scar-mediated sustained monomorphic VT, revascularization is not recommended for the sole purpose of preventing recurrent VT.</a:t>
                      </a:r>
                      <a:endParaRPr lang="en-US" sz="1400" b="0" i="0" u="none" strike="noStrike" kern="1200" baseline="0" dirty="0">
                        <a:solidFill>
                          <a:schemeClr val="dk1"/>
                        </a:solidFill>
                        <a:latin typeface="Lub Dub Condensed" panose="020B0506030403020204" pitchFamily="34" charset="0"/>
                        <a:ea typeface="+mn-ea"/>
                        <a:cs typeface="+mn-cs"/>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931764693"/>
                  </a:ext>
                </a:extLst>
              </a:tr>
            </a:tbl>
          </a:graphicData>
        </a:graphic>
      </p:graphicFrame>
      <p:sp>
        <p:nvSpPr>
          <p:cNvPr id="21" name="TextBox 20">
            <a:extLst>
              <a:ext uri="{FF2B5EF4-FFF2-40B4-BE49-F238E27FC236}">
                <a16:creationId xmlns:a16="http://schemas.microsoft.com/office/drawing/2014/main" id="{9F4014BA-B47A-4873-BE8B-8532A791B032}"/>
              </a:ext>
            </a:extLst>
          </p:cNvPr>
          <p:cNvSpPr txBox="1"/>
          <p:nvPr/>
        </p:nvSpPr>
        <p:spPr>
          <a:xfrm>
            <a:off x="6797795" y="4055300"/>
            <a:ext cx="4709160" cy="369332"/>
          </a:xfrm>
          <a:prstGeom prst="rect">
            <a:avLst/>
          </a:prstGeom>
          <a:noFill/>
        </p:spPr>
        <p:txBody>
          <a:bodyPr wrap="square">
            <a:spAutoFit/>
          </a:bodyPr>
          <a:lstStyle/>
          <a:p>
            <a:pPr>
              <a:lnSpc>
                <a:spcPct val="90000"/>
              </a:lnSpc>
              <a:spcBef>
                <a:spcPts val="1000"/>
              </a:spcBef>
            </a:pPr>
            <a:r>
              <a:rPr lang="en-US" sz="2000" dirty="0">
                <a:solidFill>
                  <a:srgbClr val="CF2429"/>
                </a:solidFill>
                <a:latin typeface="Lub Dub Bold" panose="020B0803030403020204" pitchFamily="34" charset="0"/>
              </a:rPr>
              <a:t>Before Noncardiac Surgery</a:t>
            </a:r>
          </a:p>
        </p:txBody>
      </p:sp>
      <p:graphicFrame>
        <p:nvGraphicFramePr>
          <p:cNvPr id="22" name="Content Placeholder 5">
            <a:extLst>
              <a:ext uri="{FF2B5EF4-FFF2-40B4-BE49-F238E27FC236}">
                <a16:creationId xmlns:a16="http://schemas.microsoft.com/office/drawing/2014/main" id="{72933936-D0A5-47A9-8D02-D24E0C40E22A}"/>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048933505"/>
              </p:ext>
            </p:extLst>
          </p:nvPr>
        </p:nvGraphicFramePr>
        <p:xfrm>
          <a:off x="6271848" y="4442560"/>
          <a:ext cx="5085000" cy="1249680"/>
        </p:xfrm>
        <a:graphic>
          <a:graphicData uri="http://schemas.openxmlformats.org/drawingml/2006/table">
            <a:tbl>
              <a:tblPr firstRow="1" bandRow="1">
                <a:tableStyleId>{5C22544A-7EE6-4342-B048-85BDC9FD1C3A}</a:tableStyleId>
              </a:tblPr>
              <a:tblGrid>
                <a:gridCol w="878891">
                  <a:extLst>
                    <a:ext uri="{9D8B030D-6E8A-4147-A177-3AD203B41FA5}">
                      <a16:colId xmlns:a16="http://schemas.microsoft.com/office/drawing/2014/main" val="2649235253"/>
                    </a:ext>
                  </a:extLst>
                </a:gridCol>
                <a:gridCol w="4206109">
                  <a:extLst>
                    <a:ext uri="{9D8B030D-6E8A-4147-A177-3AD203B41FA5}">
                      <a16:colId xmlns:a16="http://schemas.microsoft.com/office/drawing/2014/main" val="3265590656"/>
                    </a:ext>
                  </a:extLst>
                </a:gridCol>
              </a:tblGrid>
              <a:tr h="21995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37392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ctr" defTabSz="914400" rtl="0" eaLnBrk="1" fontAlgn="auto" latinLnBrk="0" hangingPunct="1">
                        <a:lnSpc>
                          <a:spcPct val="100000"/>
                        </a:lnSpc>
                        <a:spcBef>
                          <a:spcPts val="295"/>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Calibri"/>
                        </a:rPr>
                        <a:t>3: </a:t>
                      </a:r>
                      <a:r>
                        <a:rPr kumimoji="0" lang="en-US" sz="16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Calibri"/>
                        </a:rPr>
                        <a:t>No Benefit</a:t>
                      </a:r>
                      <a:endParaRPr kumimoji="0" lang="en-US" sz="18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Calibri"/>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284163" marR="36195" lvl="0" indent="-230188" algn="l" defTabSz="914400" rtl="0" eaLnBrk="1" fontAlgn="auto" latinLnBrk="0" hangingPunct="1">
                        <a:lnSpc>
                          <a:spcPct val="100000"/>
                        </a:lnSpc>
                        <a:spcBef>
                          <a:spcPts val="600"/>
                        </a:spcBef>
                        <a:spcAft>
                          <a:spcPts val="600"/>
                        </a:spcAft>
                        <a:buClrTx/>
                        <a:buSzTx/>
                        <a:buFont typeface="+mj-lt"/>
                        <a:buAutoNum type="arabicPeriod"/>
                        <a:tabLst/>
                        <a:defRPr/>
                      </a:pPr>
                      <a:r>
                        <a:rPr lang="en-US" sz="1400" dirty="0">
                          <a:latin typeface="Lub Dub Condensed" panose="020B0506030403020204" pitchFamily="34" charset="0"/>
                        </a:rPr>
                        <a:t>In patients with non–left main or noncomplex CAD who are undergoing noncardiac surgery, routine coronary revascularization is not recommended solely to reduce perioperative cardiovascular events.</a:t>
                      </a:r>
                      <a:endParaRPr lang="en-US" sz="1400" b="0" i="0" u="none" strike="noStrike" kern="1200" baseline="0" dirty="0">
                        <a:solidFill>
                          <a:schemeClr val="dk1"/>
                        </a:solidFill>
                        <a:latin typeface="Lub Dub Condensed" panose="020B0506030403020204" pitchFamily="34" charset="0"/>
                        <a:ea typeface="+mn-ea"/>
                        <a:cs typeface="+mn-cs"/>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bl>
          </a:graphicData>
        </a:graphic>
      </p:graphicFrame>
      <p:sp>
        <p:nvSpPr>
          <p:cNvPr id="16" name="Slide Number Placeholder 3">
            <a:extLst>
              <a:ext uri="{FF2B5EF4-FFF2-40B4-BE49-F238E27FC236}">
                <a16:creationId xmlns:a16="http://schemas.microsoft.com/office/drawing/2014/main" id="{4C213B89-CE90-4011-8935-B3903B341593}"/>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22</a:t>
            </a:fld>
            <a:endParaRPr lang="en-US" sz="900" dirty="0"/>
          </a:p>
        </p:txBody>
      </p:sp>
      <p:sp>
        <p:nvSpPr>
          <p:cNvPr id="6" name="Text Placeholder 5">
            <a:extLst>
              <a:ext uri="{FF2B5EF4-FFF2-40B4-BE49-F238E27FC236}">
                <a16:creationId xmlns:a16="http://schemas.microsoft.com/office/drawing/2014/main" id="{521D3B6F-A37F-4BCC-87DE-923795B48679}"/>
              </a:ext>
            </a:extLst>
          </p:cNvPr>
          <p:cNvSpPr>
            <a:spLocks noGrp="1"/>
          </p:cNvSpPr>
          <p:nvPr>
            <p:ph type="body" sz="quarter" idx="13"/>
          </p:nvPr>
        </p:nvSpPr>
        <p:spPr>
          <a:xfrm>
            <a:off x="1958340" y="5919057"/>
            <a:ext cx="8275320" cy="271939"/>
          </a:xfrm>
        </p:spPr>
        <p:txBody>
          <a:bodyPr/>
          <a:lstStyle/>
          <a:p>
            <a:pPr marL="0" indent="0" algn="ctr"/>
            <a:r>
              <a:rPr lang="en-US" sz="1000" b="1" dirty="0"/>
              <a:t>Abbreviations: </a:t>
            </a:r>
            <a:r>
              <a:rPr lang="en-US" sz="1000" dirty="0"/>
              <a:t>AKI indicates acute kidney injury; CAD, coronary artery disease; CKD, chronic kidney disease; NSTE-ACS, Non-ST segment elevation acute coronary syndrome; PCI, percutaneous coronary intervention; SCAD; spontaneous coronary artery dissection; and STEMI, ST segment elevation myocardial infarction</a:t>
            </a:r>
          </a:p>
        </p:txBody>
      </p:sp>
      <p:pic>
        <p:nvPicPr>
          <p:cNvPr id="17" name="Picture 16">
            <a:extLst>
              <a:ext uri="{FF2B5EF4-FFF2-40B4-BE49-F238E27FC236}">
                <a16:creationId xmlns:a16="http://schemas.microsoft.com/office/drawing/2014/main" id="{03F487F4-1516-424E-86D2-A71613D49385}"/>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738551" y="1051411"/>
            <a:ext cx="724489" cy="725697"/>
          </a:xfrm>
          <a:prstGeom prst="rect">
            <a:avLst/>
          </a:prstGeom>
        </p:spPr>
      </p:pic>
      <p:pic>
        <p:nvPicPr>
          <p:cNvPr id="31" name="Picture 30">
            <a:extLst>
              <a:ext uri="{FF2B5EF4-FFF2-40B4-BE49-F238E27FC236}">
                <a16:creationId xmlns:a16="http://schemas.microsoft.com/office/drawing/2014/main" id="{7A676894-6909-4665-A2EE-E71815642CB9}"/>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762935" y="3746168"/>
            <a:ext cx="724489" cy="724489"/>
          </a:xfrm>
          <a:prstGeom prst="rect">
            <a:avLst/>
          </a:prstGeom>
        </p:spPr>
      </p:pic>
      <p:pic>
        <p:nvPicPr>
          <p:cNvPr id="32" name="Picture 31">
            <a:extLst>
              <a:ext uri="{FF2B5EF4-FFF2-40B4-BE49-F238E27FC236}">
                <a16:creationId xmlns:a16="http://schemas.microsoft.com/office/drawing/2014/main" id="{09953EF3-2B33-4AFE-BC34-CF927CD56826}"/>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6199631" y="867349"/>
            <a:ext cx="724489" cy="724489"/>
          </a:xfrm>
          <a:prstGeom prst="rect">
            <a:avLst/>
          </a:prstGeom>
        </p:spPr>
      </p:pic>
      <p:pic>
        <p:nvPicPr>
          <p:cNvPr id="33" name="Picture 32">
            <a:extLst>
              <a:ext uri="{FF2B5EF4-FFF2-40B4-BE49-F238E27FC236}">
                <a16:creationId xmlns:a16="http://schemas.microsoft.com/office/drawing/2014/main" id="{77C90346-34E5-4EBF-B2D2-B1A1E7C65D31}"/>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6224618" y="3746168"/>
            <a:ext cx="723283" cy="724489"/>
          </a:xfrm>
          <a:prstGeom prst="rect">
            <a:avLst/>
          </a:prstGeom>
        </p:spPr>
      </p:pic>
    </p:spTree>
    <p:extLst>
      <p:ext uri="{BB962C8B-B14F-4D97-AF65-F5344CB8AC3E}">
        <p14:creationId xmlns:p14="http://schemas.microsoft.com/office/powerpoint/2010/main" val="4778233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D07B49-9CD1-44F7-A815-E129DFDFFBE5}"/>
              </a:ext>
            </a:extLst>
          </p:cNvPr>
          <p:cNvSpPr>
            <a:spLocks noGrp="1"/>
          </p:cNvSpPr>
          <p:nvPr>
            <p:ph type="title"/>
          </p:nvPr>
        </p:nvSpPr>
        <p:spPr/>
        <p:txBody>
          <a:bodyPr/>
          <a:lstStyle/>
          <a:p>
            <a:r>
              <a:rPr lang="en-US" dirty="0"/>
              <a:t>General Procedural Issues for PCI: </a:t>
            </a:r>
            <a:br>
              <a:rPr lang="en-US" dirty="0"/>
            </a:br>
            <a:r>
              <a:rPr lang="en-US" i="1" dirty="0">
                <a:latin typeface="Lub Dub Medium" panose="020B0603030403020204" pitchFamily="34" charset="0"/>
              </a:rPr>
              <a:t>Procedure Considerations</a:t>
            </a:r>
          </a:p>
        </p:txBody>
      </p:sp>
      <p:sp>
        <p:nvSpPr>
          <p:cNvPr id="7" name="TextBox 6">
            <a:extLst>
              <a:ext uri="{FF2B5EF4-FFF2-40B4-BE49-F238E27FC236}">
                <a16:creationId xmlns:a16="http://schemas.microsoft.com/office/drawing/2014/main" id="{98D22943-1451-41D9-855B-58190D8B5DA0}"/>
              </a:ext>
            </a:extLst>
          </p:cNvPr>
          <p:cNvSpPr txBox="1"/>
          <p:nvPr/>
        </p:nvSpPr>
        <p:spPr>
          <a:xfrm>
            <a:off x="956411" y="1402794"/>
            <a:ext cx="2496310" cy="646331"/>
          </a:xfrm>
          <a:prstGeom prst="rect">
            <a:avLst/>
          </a:prstGeom>
          <a:noFill/>
        </p:spPr>
        <p:txBody>
          <a:bodyPr wrap="square">
            <a:spAutoFit/>
          </a:bodyPr>
          <a:lstStyle/>
          <a:p>
            <a:pPr algn="ctr">
              <a:lnSpc>
                <a:spcPct val="90000"/>
              </a:lnSpc>
              <a:spcBef>
                <a:spcPts val="1000"/>
              </a:spcBef>
            </a:pPr>
            <a:r>
              <a:rPr lang="en-US" sz="2000" dirty="0">
                <a:solidFill>
                  <a:srgbClr val="CF2429"/>
                </a:solidFill>
                <a:latin typeface="Lub Dub Bold" panose="020B0803030403020204" pitchFamily="34" charset="0"/>
              </a:rPr>
              <a:t>Vascular Access for PCI</a:t>
            </a:r>
          </a:p>
        </p:txBody>
      </p:sp>
      <p:sp>
        <p:nvSpPr>
          <p:cNvPr id="30" name="Rectangle 29" descr="In terms of 1. vascular access in percutaneous coronary intervention in both acute coronary syndrome and in stable ischemic heart disease it is a Class 1 recommendation that the radial artery approach should be utilized.  The rationale include the following outcomes: decreased 30 day rate of death, non-fatal myocardial infarction and cerebrovascular accident, non-major bleeding, bleeding and vascular complications.&#10;">
            <a:extLst>
              <a:ext uri="{FF2B5EF4-FFF2-40B4-BE49-F238E27FC236}">
                <a16:creationId xmlns:a16="http://schemas.microsoft.com/office/drawing/2014/main" id="{C598B92C-8ACC-404A-9E6B-CDE9098AA48F}"/>
              </a:ext>
            </a:extLst>
          </p:cNvPr>
          <p:cNvSpPr/>
          <p:nvPr/>
        </p:nvSpPr>
        <p:spPr>
          <a:xfrm>
            <a:off x="658370" y="2049125"/>
            <a:ext cx="3049415" cy="29343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89EA8A24-2F99-44C9-984F-4B0B70947BCD}"/>
              </a:ext>
            </a:extLst>
          </p:cNvPr>
          <p:cNvSpPr txBox="1"/>
          <p:nvPr/>
        </p:nvSpPr>
        <p:spPr>
          <a:xfrm>
            <a:off x="4781274" y="1402794"/>
            <a:ext cx="2230746" cy="646331"/>
          </a:xfrm>
          <a:prstGeom prst="rect">
            <a:avLst/>
          </a:prstGeom>
          <a:noFill/>
        </p:spPr>
        <p:txBody>
          <a:bodyPr wrap="square">
            <a:spAutoFit/>
          </a:bodyPr>
          <a:lstStyle/>
          <a:p>
            <a:pPr algn="ctr">
              <a:lnSpc>
                <a:spcPct val="90000"/>
              </a:lnSpc>
              <a:spcBef>
                <a:spcPts val="1000"/>
              </a:spcBef>
            </a:pPr>
            <a:r>
              <a:rPr lang="en-US" sz="2000" dirty="0">
                <a:solidFill>
                  <a:srgbClr val="CF2429"/>
                </a:solidFill>
                <a:latin typeface="Lub Dub Bold" panose="020B0803030403020204" pitchFamily="34" charset="0"/>
              </a:rPr>
              <a:t>Stent Selection in PCI</a:t>
            </a:r>
          </a:p>
        </p:txBody>
      </p:sp>
      <p:sp>
        <p:nvSpPr>
          <p:cNvPr id="31" name="Rectangle 30" descr="In terms of 2. Stent selection it is a Class 1 recommendation that a drug-eluting stent should be used in preference to a bare-metal stent.  The rationale is significant reduction in myocardial infarction, restenosis and acute stent thrombosis.&#10;">
            <a:extLst>
              <a:ext uri="{FF2B5EF4-FFF2-40B4-BE49-F238E27FC236}">
                <a16:creationId xmlns:a16="http://schemas.microsoft.com/office/drawing/2014/main" id="{480A941B-024C-4C73-9C72-929BDF6B2DD4}"/>
              </a:ext>
            </a:extLst>
          </p:cNvPr>
          <p:cNvSpPr/>
          <p:nvPr/>
        </p:nvSpPr>
        <p:spPr>
          <a:xfrm>
            <a:off x="4377382" y="2048689"/>
            <a:ext cx="3049415" cy="29343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508434A6-6855-4798-AB7C-C26389934AAD}"/>
              </a:ext>
            </a:extLst>
          </p:cNvPr>
          <p:cNvSpPr txBox="1"/>
          <p:nvPr/>
        </p:nvSpPr>
        <p:spPr>
          <a:xfrm>
            <a:off x="7935449" y="1402794"/>
            <a:ext cx="3090672" cy="646331"/>
          </a:xfrm>
          <a:prstGeom prst="rect">
            <a:avLst/>
          </a:prstGeom>
          <a:noFill/>
        </p:spPr>
        <p:txBody>
          <a:bodyPr wrap="square">
            <a:spAutoFit/>
          </a:bodyPr>
          <a:lstStyle/>
          <a:p>
            <a:pPr algn="ctr">
              <a:lnSpc>
                <a:spcPct val="90000"/>
              </a:lnSpc>
              <a:spcBef>
                <a:spcPts val="1000"/>
              </a:spcBef>
            </a:pPr>
            <a:r>
              <a:rPr lang="en-US" sz="2000" dirty="0">
                <a:solidFill>
                  <a:srgbClr val="CF2429"/>
                </a:solidFill>
                <a:latin typeface="Lub Dub Bold" panose="020B0803030403020204" pitchFamily="34" charset="0"/>
              </a:rPr>
              <a:t>Intravascular Imaging in PCI</a:t>
            </a:r>
          </a:p>
        </p:txBody>
      </p:sp>
      <p:sp>
        <p:nvSpPr>
          <p:cNvPr id="32" name="Rectangle 31" descr="In terms of 3. Intravascular Imaging in percutaneous intervention it is a Class 2a recommendation that intravascular ultrasound and optical coherence tomography can be useful for procedural guidance.  Rationale include the following:&#10;- Left main and complex coronary lesion&#10;-Mechanism of stent failure&#10;-Lesion preparation&#10;-Stent sizing and expansion&#10;-Evaluate complications&#10;Compared with angiographic-guided percutaneous coronary intervention at 3 years, decreased, major adverse coronary events, target vessel revascularization. and target lesion revascularization.&#10;&#10;">
            <a:extLst>
              <a:ext uri="{FF2B5EF4-FFF2-40B4-BE49-F238E27FC236}">
                <a16:creationId xmlns:a16="http://schemas.microsoft.com/office/drawing/2014/main" id="{B367A684-5985-4E76-9A04-DF2B3CC2777E}"/>
              </a:ext>
            </a:extLst>
          </p:cNvPr>
          <p:cNvSpPr/>
          <p:nvPr/>
        </p:nvSpPr>
        <p:spPr>
          <a:xfrm>
            <a:off x="7956077" y="2049125"/>
            <a:ext cx="3049415" cy="34060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target vessel revascularization.</a:t>
            </a:r>
            <a:endParaRPr lang="en-US" dirty="0"/>
          </a:p>
        </p:txBody>
      </p:sp>
      <p:sp>
        <p:nvSpPr>
          <p:cNvPr id="6" name="Text Placeholder 5">
            <a:extLst>
              <a:ext uri="{FF2B5EF4-FFF2-40B4-BE49-F238E27FC236}">
                <a16:creationId xmlns:a16="http://schemas.microsoft.com/office/drawing/2014/main" id="{521D3B6F-A37F-4BCC-87DE-923795B48679}"/>
              </a:ext>
            </a:extLst>
          </p:cNvPr>
          <p:cNvSpPr>
            <a:spLocks noGrp="1"/>
          </p:cNvSpPr>
          <p:nvPr>
            <p:ph type="body" sz="quarter" idx="13"/>
          </p:nvPr>
        </p:nvSpPr>
        <p:spPr>
          <a:xfrm>
            <a:off x="2103120" y="5797550"/>
            <a:ext cx="7717536" cy="271939"/>
          </a:xfrm>
        </p:spPr>
        <p:txBody>
          <a:bodyPr/>
          <a:lstStyle/>
          <a:p>
            <a:pPr marL="0" indent="0" algn="ctr"/>
            <a:r>
              <a:rPr lang="en-US" sz="1000" b="1" dirty="0"/>
              <a:t>Abbreviations: </a:t>
            </a:r>
            <a:r>
              <a:rPr lang="en-US" sz="1000" dirty="0"/>
              <a:t>ACS indicates acute coronary syndrome; BMS, bare metal stent; CVA, cerebrovascular accident; DES, drug-eluting stent; IVUS, intravascular ultrasound; LM, left main coronary artery; MACE, major adverse coronary events; MI, myocardial infarction; OCT, optical coherence tomography; PCI, percutaneous coronary intervention; SIHD, stable ischemic heart disease; TLR, target lesion revascularization; and TVR, target vessel revascularization.</a:t>
            </a:r>
          </a:p>
        </p:txBody>
      </p:sp>
      <p:cxnSp>
        <p:nvCxnSpPr>
          <p:cNvPr id="8" name="Straight Connector 7">
            <a:extLst>
              <a:ext uri="{FF2B5EF4-FFF2-40B4-BE49-F238E27FC236}">
                <a16:creationId xmlns:a16="http://schemas.microsoft.com/office/drawing/2014/main" id="{E7FB6A1F-831C-4417-8D87-B0133E482317}"/>
              </a:ext>
              <a:ext uri="{C183D7F6-B498-43B3-948B-1728B52AA6E4}">
                <adec:decorative xmlns:adec="http://schemas.microsoft.com/office/drawing/2017/decorative" val="1"/>
              </a:ext>
            </a:extLst>
          </p:cNvPr>
          <p:cNvCxnSpPr>
            <a:cxnSpLocks/>
          </p:cNvCxnSpPr>
          <p:nvPr/>
        </p:nvCxnSpPr>
        <p:spPr>
          <a:xfrm>
            <a:off x="3956136" y="1380743"/>
            <a:ext cx="0" cy="402336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FE4E770-162E-4037-8210-161B858DF07E}"/>
              </a:ext>
              <a:ext uri="{C183D7F6-B498-43B3-948B-1728B52AA6E4}">
                <adec:decorative xmlns:adec="http://schemas.microsoft.com/office/drawing/2017/decorative" val="1"/>
              </a:ext>
            </a:extLst>
          </p:cNvPr>
          <p:cNvCxnSpPr>
            <a:cxnSpLocks/>
          </p:cNvCxnSpPr>
          <p:nvPr/>
        </p:nvCxnSpPr>
        <p:spPr>
          <a:xfrm>
            <a:off x="7639235" y="1380743"/>
            <a:ext cx="0" cy="402336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Container">
            <a:extLst>
              <a:ext uri="{FF2B5EF4-FFF2-40B4-BE49-F238E27FC236}">
                <a16:creationId xmlns:a16="http://schemas.microsoft.com/office/drawing/2014/main" id="{2704749F-C9C1-476E-84CC-E1B766950560}"/>
              </a:ext>
              <a:ext uri="{C183D7F6-B498-43B3-948B-1728B52AA6E4}">
                <adec:decorative xmlns:adec="http://schemas.microsoft.com/office/drawing/2017/decorative" val="1"/>
              </a:ext>
            </a:extLst>
          </p:cNvPr>
          <p:cNvSpPr/>
          <p:nvPr/>
        </p:nvSpPr>
        <p:spPr>
          <a:xfrm>
            <a:off x="753962" y="2136083"/>
            <a:ext cx="1199146" cy="421094"/>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r>
              <a:rPr lang="en-US" sz="1600" b="1" dirty="0">
                <a:solidFill>
                  <a:schemeClr val="bg1"/>
                </a:solidFill>
                <a:latin typeface="Lub Dub Bold" panose="020B0803030403020204" pitchFamily="34" charset="0"/>
                <a:cs typeface="Lato"/>
              </a:rPr>
              <a:t>PCI in ACS</a:t>
            </a:r>
          </a:p>
        </p:txBody>
      </p:sp>
      <p:sp>
        <p:nvSpPr>
          <p:cNvPr id="14" name="Rectangle Container">
            <a:extLst>
              <a:ext uri="{FF2B5EF4-FFF2-40B4-BE49-F238E27FC236}">
                <a16:creationId xmlns:a16="http://schemas.microsoft.com/office/drawing/2014/main" id="{CA407893-0E1E-43F3-91ED-AA9E67F85D3B}"/>
              </a:ext>
              <a:ext uri="{C183D7F6-B498-43B3-948B-1728B52AA6E4}">
                <adec:decorative xmlns:adec="http://schemas.microsoft.com/office/drawing/2017/decorative" val="1"/>
              </a:ext>
            </a:extLst>
          </p:cNvPr>
          <p:cNvSpPr/>
          <p:nvPr/>
        </p:nvSpPr>
        <p:spPr>
          <a:xfrm>
            <a:off x="753962" y="3465998"/>
            <a:ext cx="1245406" cy="1332132"/>
          </a:xfrm>
          <a:prstGeom prst="rect">
            <a:avLst/>
          </a:prstGeom>
          <a:solidFill>
            <a:schemeClr val="bg1">
              <a:lumMod val="85000"/>
            </a:schemeClr>
          </a:solidFill>
          <a:ln w="25400">
            <a:solidFill>
              <a:srgbClr val="D9D9D9"/>
            </a:solidFill>
          </a:ln>
        </p:spPr>
        <p:txBody>
          <a:bodyPr spcFirstLastPara="0" lIns="45720" tIns="0" rIns="45720" bIns="0" anchor="ctr"/>
          <a:lstStyle/>
          <a:p>
            <a:pPr hangingPunct="0">
              <a:lnSpc>
                <a:spcPct val="90000"/>
              </a:lnSpc>
              <a:spcBef>
                <a:spcPts val="600"/>
              </a:spcBef>
            </a:pPr>
            <a:r>
              <a:rPr lang="en-US" sz="1350" b="1" dirty="0">
                <a:solidFill>
                  <a:srgbClr val="292929"/>
                </a:solidFill>
                <a:latin typeface="Lub Dub Condensed" panose="020B0506030403020204" pitchFamily="34" charset="0"/>
                <a:cs typeface="Lato"/>
              </a:rPr>
              <a:t> </a:t>
            </a:r>
            <a:r>
              <a:rPr lang="en-US" sz="1350" b="1" dirty="0">
                <a:solidFill>
                  <a:srgbClr val="292929"/>
                </a:solidFill>
                <a:latin typeface="Lub Dub Condensed" panose="020B0506030403020204" pitchFamily="34" charset="0"/>
                <a:cs typeface="Lato"/>
                <a:sym typeface="Wingdings 3" panose="05040102010807070707" pitchFamily="18" charset="2"/>
              </a:rPr>
              <a:t></a:t>
            </a:r>
            <a:r>
              <a:rPr lang="en-US" sz="1350" b="1" dirty="0">
                <a:solidFill>
                  <a:srgbClr val="292929"/>
                </a:solidFill>
                <a:latin typeface="Lub Dub Condensed" panose="020B0506030403020204" pitchFamily="34" charset="0"/>
                <a:cs typeface="Lato"/>
              </a:rPr>
              <a:t>30-day rates:</a:t>
            </a:r>
          </a:p>
          <a:p>
            <a:pPr marL="228600" indent="-119063" hangingPunct="0">
              <a:lnSpc>
                <a:spcPct val="90000"/>
              </a:lnSpc>
              <a:spcBef>
                <a:spcPts val="600"/>
              </a:spcBef>
              <a:buFont typeface="Arial" panose="020B0604020202020204" pitchFamily="34" charset="0"/>
              <a:buChar char="•"/>
            </a:pPr>
            <a:r>
              <a:rPr lang="en-US" sz="1200" dirty="0">
                <a:solidFill>
                  <a:srgbClr val="292929"/>
                </a:solidFill>
                <a:latin typeface="Lub Dub Condensed" panose="020B0506030403020204" pitchFamily="34" charset="0"/>
                <a:cs typeface="Lato"/>
              </a:rPr>
              <a:t>Death</a:t>
            </a:r>
          </a:p>
          <a:p>
            <a:pPr marL="228600" indent="-119063" hangingPunct="0">
              <a:lnSpc>
                <a:spcPct val="90000"/>
              </a:lnSpc>
              <a:spcBef>
                <a:spcPts val="600"/>
              </a:spcBef>
              <a:buFont typeface="Arial" panose="020B0604020202020204" pitchFamily="34" charset="0"/>
              <a:buChar char="•"/>
            </a:pPr>
            <a:r>
              <a:rPr lang="en-US" sz="1200" dirty="0">
                <a:solidFill>
                  <a:srgbClr val="292929"/>
                </a:solidFill>
                <a:latin typeface="Lub Dub Condensed" panose="020B0506030403020204" pitchFamily="34" charset="0"/>
                <a:cs typeface="Lato"/>
              </a:rPr>
              <a:t>Non-fatal MI and CVA</a:t>
            </a:r>
          </a:p>
          <a:p>
            <a:pPr marL="228600" indent="-119063" hangingPunct="0">
              <a:lnSpc>
                <a:spcPct val="90000"/>
              </a:lnSpc>
              <a:spcBef>
                <a:spcPts val="600"/>
              </a:spcBef>
              <a:buFont typeface="Arial" panose="020B0604020202020204" pitchFamily="34" charset="0"/>
              <a:buChar char="•"/>
            </a:pPr>
            <a:r>
              <a:rPr lang="en-US" sz="1200" dirty="0">
                <a:solidFill>
                  <a:srgbClr val="292929"/>
                </a:solidFill>
                <a:latin typeface="Lub Dub Condensed" panose="020B0506030403020204" pitchFamily="34" charset="0"/>
                <a:cs typeface="Lato"/>
              </a:rPr>
              <a:t>Non-major bleeding</a:t>
            </a:r>
          </a:p>
        </p:txBody>
      </p:sp>
      <p:sp>
        <p:nvSpPr>
          <p:cNvPr id="15" name="TextBox 14">
            <a:extLst>
              <a:ext uri="{FF2B5EF4-FFF2-40B4-BE49-F238E27FC236}">
                <a16:creationId xmlns:a16="http://schemas.microsoft.com/office/drawing/2014/main" id="{5D9CAB12-F9AE-4A7E-8DE5-1673BA577D4A}"/>
              </a:ext>
              <a:ext uri="{C183D7F6-B498-43B3-948B-1728B52AA6E4}">
                <adec:decorative xmlns:adec="http://schemas.microsoft.com/office/drawing/2017/decorative" val="1"/>
              </a:ext>
            </a:extLst>
          </p:cNvPr>
          <p:cNvSpPr txBox="1"/>
          <p:nvPr/>
        </p:nvSpPr>
        <p:spPr>
          <a:xfrm>
            <a:off x="808285" y="2837735"/>
            <a:ext cx="2603287" cy="353943"/>
          </a:xfrm>
          <a:prstGeom prst="rect">
            <a:avLst/>
          </a:prstGeom>
          <a:solidFill>
            <a:srgbClr val="46A547"/>
          </a:solidFill>
        </p:spPr>
        <p:txBody>
          <a:bodyPr wrap="square" lIns="91440" tIns="91440" numCol="1" spcCol="182880">
            <a:spAutoFit/>
          </a:bodyPr>
          <a:lstStyle/>
          <a:p>
            <a:pPr lvl="0" algn="ctr"/>
            <a:r>
              <a:rPr lang="en-US" sz="1400" b="1" dirty="0">
                <a:latin typeface="Lub Dub Condensed" panose="020B0506030403020204" pitchFamily="34" charset="0"/>
                <a:cs typeface="Arial" panose="020B0604020202020204" pitchFamily="34" charset="0"/>
              </a:rPr>
              <a:t>Radial Approach (Class I)</a:t>
            </a:r>
          </a:p>
        </p:txBody>
      </p:sp>
      <p:cxnSp>
        <p:nvCxnSpPr>
          <p:cNvPr id="16" name="Straight Arrow Connector 15">
            <a:extLst>
              <a:ext uri="{FF2B5EF4-FFF2-40B4-BE49-F238E27FC236}">
                <a16:creationId xmlns:a16="http://schemas.microsoft.com/office/drawing/2014/main" id="{7E651ECE-3B05-4FE2-9B21-E70ECB288F1A}"/>
              </a:ext>
              <a:ext uri="{C183D7F6-B498-43B3-948B-1728B52AA6E4}">
                <adec:decorative xmlns:adec="http://schemas.microsoft.com/office/drawing/2017/decorative" val="1"/>
              </a:ext>
            </a:extLst>
          </p:cNvPr>
          <p:cNvCxnSpPr>
            <a:cxnSpLocks/>
          </p:cNvCxnSpPr>
          <p:nvPr/>
        </p:nvCxnSpPr>
        <p:spPr>
          <a:xfrm>
            <a:off x="1353535" y="2557177"/>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Rectangle Container">
            <a:extLst>
              <a:ext uri="{FF2B5EF4-FFF2-40B4-BE49-F238E27FC236}">
                <a16:creationId xmlns:a16="http://schemas.microsoft.com/office/drawing/2014/main" id="{7E5E8198-1C6C-4605-BB6E-4E2F5F8E0E16}"/>
              </a:ext>
              <a:ext uri="{C183D7F6-B498-43B3-948B-1728B52AA6E4}">
                <adec:decorative xmlns:adec="http://schemas.microsoft.com/office/drawing/2017/decorative" val="1"/>
              </a:ext>
            </a:extLst>
          </p:cNvPr>
          <p:cNvSpPr/>
          <p:nvPr/>
        </p:nvSpPr>
        <p:spPr>
          <a:xfrm>
            <a:off x="2347535" y="2139036"/>
            <a:ext cx="1199146" cy="421094"/>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r>
              <a:rPr lang="en-US" sz="1600" b="1" dirty="0">
                <a:solidFill>
                  <a:schemeClr val="bg1"/>
                </a:solidFill>
                <a:latin typeface="Lub Dub Bold" panose="020B0803030403020204" pitchFamily="34" charset="0"/>
                <a:cs typeface="Lato"/>
              </a:rPr>
              <a:t>PCI in SIHD</a:t>
            </a:r>
          </a:p>
        </p:txBody>
      </p:sp>
      <p:cxnSp>
        <p:nvCxnSpPr>
          <p:cNvPr id="18" name="Straight Arrow Connector 17">
            <a:extLst>
              <a:ext uri="{FF2B5EF4-FFF2-40B4-BE49-F238E27FC236}">
                <a16:creationId xmlns:a16="http://schemas.microsoft.com/office/drawing/2014/main" id="{0123618F-3665-4D56-997C-78E459836124}"/>
              </a:ext>
              <a:ext uri="{C183D7F6-B498-43B3-948B-1728B52AA6E4}">
                <adec:decorative xmlns:adec="http://schemas.microsoft.com/office/drawing/2017/decorative" val="1"/>
              </a:ext>
            </a:extLst>
          </p:cNvPr>
          <p:cNvCxnSpPr>
            <a:cxnSpLocks/>
          </p:cNvCxnSpPr>
          <p:nvPr/>
        </p:nvCxnSpPr>
        <p:spPr>
          <a:xfrm>
            <a:off x="2947992" y="2557177"/>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8C4083C8-0155-4D69-B932-618DE3A00217}"/>
              </a:ext>
              <a:ext uri="{C183D7F6-B498-43B3-948B-1728B52AA6E4}">
                <adec:decorative xmlns:adec="http://schemas.microsoft.com/office/drawing/2017/decorative" val="1"/>
              </a:ext>
            </a:extLst>
          </p:cNvPr>
          <p:cNvCxnSpPr>
            <a:cxnSpLocks/>
          </p:cNvCxnSpPr>
          <p:nvPr/>
        </p:nvCxnSpPr>
        <p:spPr>
          <a:xfrm>
            <a:off x="1353535" y="3191678"/>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Rectangle Container">
            <a:extLst>
              <a:ext uri="{FF2B5EF4-FFF2-40B4-BE49-F238E27FC236}">
                <a16:creationId xmlns:a16="http://schemas.microsoft.com/office/drawing/2014/main" id="{18560079-91B0-4EA8-89FA-31363A4ADCA1}"/>
              </a:ext>
              <a:ext uri="{C183D7F6-B498-43B3-948B-1728B52AA6E4}">
                <adec:decorative xmlns:adec="http://schemas.microsoft.com/office/drawing/2017/decorative" val="1"/>
              </a:ext>
            </a:extLst>
          </p:cNvPr>
          <p:cNvSpPr/>
          <p:nvPr/>
        </p:nvSpPr>
        <p:spPr>
          <a:xfrm>
            <a:off x="2345193" y="3455126"/>
            <a:ext cx="1245406" cy="936423"/>
          </a:xfrm>
          <a:prstGeom prst="rect">
            <a:avLst/>
          </a:prstGeom>
          <a:solidFill>
            <a:schemeClr val="bg1">
              <a:lumMod val="85000"/>
            </a:schemeClr>
          </a:solidFill>
          <a:ln w="25400">
            <a:solidFill>
              <a:srgbClr val="D9D9D9"/>
            </a:solidFill>
          </a:ln>
        </p:spPr>
        <p:txBody>
          <a:bodyPr spcFirstLastPara="0" lIns="45720" tIns="0" rIns="45720" bIns="0" anchor="ctr"/>
          <a:lstStyle/>
          <a:p>
            <a:pPr hangingPunct="0">
              <a:lnSpc>
                <a:spcPct val="90000"/>
              </a:lnSpc>
              <a:spcBef>
                <a:spcPts val="600"/>
              </a:spcBef>
            </a:pPr>
            <a:r>
              <a:rPr lang="en-US" sz="1350" b="1" dirty="0">
                <a:solidFill>
                  <a:srgbClr val="292929"/>
                </a:solidFill>
                <a:latin typeface="Lub Dub Condensed" panose="020B0506030403020204" pitchFamily="34" charset="0"/>
                <a:cs typeface="Lato"/>
              </a:rPr>
              <a:t> </a:t>
            </a:r>
            <a:r>
              <a:rPr lang="en-US" sz="1350" b="1" dirty="0">
                <a:solidFill>
                  <a:srgbClr val="292929"/>
                </a:solidFill>
                <a:latin typeface="Lub Dub Condensed" panose="020B0506030403020204" pitchFamily="34" charset="0"/>
                <a:cs typeface="Lato"/>
                <a:sym typeface="Wingdings 3" panose="05040102010807070707" pitchFamily="18" charset="2"/>
              </a:rPr>
              <a:t></a:t>
            </a:r>
            <a:r>
              <a:rPr lang="en-US" sz="1350" b="1" dirty="0">
                <a:solidFill>
                  <a:srgbClr val="292929"/>
                </a:solidFill>
                <a:latin typeface="Lub Dub Condensed" panose="020B0506030403020204" pitchFamily="34" charset="0"/>
                <a:cs typeface="Lato"/>
              </a:rPr>
              <a:t>30-day rates:</a:t>
            </a:r>
          </a:p>
          <a:p>
            <a:pPr marL="228600" indent="-119063" hangingPunct="0">
              <a:lnSpc>
                <a:spcPct val="90000"/>
              </a:lnSpc>
              <a:spcBef>
                <a:spcPts val="600"/>
              </a:spcBef>
              <a:buFont typeface="Arial" panose="020B0604020202020204" pitchFamily="34" charset="0"/>
              <a:buChar char="•"/>
            </a:pPr>
            <a:r>
              <a:rPr lang="en-US" sz="1200" dirty="0">
                <a:solidFill>
                  <a:srgbClr val="292929"/>
                </a:solidFill>
                <a:latin typeface="Lub Dub Condensed" panose="020B0506030403020204" pitchFamily="34" charset="0"/>
                <a:cs typeface="Lato"/>
              </a:rPr>
              <a:t>Bleeding</a:t>
            </a:r>
          </a:p>
          <a:p>
            <a:pPr marL="228600" indent="-119063" hangingPunct="0">
              <a:lnSpc>
                <a:spcPct val="90000"/>
              </a:lnSpc>
              <a:spcBef>
                <a:spcPts val="600"/>
              </a:spcBef>
              <a:buFont typeface="Arial" panose="020B0604020202020204" pitchFamily="34" charset="0"/>
              <a:buChar char="•"/>
            </a:pPr>
            <a:r>
              <a:rPr lang="en-US" sz="1200" dirty="0">
                <a:solidFill>
                  <a:srgbClr val="292929"/>
                </a:solidFill>
                <a:latin typeface="Lub Dub Condensed" panose="020B0506030403020204" pitchFamily="34" charset="0"/>
                <a:cs typeface="Lato"/>
              </a:rPr>
              <a:t>Vascular complications</a:t>
            </a:r>
          </a:p>
        </p:txBody>
      </p:sp>
      <p:cxnSp>
        <p:nvCxnSpPr>
          <p:cNvPr id="21" name="Straight Arrow Connector 20">
            <a:extLst>
              <a:ext uri="{FF2B5EF4-FFF2-40B4-BE49-F238E27FC236}">
                <a16:creationId xmlns:a16="http://schemas.microsoft.com/office/drawing/2014/main" id="{AA9E25EB-421D-43D1-9FDA-2AA04D4FA2C7}"/>
              </a:ext>
              <a:ext uri="{C183D7F6-B498-43B3-948B-1728B52AA6E4}">
                <adec:decorative xmlns:adec="http://schemas.microsoft.com/office/drawing/2017/decorative" val="1"/>
              </a:ext>
            </a:extLst>
          </p:cNvPr>
          <p:cNvCxnSpPr>
            <a:cxnSpLocks/>
          </p:cNvCxnSpPr>
          <p:nvPr/>
        </p:nvCxnSpPr>
        <p:spPr>
          <a:xfrm>
            <a:off x="2944766" y="3180806"/>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Rectangle Container">
            <a:extLst>
              <a:ext uri="{FF2B5EF4-FFF2-40B4-BE49-F238E27FC236}">
                <a16:creationId xmlns:a16="http://schemas.microsoft.com/office/drawing/2014/main" id="{D634A8F7-A365-4447-9F9B-1E5B6CD2C9C2}"/>
              </a:ext>
              <a:ext uri="{C183D7F6-B498-43B3-948B-1728B52AA6E4}">
                <adec:decorative xmlns:adec="http://schemas.microsoft.com/office/drawing/2017/decorative" val="1"/>
              </a:ext>
            </a:extLst>
          </p:cNvPr>
          <p:cNvSpPr/>
          <p:nvPr/>
        </p:nvSpPr>
        <p:spPr>
          <a:xfrm>
            <a:off x="5002802" y="3004564"/>
            <a:ext cx="1799696" cy="1332132"/>
          </a:xfrm>
          <a:prstGeom prst="rect">
            <a:avLst/>
          </a:prstGeom>
          <a:solidFill>
            <a:schemeClr val="bg1">
              <a:lumMod val="85000"/>
            </a:schemeClr>
          </a:solidFill>
          <a:ln w="25400">
            <a:solidFill>
              <a:srgbClr val="D9D9D9"/>
            </a:solidFill>
          </a:ln>
        </p:spPr>
        <p:txBody>
          <a:bodyPr spcFirstLastPara="0" lIns="45720" tIns="0" rIns="45720" bIns="0" anchor="ctr"/>
          <a:lstStyle/>
          <a:p>
            <a:pPr hangingPunct="0">
              <a:lnSpc>
                <a:spcPct val="90000"/>
              </a:lnSpc>
              <a:spcBef>
                <a:spcPts val="600"/>
              </a:spcBef>
            </a:pPr>
            <a:r>
              <a:rPr lang="en-US" sz="1350" b="1" dirty="0">
                <a:solidFill>
                  <a:srgbClr val="292929"/>
                </a:solidFill>
                <a:latin typeface="Lub Dub Condensed" panose="020B0506030403020204" pitchFamily="34" charset="0"/>
                <a:cs typeface="Lato"/>
              </a:rPr>
              <a:t>Significant reduction in:</a:t>
            </a:r>
          </a:p>
          <a:p>
            <a:pPr marL="228600" indent="-119063" hangingPunct="0">
              <a:lnSpc>
                <a:spcPct val="90000"/>
              </a:lnSpc>
              <a:spcBef>
                <a:spcPts val="600"/>
              </a:spcBef>
              <a:buFont typeface="Arial" panose="020B0604020202020204" pitchFamily="34" charset="0"/>
              <a:buChar char="•"/>
            </a:pPr>
            <a:r>
              <a:rPr lang="en-US" sz="1200" dirty="0">
                <a:solidFill>
                  <a:srgbClr val="292929"/>
                </a:solidFill>
                <a:latin typeface="Lub Dub Condensed" panose="020B0506030403020204" pitchFamily="34" charset="0"/>
                <a:cs typeface="Lato"/>
              </a:rPr>
              <a:t>MI</a:t>
            </a:r>
          </a:p>
          <a:p>
            <a:pPr marL="228600" indent="-119063" hangingPunct="0">
              <a:lnSpc>
                <a:spcPct val="90000"/>
              </a:lnSpc>
              <a:spcBef>
                <a:spcPts val="600"/>
              </a:spcBef>
              <a:buFont typeface="Arial" panose="020B0604020202020204" pitchFamily="34" charset="0"/>
              <a:buChar char="•"/>
            </a:pPr>
            <a:r>
              <a:rPr lang="en-US" sz="1200" dirty="0">
                <a:solidFill>
                  <a:srgbClr val="292929"/>
                </a:solidFill>
                <a:latin typeface="Lub Dub Condensed" panose="020B0506030403020204" pitchFamily="34" charset="0"/>
                <a:cs typeface="Lato"/>
              </a:rPr>
              <a:t>Restenosis</a:t>
            </a:r>
          </a:p>
          <a:p>
            <a:pPr marL="228600" indent="-119063" hangingPunct="0">
              <a:lnSpc>
                <a:spcPct val="90000"/>
              </a:lnSpc>
              <a:spcBef>
                <a:spcPts val="600"/>
              </a:spcBef>
              <a:buFont typeface="Arial" panose="020B0604020202020204" pitchFamily="34" charset="0"/>
              <a:buChar char="•"/>
            </a:pPr>
            <a:r>
              <a:rPr lang="en-US" sz="1200" dirty="0">
                <a:solidFill>
                  <a:srgbClr val="292929"/>
                </a:solidFill>
                <a:latin typeface="Lub Dub Condensed" panose="020B0506030403020204" pitchFamily="34" charset="0"/>
                <a:cs typeface="Lato"/>
              </a:rPr>
              <a:t>Acute stent thrombosis</a:t>
            </a:r>
          </a:p>
        </p:txBody>
      </p:sp>
      <p:sp>
        <p:nvSpPr>
          <p:cNvPr id="23" name="TextBox 22">
            <a:extLst>
              <a:ext uri="{FF2B5EF4-FFF2-40B4-BE49-F238E27FC236}">
                <a16:creationId xmlns:a16="http://schemas.microsoft.com/office/drawing/2014/main" id="{8D7EEA8A-7B29-44B2-8DBC-5B1C41010C3F}"/>
              </a:ext>
              <a:ext uri="{C183D7F6-B498-43B3-948B-1728B52AA6E4}">
                <adec:decorative xmlns:adec="http://schemas.microsoft.com/office/drawing/2017/decorative" val="1"/>
              </a:ext>
            </a:extLst>
          </p:cNvPr>
          <p:cNvSpPr txBox="1"/>
          <p:nvPr/>
        </p:nvSpPr>
        <p:spPr>
          <a:xfrm>
            <a:off x="4595004" y="2175337"/>
            <a:ext cx="2603287" cy="569387"/>
          </a:xfrm>
          <a:prstGeom prst="rect">
            <a:avLst/>
          </a:prstGeom>
          <a:solidFill>
            <a:srgbClr val="46A547"/>
          </a:solidFill>
        </p:spPr>
        <p:txBody>
          <a:bodyPr wrap="square" lIns="91440" tIns="91440" numCol="1" spcCol="182880">
            <a:spAutoFit/>
          </a:bodyPr>
          <a:lstStyle/>
          <a:p>
            <a:pPr lvl="0" algn="ctr"/>
            <a:r>
              <a:rPr lang="en-US" sz="1400" b="1" dirty="0">
                <a:latin typeface="Lub Dub Condensed" panose="020B0506030403020204" pitchFamily="34" charset="0"/>
                <a:cs typeface="Arial" panose="020B0604020202020204" pitchFamily="34" charset="0"/>
              </a:rPr>
              <a:t>DES should be used in preference to BMS (Class I)</a:t>
            </a:r>
          </a:p>
        </p:txBody>
      </p:sp>
      <p:cxnSp>
        <p:nvCxnSpPr>
          <p:cNvPr id="24" name="Straight Arrow Connector 23">
            <a:extLst>
              <a:ext uri="{FF2B5EF4-FFF2-40B4-BE49-F238E27FC236}">
                <a16:creationId xmlns:a16="http://schemas.microsoft.com/office/drawing/2014/main" id="{F9A78280-574B-496D-86F3-736BADB87FE1}"/>
              </a:ext>
              <a:ext uri="{C183D7F6-B498-43B3-948B-1728B52AA6E4}">
                <adec:decorative xmlns:adec="http://schemas.microsoft.com/office/drawing/2017/decorative" val="1"/>
              </a:ext>
            </a:extLst>
          </p:cNvPr>
          <p:cNvCxnSpPr>
            <a:cxnSpLocks/>
          </p:cNvCxnSpPr>
          <p:nvPr/>
        </p:nvCxnSpPr>
        <p:spPr>
          <a:xfrm>
            <a:off x="5896647" y="2730244"/>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Rectangle Container">
            <a:extLst>
              <a:ext uri="{FF2B5EF4-FFF2-40B4-BE49-F238E27FC236}">
                <a16:creationId xmlns:a16="http://schemas.microsoft.com/office/drawing/2014/main" id="{9A443695-B3D9-4238-A3AB-AB1A38388ABA}"/>
              </a:ext>
              <a:ext uri="{C183D7F6-B498-43B3-948B-1728B52AA6E4}">
                <adec:decorative xmlns:adec="http://schemas.microsoft.com/office/drawing/2017/decorative" val="1"/>
              </a:ext>
            </a:extLst>
          </p:cNvPr>
          <p:cNvSpPr/>
          <p:nvPr/>
        </p:nvSpPr>
        <p:spPr>
          <a:xfrm>
            <a:off x="8485549" y="3004563"/>
            <a:ext cx="2034607" cy="1650433"/>
          </a:xfrm>
          <a:prstGeom prst="rect">
            <a:avLst/>
          </a:prstGeom>
          <a:solidFill>
            <a:schemeClr val="bg1">
              <a:lumMod val="85000"/>
            </a:schemeClr>
          </a:solidFill>
          <a:ln w="25400">
            <a:solidFill>
              <a:srgbClr val="D9D9D9"/>
            </a:solidFill>
          </a:ln>
        </p:spPr>
        <p:txBody>
          <a:bodyPr spcFirstLastPara="0" lIns="45720" tIns="0" rIns="45720" bIns="0" anchor="ctr"/>
          <a:lstStyle/>
          <a:p>
            <a:pPr marL="228600" indent="-119063" hangingPunct="0">
              <a:lnSpc>
                <a:spcPct val="90000"/>
              </a:lnSpc>
              <a:spcBef>
                <a:spcPts val="600"/>
              </a:spcBef>
              <a:buFont typeface="Arial" panose="020B0604020202020204" pitchFamily="34" charset="0"/>
              <a:buChar char="•"/>
            </a:pPr>
            <a:r>
              <a:rPr lang="en-US" sz="1200" dirty="0">
                <a:solidFill>
                  <a:srgbClr val="292929"/>
                </a:solidFill>
                <a:latin typeface="Lub Dub Condensed" panose="020B0506030403020204" pitchFamily="34" charset="0"/>
                <a:cs typeface="Lato"/>
              </a:rPr>
              <a:t>LM and complex coronary artery stenting</a:t>
            </a:r>
          </a:p>
          <a:p>
            <a:pPr marL="228600" indent="-119063" hangingPunct="0">
              <a:lnSpc>
                <a:spcPct val="90000"/>
              </a:lnSpc>
              <a:spcBef>
                <a:spcPts val="600"/>
              </a:spcBef>
              <a:buFont typeface="Arial" panose="020B0604020202020204" pitchFamily="34" charset="0"/>
              <a:buChar char="•"/>
            </a:pPr>
            <a:r>
              <a:rPr lang="en-US" sz="1200" dirty="0">
                <a:solidFill>
                  <a:srgbClr val="292929"/>
                </a:solidFill>
                <a:latin typeface="Lub Dub Condensed" panose="020B0506030403020204" pitchFamily="34" charset="0"/>
                <a:cs typeface="Lato"/>
              </a:rPr>
              <a:t>Mechanism of stent failure</a:t>
            </a:r>
          </a:p>
          <a:p>
            <a:pPr marL="228600" indent="-119063" hangingPunct="0">
              <a:lnSpc>
                <a:spcPct val="90000"/>
              </a:lnSpc>
              <a:spcBef>
                <a:spcPts val="600"/>
              </a:spcBef>
              <a:buFont typeface="Arial" panose="020B0604020202020204" pitchFamily="34" charset="0"/>
              <a:buChar char="•"/>
            </a:pPr>
            <a:r>
              <a:rPr lang="en-US" sz="1200" dirty="0">
                <a:solidFill>
                  <a:srgbClr val="292929"/>
                </a:solidFill>
                <a:latin typeface="Lub Dub Condensed" panose="020B0506030403020204" pitchFamily="34" charset="0"/>
                <a:cs typeface="Lato"/>
              </a:rPr>
              <a:t>Lesion preparation</a:t>
            </a:r>
          </a:p>
          <a:p>
            <a:pPr marL="228600" indent="-119063" hangingPunct="0">
              <a:lnSpc>
                <a:spcPct val="90000"/>
              </a:lnSpc>
              <a:spcBef>
                <a:spcPts val="600"/>
              </a:spcBef>
              <a:buFont typeface="Arial" panose="020B0604020202020204" pitchFamily="34" charset="0"/>
              <a:buChar char="•"/>
            </a:pPr>
            <a:r>
              <a:rPr lang="en-US" sz="1200" dirty="0">
                <a:solidFill>
                  <a:srgbClr val="292929"/>
                </a:solidFill>
                <a:latin typeface="Lub Dub Condensed" panose="020B0506030403020204" pitchFamily="34" charset="0"/>
                <a:cs typeface="Lato"/>
              </a:rPr>
              <a:t>Stent sizing and expansion</a:t>
            </a:r>
          </a:p>
          <a:p>
            <a:pPr marL="228600" indent="-119063" hangingPunct="0">
              <a:lnSpc>
                <a:spcPct val="90000"/>
              </a:lnSpc>
              <a:spcBef>
                <a:spcPts val="600"/>
              </a:spcBef>
              <a:buFont typeface="Arial" panose="020B0604020202020204" pitchFamily="34" charset="0"/>
              <a:buChar char="•"/>
            </a:pPr>
            <a:r>
              <a:rPr lang="en-US" sz="1200" dirty="0">
                <a:solidFill>
                  <a:srgbClr val="292929"/>
                </a:solidFill>
                <a:latin typeface="Lub Dub Condensed" panose="020B0506030403020204" pitchFamily="34" charset="0"/>
                <a:cs typeface="Lato"/>
              </a:rPr>
              <a:t>Evaluate complications</a:t>
            </a:r>
          </a:p>
        </p:txBody>
      </p:sp>
      <p:sp>
        <p:nvSpPr>
          <p:cNvPr id="26" name="TextBox 25">
            <a:extLst>
              <a:ext uri="{FF2B5EF4-FFF2-40B4-BE49-F238E27FC236}">
                <a16:creationId xmlns:a16="http://schemas.microsoft.com/office/drawing/2014/main" id="{DBE0FA40-83FB-40E1-8A48-23EEF6D29549}"/>
              </a:ext>
              <a:ext uri="{C183D7F6-B498-43B3-948B-1728B52AA6E4}">
                <adec:decorative xmlns:adec="http://schemas.microsoft.com/office/drawing/2017/decorative" val="1"/>
              </a:ext>
            </a:extLst>
          </p:cNvPr>
          <p:cNvSpPr txBox="1"/>
          <p:nvPr/>
        </p:nvSpPr>
        <p:spPr>
          <a:xfrm>
            <a:off x="8201210" y="2175337"/>
            <a:ext cx="2603287" cy="569387"/>
          </a:xfrm>
          <a:prstGeom prst="rect">
            <a:avLst/>
          </a:prstGeom>
          <a:solidFill>
            <a:srgbClr val="F0DB0E"/>
          </a:solidFill>
        </p:spPr>
        <p:txBody>
          <a:bodyPr wrap="square" lIns="91440" tIns="91440" numCol="1" spcCol="182880">
            <a:spAutoFit/>
          </a:bodyPr>
          <a:lstStyle/>
          <a:p>
            <a:pPr lvl="0" algn="ctr"/>
            <a:r>
              <a:rPr lang="en-US" sz="1400" b="1" dirty="0">
                <a:latin typeface="Lub Dub Condensed" panose="020B0506030403020204" pitchFamily="34" charset="0"/>
                <a:cs typeface="Arial" panose="020B0604020202020204" pitchFamily="34" charset="0"/>
              </a:rPr>
              <a:t>IVUS and OCT can be useful for procedural guidance (2a)</a:t>
            </a:r>
          </a:p>
        </p:txBody>
      </p:sp>
      <p:cxnSp>
        <p:nvCxnSpPr>
          <p:cNvPr id="27" name="Straight Arrow Connector 26">
            <a:extLst>
              <a:ext uri="{FF2B5EF4-FFF2-40B4-BE49-F238E27FC236}">
                <a16:creationId xmlns:a16="http://schemas.microsoft.com/office/drawing/2014/main" id="{01876BAC-08C1-4FEB-90B8-40966B19034A}"/>
              </a:ext>
              <a:ext uri="{C183D7F6-B498-43B3-948B-1728B52AA6E4}">
                <adec:decorative xmlns:adec="http://schemas.microsoft.com/office/drawing/2017/decorative" val="1"/>
              </a:ext>
            </a:extLst>
          </p:cNvPr>
          <p:cNvCxnSpPr>
            <a:cxnSpLocks/>
          </p:cNvCxnSpPr>
          <p:nvPr/>
        </p:nvCxnSpPr>
        <p:spPr>
          <a:xfrm>
            <a:off x="9502853" y="2730244"/>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Rectangle Container">
            <a:extLst>
              <a:ext uri="{FF2B5EF4-FFF2-40B4-BE49-F238E27FC236}">
                <a16:creationId xmlns:a16="http://schemas.microsoft.com/office/drawing/2014/main" id="{5C299B9B-1DBB-4C27-AF6D-304ED3E7B4E6}"/>
              </a:ext>
              <a:ext uri="{C183D7F6-B498-43B3-948B-1728B52AA6E4}">
                <adec:decorative xmlns:adec="http://schemas.microsoft.com/office/drawing/2017/decorative" val="1"/>
              </a:ext>
            </a:extLst>
          </p:cNvPr>
          <p:cNvSpPr/>
          <p:nvPr/>
        </p:nvSpPr>
        <p:spPr>
          <a:xfrm>
            <a:off x="8259129" y="4553581"/>
            <a:ext cx="2487447" cy="733569"/>
          </a:xfrm>
          <a:prstGeom prst="rect">
            <a:avLst/>
          </a:prstGeom>
          <a:solidFill>
            <a:schemeClr val="tx1">
              <a:lumMod val="65000"/>
              <a:lumOff val="35000"/>
            </a:schemeClr>
          </a:solidFill>
          <a:ln w="25400">
            <a:noFill/>
          </a:ln>
          <a:effectLst/>
        </p:spPr>
        <p:txBody>
          <a:bodyPr spcFirstLastPara="0" lIns="0" tIns="0" rIns="0" bIns="0" anchor="ctr"/>
          <a:lstStyle/>
          <a:p>
            <a:pPr algn="ctr" hangingPunct="0">
              <a:lnSpc>
                <a:spcPct val="90000"/>
              </a:lnSpc>
            </a:pPr>
            <a:r>
              <a:rPr lang="en-US" sz="1350" b="1" dirty="0">
                <a:solidFill>
                  <a:schemeClr val="bg1"/>
                </a:solidFill>
                <a:latin typeface="Lub Dub Condensed" panose="020B0506030403020204" pitchFamily="34" charset="0"/>
                <a:cs typeface="Lato"/>
              </a:rPr>
              <a:t>Compared with angiographic-guided PCI at 3 years, decreased MACE, TVR, TLR</a:t>
            </a:r>
          </a:p>
        </p:txBody>
      </p:sp>
      <p:sp>
        <p:nvSpPr>
          <p:cNvPr id="28" name="Slide Number Placeholder 3">
            <a:extLst>
              <a:ext uri="{FF2B5EF4-FFF2-40B4-BE49-F238E27FC236}">
                <a16:creationId xmlns:a16="http://schemas.microsoft.com/office/drawing/2014/main" id="{A0771A53-E2AB-42DB-995A-A3A67EA6BFD6}"/>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23</a:t>
            </a:fld>
            <a:endParaRPr lang="en-US" sz="900" dirty="0"/>
          </a:p>
        </p:txBody>
      </p:sp>
    </p:spTree>
    <p:extLst>
      <p:ext uri="{BB962C8B-B14F-4D97-AF65-F5344CB8AC3E}">
        <p14:creationId xmlns:p14="http://schemas.microsoft.com/office/powerpoint/2010/main" val="527265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par>
                                <p:cTn id="20" presetID="22" presetClass="entr" presetSubtype="1"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up)">
                                      <p:cBhvr>
                                        <p:cTn id="22" dur="500"/>
                                        <p:tgtEl>
                                          <p:spTgt spid="18"/>
                                        </p:tgtEl>
                                      </p:cBhvr>
                                    </p:animEffect>
                                  </p:childTnLst>
                                </p:cTn>
                              </p:par>
                            </p:childTnLst>
                          </p:cTn>
                        </p:par>
                        <p:par>
                          <p:cTn id="23" fill="hold">
                            <p:stCondLst>
                              <p:cond delay="2000"/>
                            </p:stCondLst>
                            <p:childTnLst>
                              <p:par>
                                <p:cTn id="24" presetID="22" presetClass="entr" presetSubtype="1"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up)">
                                      <p:cBhvr>
                                        <p:cTn id="26" dur="500"/>
                                        <p:tgtEl>
                                          <p:spTgt spid="15"/>
                                        </p:tgtEl>
                                      </p:cBhvr>
                                    </p:animEffect>
                                  </p:childTnLst>
                                </p:cTn>
                              </p:par>
                            </p:childTnLst>
                          </p:cTn>
                        </p:par>
                        <p:par>
                          <p:cTn id="27" fill="hold">
                            <p:stCondLst>
                              <p:cond delay="2500"/>
                            </p:stCondLst>
                            <p:childTnLst>
                              <p:par>
                                <p:cTn id="28" presetID="22" presetClass="entr" presetSubtype="1"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up)">
                                      <p:cBhvr>
                                        <p:cTn id="30" dur="500"/>
                                        <p:tgtEl>
                                          <p:spTgt spid="19"/>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up)">
                                      <p:cBhvr>
                                        <p:cTn id="38" dur="500"/>
                                        <p:tgtEl>
                                          <p:spTgt spid="21"/>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500"/>
                                        <p:tgtEl>
                                          <p:spTgt spid="10"/>
                                        </p:tgtEl>
                                      </p:cBhvr>
                                    </p:animEffect>
                                  </p:childTnLst>
                                </p:cTn>
                              </p:par>
                            </p:childTnLst>
                          </p:cTn>
                        </p:par>
                        <p:par>
                          <p:cTn id="52" fill="hold">
                            <p:stCondLst>
                              <p:cond delay="1000"/>
                            </p:stCondLst>
                            <p:childTnLst>
                              <p:par>
                                <p:cTn id="53" presetID="22" presetClass="entr" presetSubtype="1"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up)">
                                      <p:cBhvr>
                                        <p:cTn id="55" dur="500"/>
                                        <p:tgtEl>
                                          <p:spTgt spid="23"/>
                                        </p:tgtEl>
                                      </p:cBhvr>
                                    </p:animEffect>
                                  </p:childTnLst>
                                </p:cTn>
                              </p:par>
                            </p:childTnLst>
                          </p:cTn>
                        </p:par>
                        <p:par>
                          <p:cTn id="56" fill="hold">
                            <p:stCondLst>
                              <p:cond delay="1500"/>
                            </p:stCondLst>
                            <p:childTnLst>
                              <p:par>
                                <p:cTn id="57" presetID="22" presetClass="entr" presetSubtype="1"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up)">
                                      <p:cBhvr>
                                        <p:cTn id="59" dur="500"/>
                                        <p:tgtEl>
                                          <p:spTgt spid="24"/>
                                        </p:tgtEl>
                                      </p:cBhvr>
                                    </p:animEffect>
                                  </p:childTnLst>
                                </p:cTn>
                              </p:par>
                            </p:childTnLst>
                          </p:cTn>
                        </p:par>
                        <p:par>
                          <p:cTn id="60" fill="hold">
                            <p:stCondLst>
                              <p:cond delay="2000"/>
                            </p:stCondLst>
                            <p:childTnLst>
                              <p:par>
                                <p:cTn id="61" presetID="10" presetClass="entr" presetSubtype="0"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fade">
                                      <p:cBhvr>
                                        <p:cTn id="68" dur="500"/>
                                        <p:tgtEl>
                                          <p:spTgt spid="9"/>
                                        </p:tgtEl>
                                      </p:cBhvr>
                                    </p:animEffect>
                                  </p:childTnLst>
                                </p:cTn>
                              </p:par>
                            </p:childTnLst>
                          </p:cTn>
                        </p:par>
                        <p:par>
                          <p:cTn id="69" fill="hold">
                            <p:stCondLst>
                              <p:cond delay="500"/>
                            </p:stCondLst>
                            <p:childTnLst>
                              <p:par>
                                <p:cTn id="70" presetID="10" presetClass="entr" presetSubtype="0" fill="hold" grpId="0" nodeType="after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fade">
                                      <p:cBhvr>
                                        <p:cTn id="72" dur="500"/>
                                        <p:tgtEl>
                                          <p:spTgt spid="11"/>
                                        </p:tgtEl>
                                      </p:cBhvr>
                                    </p:animEffect>
                                  </p:childTnLst>
                                </p:cTn>
                              </p:par>
                            </p:childTnLst>
                          </p:cTn>
                        </p:par>
                        <p:par>
                          <p:cTn id="73" fill="hold">
                            <p:stCondLst>
                              <p:cond delay="1000"/>
                            </p:stCondLst>
                            <p:childTnLst>
                              <p:par>
                                <p:cTn id="74" presetID="22" presetClass="entr" presetSubtype="1" fill="hold" grpId="0" nodeType="after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wipe(up)">
                                      <p:cBhvr>
                                        <p:cTn id="76" dur="500"/>
                                        <p:tgtEl>
                                          <p:spTgt spid="26"/>
                                        </p:tgtEl>
                                      </p:cBhvr>
                                    </p:animEffect>
                                  </p:childTnLst>
                                </p:cTn>
                              </p:par>
                            </p:childTnLst>
                          </p:cTn>
                        </p:par>
                        <p:par>
                          <p:cTn id="77" fill="hold">
                            <p:stCondLst>
                              <p:cond delay="1500"/>
                            </p:stCondLst>
                            <p:childTnLst>
                              <p:par>
                                <p:cTn id="78" presetID="22" presetClass="entr" presetSubtype="1" fill="hold"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wipe(up)">
                                      <p:cBhvr>
                                        <p:cTn id="80" dur="500"/>
                                        <p:tgtEl>
                                          <p:spTgt spid="27"/>
                                        </p:tgtEl>
                                      </p:cBhvr>
                                    </p:animEffect>
                                  </p:childTnLst>
                                </p:cTn>
                              </p:par>
                            </p:childTnLst>
                          </p:cTn>
                        </p:par>
                        <p:par>
                          <p:cTn id="81" fill="hold">
                            <p:stCondLst>
                              <p:cond delay="2000"/>
                            </p:stCondLst>
                            <p:childTnLst>
                              <p:par>
                                <p:cTn id="82" presetID="10"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500"/>
                                        <p:tgtEl>
                                          <p:spTgt spid="25"/>
                                        </p:tgtEl>
                                      </p:cBhvr>
                                    </p:animEffect>
                                  </p:childTnLst>
                                </p:cTn>
                              </p:par>
                            </p:childTnLst>
                          </p:cTn>
                        </p:par>
                        <p:par>
                          <p:cTn id="85" fill="hold">
                            <p:stCondLst>
                              <p:cond delay="2500"/>
                            </p:stCondLst>
                            <p:childTnLst>
                              <p:par>
                                <p:cTn id="86" presetID="10" presetClass="entr" presetSubtype="0" fill="hold" grpId="0" nodeType="afterEffect">
                                  <p:stCondLst>
                                    <p:cond delay="0"/>
                                  </p:stCondLst>
                                  <p:childTnLst>
                                    <p:set>
                                      <p:cBhvr>
                                        <p:cTn id="87" dur="1" fill="hold">
                                          <p:stCondLst>
                                            <p:cond delay="0"/>
                                          </p:stCondLst>
                                        </p:cTn>
                                        <p:tgtEl>
                                          <p:spTgt spid="13"/>
                                        </p:tgtEl>
                                        <p:attrNameLst>
                                          <p:attrName>style.visibility</p:attrName>
                                        </p:attrNameLst>
                                      </p:cBhvr>
                                      <p:to>
                                        <p:strVal val="visible"/>
                                      </p:to>
                                    </p:set>
                                    <p:animEffect transition="in" filter="fade">
                                      <p:cBhvr>
                                        <p:cTn id="8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2" grpId="0" animBg="1"/>
      <p:bldP spid="14" grpId="0" animBg="1"/>
      <p:bldP spid="15" grpId="0" animBg="1"/>
      <p:bldP spid="17" grpId="0" animBg="1"/>
      <p:bldP spid="20" grpId="0" animBg="1"/>
      <p:bldP spid="22" grpId="0" animBg="1"/>
      <p:bldP spid="23" grpId="0" animBg="1"/>
      <p:bldP spid="25" grpId="0" animBg="1"/>
      <p:bldP spid="26"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D07B49-9CD1-44F7-A815-E129DFDFFBE5}"/>
              </a:ext>
            </a:extLst>
          </p:cNvPr>
          <p:cNvSpPr>
            <a:spLocks noGrp="1"/>
          </p:cNvSpPr>
          <p:nvPr>
            <p:ph type="title"/>
          </p:nvPr>
        </p:nvSpPr>
        <p:spPr/>
        <p:txBody>
          <a:bodyPr/>
          <a:lstStyle/>
          <a:p>
            <a:r>
              <a:rPr lang="en-US" dirty="0"/>
              <a:t>General Procedural Issues for PCI: </a:t>
            </a:r>
            <a:br>
              <a:rPr lang="en-US" dirty="0"/>
            </a:br>
            <a:r>
              <a:rPr lang="en-US" i="1" dirty="0">
                <a:latin typeface="Lub Dub Medium" panose="020B0603030403020204" pitchFamily="34" charset="0"/>
              </a:rPr>
              <a:t>Clinical Circumstances</a:t>
            </a:r>
          </a:p>
        </p:txBody>
      </p:sp>
      <p:sp>
        <p:nvSpPr>
          <p:cNvPr id="7" name="TextBox 6">
            <a:extLst>
              <a:ext uri="{FF2B5EF4-FFF2-40B4-BE49-F238E27FC236}">
                <a16:creationId xmlns:a16="http://schemas.microsoft.com/office/drawing/2014/main" id="{7E489370-51FF-4A97-8227-A7B877A7B060}"/>
              </a:ext>
            </a:extLst>
          </p:cNvPr>
          <p:cNvSpPr txBox="1"/>
          <p:nvPr/>
        </p:nvSpPr>
        <p:spPr>
          <a:xfrm>
            <a:off x="749808" y="1700257"/>
            <a:ext cx="3611880" cy="369332"/>
          </a:xfrm>
          <a:prstGeom prst="rect">
            <a:avLst/>
          </a:prstGeom>
          <a:noFill/>
        </p:spPr>
        <p:txBody>
          <a:bodyPr wrap="square">
            <a:spAutoFit/>
          </a:bodyPr>
          <a:lstStyle/>
          <a:p>
            <a:pPr>
              <a:lnSpc>
                <a:spcPct val="90000"/>
              </a:lnSpc>
              <a:spcBef>
                <a:spcPts val="1000"/>
              </a:spcBef>
            </a:pPr>
            <a:r>
              <a:rPr lang="en-US" sz="2000" dirty="0">
                <a:solidFill>
                  <a:srgbClr val="CF2429"/>
                </a:solidFill>
                <a:latin typeface="Lub Dub Bold" panose="020B0803030403020204" pitchFamily="34" charset="0"/>
              </a:rPr>
              <a:t>Thrombectomy</a:t>
            </a:r>
          </a:p>
        </p:txBody>
      </p:sp>
      <p:graphicFrame>
        <p:nvGraphicFramePr>
          <p:cNvPr id="8" name="Content Placeholder 5">
            <a:extLst>
              <a:ext uri="{FF2B5EF4-FFF2-40B4-BE49-F238E27FC236}">
                <a16:creationId xmlns:a16="http://schemas.microsoft.com/office/drawing/2014/main" id="{47A59496-79AE-40E1-A136-4157F90A7990}"/>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81768880"/>
              </p:ext>
            </p:extLst>
          </p:nvPr>
        </p:nvGraphicFramePr>
        <p:xfrm>
          <a:off x="838200" y="2074777"/>
          <a:ext cx="4739640" cy="914400"/>
        </p:xfrm>
        <a:graphic>
          <a:graphicData uri="http://schemas.openxmlformats.org/drawingml/2006/table">
            <a:tbl>
              <a:tblPr firstRow="1" bandRow="1">
                <a:tableStyleId>{5C22544A-7EE6-4342-B048-85BDC9FD1C3A}</a:tableStyleId>
              </a:tblPr>
              <a:tblGrid>
                <a:gridCol w="878891">
                  <a:extLst>
                    <a:ext uri="{9D8B030D-6E8A-4147-A177-3AD203B41FA5}">
                      <a16:colId xmlns:a16="http://schemas.microsoft.com/office/drawing/2014/main" val="2649235253"/>
                    </a:ext>
                  </a:extLst>
                </a:gridCol>
                <a:gridCol w="3860749">
                  <a:extLst>
                    <a:ext uri="{9D8B030D-6E8A-4147-A177-3AD203B41FA5}">
                      <a16:colId xmlns:a16="http://schemas.microsoft.com/office/drawing/2014/main" val="3265590656"/>
                    </a:ext>
                  </a:extLst>
                </a:gridCol>
              </a:tblGrid>
              <a:tr h="21995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37392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3: </a:t>
                      </a:r>
                      <a:r>
                        <a:rPr lang="en-US" sz="1600" dirty="0">
                          <a:ln>
                            <a:noFill/>
                          </a:ln>
                          <a:solidFill>
                            <a:schemeClr val="tx1"/>
                          </a:solidFill>
                          <a:latin typeface="Lub Dub Bold" panose="020B0803030403020204" pitchFamily="34" charset="0"/>
                          <a:cs typeface="Calibri"/>
                        </a:rPr>
                        <a:t>No Benefit</a:t>
                      </a:r>
                      <a:endParaRPr lang="en-US" sz="1800" dirty="0">
                        <a:ln>
                          <a:noFill/>
                        </a:ln>
                        <a:solidFill>
                          <a:schemeClr val="tx1"/>
                        </a:solidFill>
                        <a:latin typeface="Lub Dub Bold" panose="020B0803030403020204" pitchFamily="34" charset="0"/>
                        <a:cs typeface="Calibri"/>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7320"/>
                    </a:solidFill>
                  </a:tcPr>
                </a:tc>
                <a:tc>
                  <a:txBody>
                    <a:bodyPr/>
                    <a:lstStyle/>
                    <a:p>
                      <a:pPr marL="284163" marR="36195" lvl="0" indent="-230188" algn="l" defTabSz="914400" rtl="0" eaLnBrk="1" fontAlgn="auto" latinLnBrk="0" hangingPunct="1">
                        <a:lnSpc>
                          <a:spcPct val="100000"/>
                        </a:lnSpc>
                        <a:spcBef>
                          <a:spcPts val="600"/>
                        </a:spcBef>
                        <a:spcAft>
                          <a:spcPts val="600"/>
                        </a:spcAft>
                        <a:buClrTx/>
                        <a:buSzTx/>
                        <a:buFont typeface="+mj-lt"/>
                        <a:buAutoNum type="arabicPeriod"/>
                        <a:tabLst/>
                        <a:defRPr/>
                      </a:pPr>
                      <a:r>
                        <a:rPr lang="en-US" sz="1400" dirty="0">
                          <a:latin typeface="Lub Dub Condensed" panose="020B0506030403020204" pitchFamily="34" charset="0"/>
                        </a:rPr>
                        <a:t>In STEMI, routine aspiration thrombectomy before primary PCI is not useful</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bl>
          </a:graphicData>
        </a:graphic>
      </p:graphicFrame>
      <p:sp>
        <p:nvSpPr>
          <p:cNvPr id="9" name="TextBox 8">
            <a:extLst>
              <a:ext uri="{FF2B5EF4-FFF2-40B4-BE49-F238E27FC236}">
                <a16:creationId xmlns:a16="http://schemas.microsoft.com/office/drawing/2014/main" id="{97BF57B5-DA46-4F81-9681-7013CCC317DF}"/>
              </a:ext>
            </a:extLst>
          </p:cNvPr>
          <p:cNvSpPr txBox="1"/>
          <p:nvPr/>
        </p:nvSpPr>
        <p:spPr>
          <a:xfrm>
            <a:off x="5632706" y="2021068"/>
            <a:ext cx="5440680" cy="1021818"/>
          </a:xfrm>
          <a:prstGeom prst="rect">
            <a:avLst/>
          </a:prstGeom>
          <a:noFill/>
        </p:spPr>
        <p:txBody>
          <a:bodyPr wrap="square">
            <a:spAutoFit/>
          </a:bodyPr>
          <a:lstStyle/>
          <a:p>
            <a:pPr marL="228600" marR="0" lvl="0" indent="-119063" fontAlgn="auto" hangingPunct="0">
              <a:lnSpc>
                <a:spcPct val="90000"/>
              </a:lnSpc>
              <a:spcBef>
                <a:spcPts val="600"/>
              </a:spcBef>
              <a:spcAft>
                <a:spcPts val="0"/>
              </a:spcAft>
              <a:buClrTx/>
              <a:buSzTx/>
              <a:buFont typeface="Arial" panose="020B0604020202020204" pitchFamily="34" charset="0"/>
              <a:buChar char="•"/>
              <a:tabLst/>
              <a:defRPr/>
            </a:pPr>
            <a:r>
              <a:rPr lang="en-US" sz="1400" dirty="0">
                <a:solidFill>
                  <a:srgbClr val="292929"/>
                </a:solidFill>
                <a:latin typeface="Lub Dub Condensed" panose="020B0506030403020204" pitchFamily="34" charset="0"/>
                <a:cs typeface="Lato"/>
              </a:rPr>
              <a:t>No significant reduction in CV death, MI, cardiogenic shock, reinfarction, stent thrombosis or target lesion revascularization</a:t>
            </a:r>
          </a:p>
          <a:p>
            <a:pPr marL="228600" marR="0" lvl="0" indent="-119063" fontAlgn="auto" hangingPunct="0">
              <a:lnSpc>
                <a:spcPct val="90000"/>
              </a:lnSpc>
              <a:spcBef>
                <a:spcPts val="600"/>
              </a:spcBef>
              <a:spcAft>
                <a:spcPts val="0"/>
              </a:spcAft>
              <a:buClrTx/>
              <a:buSzTx/>
              <a:buFont typeface="Arial" panose="020B0604020202020204" pitchFamily="34" charset="0"/>
              <a:buChar char="•"/>
              <a:tabLst/>
              <a:defRPr/>
            </a:pPr>
            <a:r>
              <a:rPr lang="en-US" sz="1400" dirty="0">
                <a:solidFill>
                  <a:srgbClr val="292929"/>
                </a:solidFill>
                <a:latin typeface="Lub Dub Condensed" panose="020B0506030403020204" pitchFamily="34" charset="0"/>
                <a:cs typeface="Lato"/>
              </a:rPr>
              <a:t>Increased risk of stroke</a:t>
            </a:r>
          </a:p>
          <a:p>
            <a:pPr marL="228600" marR="0" lvl="0" indent="-119063" fontAlgn="auto" hangingPunct="0">
              <a:lnSpc>
                <a:spcPct val="90000"/>
              </a:lnSpc>
              <a:spcBef>
                <a:spcPts val="600"/>
              </a:spcBef>
              <a:spcAft>
                <a:spcPts val="0"/>
              </a:spcAft>
              <a:buClrTx/>
              <a:buSzTx/>
              <a:buFont typeface="Arial" panose="020B0604020202020204" pitchFamily="34" charset="0"/>
              <a:buChar char="•"/>
              <a:tabLst/>
              <a:defRPr/>
            </a:pPr>
            <a:r>
              <a:rPr lang="en-US" sz="1400" dirty="0">
                <a:solidFill>
                  <a:srgbClr val="292929"/>
                </a:solidFill>
                <a:latin typeface="Lub Dub Condensed" panose="020B0506030403020204" pitchFamily="34" charset="0"/>
                <a:cs typeface="Lato"/>
              </a:rPr>
              <a:t>Selective use in patients with high thrombus burden can be considered</a:t>
            </a:r>
          </a:p>
        </p:txBody>
      </p:sp>
      <p:sp>
        <p:nvSpPr>
          <p:cNvPr id="10" name="TextBox 9">
            <a:extLst>
              <a:ext uri="{FF2B5EF4-FFF2-40B4-BE49-F238E27FC236}">
                <a16:creationId xmlns:a16="http://schemas.microsoft.com/office/drawing/2014/main" id="{0252924C-C9E2-4D58-8216-4D1F7F01F240}"/>
              </a:ext>
            </a:extLst>
          </p:cNvPr>
          <p:cNvSpPr txBox="1"/>
          <p:nvPr/>
        </p:nvSpPr>
        <p:spPr>
          <a:xfrm>
            <a:off x="749808" y="3586337"/>
            <a:ext cx="3611880" cy="369332"/>
          </a:xfrm>
          <a:prstGeom prst="rect">
            <a:avLst/>
          </a:prstGeom>
          <a:noFill/>
        </p:spPr>
        <p:txBody>
          <a:bodyPr wrap="square">
            <a:spAutoFit/>
          </a:bodyPr>
          <a:lstStyle/>
          <a:p>
            <a:pPr>
              <a:lnSpc>
                <a:spcPct val="90000"/>
              </a:lnSpc>
              <a:spcBef>
                <a:spcPts val="1000"/>
              </a:spcBef>
            </a:pPr>
            <a:r>
              <a:rPr lang="en-US" sz="2000" dirty="0">
                <a:solidFill>
                  <a:srgbClr val="CF2429"/>
                </a:solidFill>
                <a:latin typeface="Lub Dub Bold" panose="020B0803030403020204" pitchFamily="34" charset="0"/>
              </a:rPr>
              <a:t>Calcified Lesions</a:t>
            </a:r>
          </a:p>
        </p:txBody>
      </p:sp>
      <p:graphicFrame>
        <p:nvGraphicFramePr>
          <p:cNvPr id="11" name="Content Placeholder 5">
            <a:extLst>
              <a:ext uri="{FF2B5EF4-FFF2-40B4-BE49-F238E27FC236}">
                <a16:creationId xmlns:a16="http://schemas.microsoft.com/office/drawing/2014/main" id="{4DBF6AFE-667E-47C8-A897-A9D060D9A5E4}"/>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374136802"/>
              </p:ext>
            </p:extLst>
          </p:nvPr>
        </p:nvGraphicFramePr>
        <p:xfrm>
          <a:off x="838200" y="3960857"/>
          <a:ext cx="9713976" cy="1196886"/>
        </p:xfrm>
        <a:graphic>
          <a:graphicData uri="http://schemas.openxmlformats.org/drawingml/2006/table">
            <a:tbl>
              <a:tblPr firstRow="1" bandRow="1">
                <a:tableStyleId>{5C22544A-7EE6-4342-B048-85BDC9FD1C3A}</a:tableStyleId>
              </a:tblPr>
              <a:tblGrid>
                <a:gridCol w="878891">
                  <a:extLst>
                    <a:ext uri="{9D8B030D-6E8A-4147-A177-3AD203B41FA5}">
                      <a16:colId xmlns:a16="http://schemas.microsoft.com/office/drawing/2014/main" val="2649235253"/>
                    </a:ext>
                  </a:extLst>
                </a:gridCol>
                <a:gridCol w="8835085">
                  <a:extLst>
                    <a:ext uri="{9D8B030D-6E8A-4147-A177-3AD203B41FA5}">
                      <a16:colId xmlns:a16="http://schemas.microsoft.com/office/drawing/2014/main" val="3265590656"/>
                    </a:ext>
                  </a:extLst>
                </a:gridCol>
              </a:tblGrid>
              <a:tr h="21995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37392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284163" marR="36195" lvl="0" indent="-230188" algn="l" defTabSz="914400" rtl="0" eaLnBrk="1" fontAlgn="auto" latinLnBrk="0" hangingPunct="1">
                        <a:lnSpc>
                          <a:spcPct val="100000"/>
                        </a:lnSpc>
                        <a:spcBef>
                          <a:spcPts val="600"/>
                        </a:spcBef>
                        <a:spcAft>
                          <a:spcPts val="600"/>
                        </a:spcAft>
                        <a:buClrTx/>
                        <a:buSzTx/>
                        <a:buFont typeface="+mj-lt"/>
                        <a:buAutoNum type="arabicPeriod"/>
                        <a:tabLst/>
                        <a:defRPr/>
                      </a:pPr>
                      <a:r>
                        <a:rPr lang="en-US" sz="1400" dirty="0">
                          <a:latin typeface="Lub Dub Condensed" panose="020B0506030403020204" pitchFamily="34" charset="0"/>
                        </a:rPr>
                        <a:t>In fibrotic or heavily calcified lesions, plaque modification with rotational atherectomy improves procedural success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373926">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284163" marR="36195" lvl="0" indent="-230188" algn="l" defTabSz="914400" rtl="0" eaLnBrk="1" fontAlgn="auto" latinLnBrk="0" hangingPunct="1">
                        <a:lnSpc>
                          <a:spcPct val="100000"/>
                        </a:lnSpc>
                        <a:spcBef>
                          <a:spcPts val="600"/>
                        </a:spcBef>
                        <a:spcAft>
                          <a:spcPts val="600"/>
                        </a:spcAft>
                        <a:buClrTx/>
                        <a:buSzTx/>
                        <a:buFont typeface="+mj-lt"/>
                        <a:buAutoNum type="arabicPeriod" startAt="2"/>
                        <a:tabLst/>
                        <a:defRPr/>
                      </a:pPr>
                      <a:r>
                        <a:rPr lang="en-US" sz="1400" dirty="0">
                          <a:latin typeface="Lub Dub Condensed" panose="020B0506030403020204" pitchFamily="34" charset="0"/>
                        </a:rPr>
                        <a:t>Plaque modification with orbital atherectomy, balloon atherotomy, laser angioplasty, or intracoronary lithotripsy can be considered in fibrotic and heavily calcified lesions to improve procedural success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727635753"/>
                  </a:ext>
                </a:extLst>
              </a:tr>
            </a:tbl>
          </a:graphicData>
        </a:graphic>
      </p:graphicFrame>
      <p:sp>
        <p:nvSpPr>
          <p:cNvPr id="6" name="Text Placeholder 5">
            <a:extLst>
              <a:ext uri="{FF2B5EF4-FFF2-40B4-BE49-F238E27FC236}">
                <a16:creationId xmlns:a16="http://schemas.microsoft.com/office/drawing/2014/main" id="{521D3B6F-A37F-4BCC-87DE-923795B48679}"/>
              </a:ext>
            </a:extLst>
          </p:cNvPr>
          <p:cNvSpPr>
            <a:spLocks noGrp="1"/>
          </p:cNvSpPr>
          <p:nvPr>
            <p:ph type="body" sz="quarter" idx="13"/>
          </p:nvPr>
        </p:nvSpPr>
        <p:spPr>
          <a:xfrm>
            <a:off x="838200" y="6028531"/>
            <a:ext cx="10515600" cy="271939"/>
          </a:xfrm>
        </p:spPr>
        <p:txBody>
          <a:bodyPr/>
          <a:lstStyle/>
          <a:p>
            <a:pPr algn="ctr"/>
            <a:r>
              <a:rPr lang="en-US" sz="1000" b="1" dirty="0"/>
              <a:t>Abbreviations: </a:t>
            </a:r>
            <a:r>
              <a:rPr lang="en-US" sz="1000" dirty="0"/>
              <a:t>CV indicates cardiovascular; MI, myocardial infarction; PCI, percutaneous coronary intervention; and STEMI, ST-elevation myocardial infarction.</a:t>
            </a:r>
          </a:p>
        </p:txBody>
      </p:sp>
      <p:sp>
        <p:nvSpPr>
          <p:cNvPr id="12" name="Slide Number Placeholder 3">
            <a:extLst>
              <a:ext uri="{FF2B5EF4-FFF2-40B4-BE49-F238E27FC236}">
                <a16:creationId xmlns:a16="http://schemas.microsoft.com/office/drawing/2014/main" id="{5EA56AC8-6238-49DB-A2FC-4964F6823C2C}"/>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24</a:t>
            </a:fld>
            <a:endParaRPr lang="en-US" sz="900" dirty="0"/>
          </a:p>
        </p:txBody>
      </p:sp>
    </p:spTree>
    <p:extLst>
      <p:ext uri="{BB962C8B-B14F-4D97-AF65-F5344CB8AC3E}">
        <p14:creationId xmlns:p14="http://schemas.microsoft.com/office/powerpoint/2010/main" val="27033607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D07B49-9CD1-44F7-A815-E129DFDFFBE5}"/>
              </a:ext>
            </a:extLst>
          </p:cNvPr>
          <p:cNvSpPr>
            <a:spLocks noGrp="1"/>
          </p:cNvSpPr>
          <p:nvPr>
            <p:ph type="title"/>
          </p:nvPr>
        </p:nvSpPr>
        <p:spPr/>
        <p:txBody>
          <a:bodyPr/>
          <a:lstStyle/>
          <a:p>
            <a:r>
              <a:rPr lang="en-US" dirty="0"/>
              <a:t>General Procedural Issues for PCI: </a:t>
            </a:r>
            <a:br>
              <a:rPr lang="en-US" dirty="0"/>
            </a:br>
            <a:r>
              <a:rPr lang="en-US" i="1" dirty="0">
                <a:latin typeface="Lub Dub Medium" panose="020B0603030403020204" pitchFamily="34" charset="0"/>
              </a:rPr>
              <a:t>Clinical Circumstances</a:t>
            </a:r>
          </a:p>
        </p:txBody>
      </p:sp>
      <p:sp>
        <p:nvSpPr>
          <p:cNvPr id="7" name="TextBox 6">
            <a:extLst>
              <a:ext uri="{FF2B5EF4-FFF2-40B4-BE49-F238E27FC236}">
                <a16:creationId xmlns:a16="http://schemas.microsoft.com/office/drawing/2014/main" id="{7C654965-8FAF-4D54-B1CA-51AFBCE96EE4}"/>
              </a:ext>
            </a:extLst>
          </p:cNvPr>
          <p:cNvSpPr txBox="1"/>
          <p:nvPr/>
        </p:nvSpPr>
        <p:spPr>
          <a:xfrm>
            <a:off x="749808" y="1291709"/>
            <a:ext cx="3611880" cy="369332"/>
          </a:xfrm>
          <a:prstGeom prst="rect">
            <a:avLst/>
          </a:prstGeom>
          <a:noFill/>
        </p:spPr>
        <p:txBody>
          <a:bodyPr wrap="square">
            <a:spAutoFit/>
          </a:bodyPr>
          <a:lstStyle/>
          <a:p>
            <a:pPr>
              <a:lnSpc>
                <a:spcPct val="90000"/>
              </a:lnSpc>
              <a:spcBef>
                <a:spcPts val="1000"/>
              </a:spcBef>
            </a:pPr>
            <a:r>
              <a:rPr lang="en-US" sz="2000" dirty="0">
                <a:solidFill>
                  <a:srgbClr val="CF2429"/>
                </a:solidFill>
                <a:latin typeface="Lub Dub Bold" panose="020B0803030403020204" pitchFamily="34" charset="0"/>
              </a:rPr>
              <a:t>SVG Disease</a:t>
            </a:r>
          </a:p>
        </p:txBody>
      </p:sp>
      <p:graphicFrame>
        <p:nvGraphicFramePr>
          <p:cNvPr id="8" name="Content Placeholder 5">
            <a:extLst>
              <a:ext uri="{FF2B5EF4-FFF2-40B4-BE49-F238E27FC236}">
                <a16:creationId xmlns:a16="http://schemas.microsoft.com/office/drawing/2014/main" id="{40C2B412-7FDE-4B06-A81F-3A219F8176BE}"/>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93322595"/>
              </p:ext>
            </p:extLst>
          </p:nvPr>
        </p:nvGraphicFramePr>
        <p:xfrm>
          <a:off x="838200" y="1666229"/>
          <a:ext cx="7949184" cy="1876063"/>
        </p:xfrm>
        <a:graphic>
          <a:graphicData uri="http://schemas.openxmlformats.org/drawingml/2006/table">
            <a:tbl>
              <a:tblPr firstRow="1" bandRow="1">
                <a:tableStyleId>{5C22544A-7EE6-4342-B048-85BDC9FD1C3A}</a:tableStyleId>
              </a:tblPr>
              <a:tblGrid>
                <a:gridCol w="780288">
                  <a:extLst>
                    <a:ext uri="{9D8B030D-6E8A-4147-A177-3AD203B41FA5}">
                      <a16:colId xmlns:a16="http://schemas.microsoft.com/office/drawing/2014/main" val="2649235253"/>
                    </a:ext>
                  </a:extLst>
                </a:gridCol>
                <a:gridCol w="7168896">
                  <a:extLst>
                    <a:ext uri="{9D8B030D-6E8A-4147-A177-3AD203B41FA5}">
                      <a16:colId xmlns:a16="http://schemas.microsoft.com/office/drawing/2014/main" val="3265590656"/>
                    </a:ext>
                  </a:extLst>
                </a:gridCol>
              </a:tblGrid>
              <a:tr h="21995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379495">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284163" marR="36195" lvl="0" indent="-230188" algn="l" defTabSz="914400" rtl="0" eaLnBrk="1" fontAlgn="auto" latinLnBrk="0" hangingPunct="1">
                        <a:lnSpc>
                          <a:spcPct val="100000"/>
                        </a:lnSpc>
                        <a:spcBef>
                          <a:spcPts val="600"/>
                        </a:spcBef>
                        <a:spcAft>
                          <a:spcPts val="600"/>
                        </a:spcAft>
                        <a:buClrTx/>
                        <a:buSzTx/>
                        <a:buFont typeface="+mj-lt"/>
                        <a:buAutoNum type="arabicPeriod"/>
                        <a:tabLst/>
                        <a:defRPr/>
                      </a:pPr>
                      <a:r>
                        <a:rPr lang="en-US" sz="1400" dirty="0">
                          <a:latin typeface="Lub Dub Condensed" panose="020B0506030403020204" pitchFamily="34" charset="0"/>
                        </a:rPr>
                        <a:t>In PCI of a SVG, use of an embolic protection device can decrease risk of distal embolization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612648">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284163" marR="36195" lvl="0" indent="-230188" algn="l" defTabSz="914400" rtl="0" eaLnBrk="1" fontAlgn="auto" latinLnBrk="0" hangingPunct="1">
                        <a:lnSpc>
                          <a:spcPct val="100000"/>
                        </a:lnSpc>
                        <a:spcBef>
                          <a:spcPts val="600"/>
                        </a:spcBef>
                        <a:spcAft>
                          <a:spcPts val="600"/>
                        </a:spcAft>
                        <a:buClrTx/>
                        <a:buSzTx/>
                        <a:buFont typeface="+mj-lt"/>
                        <a:buAutoNum type="arabicPeriod" startAt="2"/>
                        <a:tabLst/>
                        <a:defRPr/>
                      </a:pPr>
                      <a:r>
                        <a:rPr lang="en-US" sz="1400" dirty="0">
                          <a:latin typeface="Lub Dub Condensed" panose="020B0506030403020204" pitchFamily="34" charset="0"/>
                        </a:rPr>
                        <a:t>PCI of the native coronary artery is preferred over SVG PCI if feasible</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727635753"/>
                  </a:ext>
                </a:extLst>
              </a:tr>
              <a:tr h="435864">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3: </a:t>
                      </a:r>
                      <a:r>
                        <a:rPr lang="en-US" sz="1400" dirty="0">
                          <a:ln>
                            <a:noFill/>
                          </a:ln>
                          <a:solidFill>
                            <a:schemeClr val="tx1"/>
                          </a:solidFill>
                          <a:latin typeface="Lub Dub Bold" panose="020B0803030403020204" pitchFamily="34" charset="0"/>
                          <a:cs typeface="Calibri"/>
                        </a:rPr>
                        <a:t>No benefit</a:t>
                      </a:r>
                      <a:endParaRPr lang="en-US" sz="1800" dirty="0">
                        <a:ln>
                          <a:noFill/>
                        </a:ln>
                        <a:solidFill>
                          <a:schemeClr val="tx1"/>
                        </a:solidFill>
                        <a:latin typeface="Lub Dub Bold" panose="020B0803030403020204" pitchFamily="34" charset="0"/>
                        <a:cs typeface="Calibri"/>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7320"/>
                    </a:solidFill>
                  </a:tcPr>
                </a:tc>
                <a:tc>
                  <a:txBody>
                    <a:bodyPr/>
                    <a:lstStyle/>
                    <a:p>
                      <a:pPr marL="284163" marR="36195" lvl="0" indent="-230188" algn="l" defTabSz="914400" rtl="0" eaLnBrk="1" fontAlgn="auto" latinLnBrk="0" hangingPunct="1">
                        <a:lnSpc>
                          <a:spcPct val="100000"/>
                        </a:lnSpc>
                        <a:spcBef>
                          <a:spcPts val="600"/>
                        </a:spcBef>
                        <a:spcAft>
                          <a:spcPts val="600"/>
                        </a:spcAft>
                        <a:buClrTx/>
                        <a:buSzTx/>
                        <a:buFont typeface="+mj-lt"/>
                        <a:buAutoNum type="arabicPeriod" startAt="3"/>
                        <a:tabLst/>
                        <a:defRPr/>
                      </a:pPr>
                      <a:r>
                        <a:rPr lang="en-US" sz="1400" dirty="0">
                          <a:latin typeface="Lub Dub Condensed" panose="020B0506030403020204" pitchFamily="34" charset="0"/>
                        </a:rPr>
                        <a:t>PCI of chronically occluded SVG should not be performed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714392269"/>
                  </a:ext>
                </a:extLst>
              </a:tr>
            </a:tbl>
          </a:graphicData>
        </a:graphic>
      </p:graphicFrame>
      <p:sp>
        <p:nvSpPr>
          <p:cNvPr id="9" name="TextBox 8">
            <a:extLst>
              <a:ext uri="{FF2B5EF4-FFF2-40B4-BE49-F238E27FC236}">
                <a16:creationId xmlns:a16="http://schemas.microsoft.com/office/drawing/2014/main" id="{B73C86EB-F831-40F7-A8F5-3FFE94CA1DCB}"/>
              </a:ext>
              <a:ext uri="{C183D7F6-B498-43B3-948B-1728B52AA6E4}">
                <adec:decorative xmlns:adec="http://schemas.microsoft.com/office/drawing/2017/decorative" val="1"/>
              </a:ext>
            </a:extLst>
          </p:cNvPr>
          <p:cNvSpPr txBox="1"/>
          <p:nvPr/>
        </p:nvSpPr>
        <p:spPr>
          <a:xfrm>
            <a:off x="7580376" y="2424831"/>
            <a:ext cx="2971800" cy="457200"/>
          </a:xfrm>
          <a:prstGeom prst="rect">
            <a:avLst/>
          </a:prstGeom>
          <a:solidFill>
            <a:schemeClr val="tx1">
              <a:lumMod val="65000"/>
              <a:lumOff val="35000"/>
            </a:schemeClr>
          </a:solidFill>
        </p:spPr>
        <p:txBody>
          <a:bodyPr wrap="square" lIns="9144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latin typeface="Lub Dub Condensed" panose="020B0506030403020204" pitchFamily="34" charset="0"/>
            </a:endParaRPr>
          </a:p>
        </p:txBody>
      </p:sp>
      <p:sp>
        <p:nvSpPr>
          <p:cNvPr id="10" name="Right Arrow 12" descr="PCI of the native coronary artery is preferred over SVG PCI if feasible and can lead to">
            <a:extLst>
              <a:ext uri="{FF2B5EF4-FFF2-40B4-BE49-F238E27FC236}">
                <a16:creationId xmlns:a16="http://schemas.microsoft.com/office/drawing/2014/main" id="{3E00F429-309B-4D23-8373-F96A27E217F3}"/>
              </a:ext>
            </a:extLst>
          </p:cNvPr>
          <p:cNvSpPr/>
          <p:nvPr/>
        </p:nvSpPr>
        <p:spPr>
          <a:xfrm>
            <a:off x="7158905" y="2479502"/>
            <a:ext cx="494623" cy="352323"/>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9B2F2107-60E5-4D6D-A30C-1AAC727F907E}"/>
              </a:ext>
            </a:extLst>
          </p:cNvPr>
          <p:cNvSpPr txBox="1"/>
          <p:nvPr/>
        </p:nvSpPr>
        <p:spPr>
          <a:xfrm>
            <a:off x="7580376" y="2424832"/>
            <a:ext cx="2971800" cy="461665"/>
          </a:xfrm>
          <a:prstGeom prst="rect">
            <a:avLst/>
          </a:prstGeom>
          <a:noFill/>
        </p:spPr>
        <p:txBody>
          <a:bodyPr wrap="square" lIns="9144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Lub Dub Condensed" panose="020B0506030403020204" pitchFamily="34" charset="0"/>
              </a:rPr>
              <a:t>Increased periprocedural MI, no-reflow, stent thrombosis, TVR and death with SVG PCI</a:t>
            </a:r>
          </a:p>
        </p:txBody>
      </p:sp>
      <p:sp>
        <p:nvSpPr>
          <p:cNvPr id="11" name="TextBox 10">
            <a:extLst>
              <a:ext uri="{FF2B5EF4-FFF2-40B4-BE49-F238E27FC236}">
                <a16:creationId xmlns:a16="http://schemas.microsoft.com/office/drawing/2014/main" id="{A48CFE05-4A4B-4715-A378-100E1C33AA6F}"/>
              </a:ext>
            </a:extLst>
          </p:cNvPr>
          <p:cNvSpPr txBox="1"/>
          <p:nvPr/>
        </p:nvSpPr>
        <p:spPr>
          <a:xfrm>
            <a:off x="749808" y="3808765"/>
            <a:ext cx="3611880" cy="369332"/>
          </a:xfrm>
          <a:prstGeom prst="rect">
            <a:avLst/>
          </a:prstGeom>
          <a:noFill/>
        </p:spPr>
        <p:txBody>
          <a:bodyPr wrap="square">
            <a:spAutoFit/>
          </a:bodyPr>
          <a:lstStyle/>
          <a:p>
            <a:pPr>
              <a:lnSpc>
                <a:spcPct val="90000"/>
              </a:lnSpc>
              <a:spcBef>
                <a:spcPts val="1000"/>
              </a:spcBef>
            </a:pPr>
            <a:r>
              <a:rPr lang="en-US" sz="2000" dirty="0">
                <a:solidFill>
                  <a:srgbClr val="CF2429"/>
                </a:solidFill>
                <a:latin typeface="Lub Dub Bold" panose="020B0803030403020204" pitchFamily="34" charset="0"/>
              </a:rPr>
              <a:t>Treatment of ISR</a:t>
            </a:r>
          </a:p>
        </p:txBody>
      </p:sp>
      <p:graphicFrame>
        <p:nvGraphicFramePr>
          <p:cNvPr id="12" name="Content Placeholder 5">
            <a:extLst>
              <a:ext uri="{FF2B5EF4-FFF2-40B4-BE49-F238E27FC236}">
                <a16:creationId xmlns:a16="http://schemas.microsoft.com/office/drawing/2014/main" id="{DA98C171-46F7-4403-A582-62043512D039}"/>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519605257"/>
              </p:ext>
            </p:extLst>
          </p:nvPr>
        </p:nvGraphicFramePr>
        <p:xfrm>
          <a:off x="838200" y="4183285"/>
          <a:ext cx="7949184" cy="1568291"/>
        </p:xfrm>
        <a:graphic>
          <a:graphicData uri="http://schemas.openxmlformats.org/drawingml/2006/table">
            <a:tbl>
              <a:tblPr firstRow="1" bandRow="1">
                <a:tableStyleId>{5C22544A-7EE6-4342-B048-85BDC9FD1C3A}</a:tableStyleId>
              </a:tblPr>
              <a:tblGrid>
                <a:gridCol w="780288">
                  <a:extLst>
                    <a:ext uri="{9D8B030D-6E8A-4147-A177-3AD203B41FA5}">
                      <a16:colId xmlns:a16="http://schemas.microsoft.com/office/drawing/2014/main" val="2649235253"/>
                    </a:ext>
                  </a:extLst>
                </a:gridCol>
                <a:gridCol w="7168896">
                  <a:extLst>
                    <a:ext uri="{9D8B030D-6E8A-4147-A177-3AD203B41FA5}">
                      <a16:colId xmlns:a16="http://schemas.microsoft.com/office/drawing/2014/main" val="3265590656"/>
                    </a:ext>
                  </a:extLst>
                </a:gridCol>
              </a:tblGrid>
              <a:tr h="21995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37652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284163" marR="36195" lvl="0" indent="-230188" algn="l" defTabSz="914400" rtl="0" eaLnBrk="1" fontAlgn="auto" latinLnBrk="0" hangingPunct="1">
                        <a:lnSpc>
                          <a:spcPct val="100000"/>
                        </a:lnSpc>
                        <a:spcBef>
                          <a:spcPts val="600"/>
                        </a:spcBef>
                        <a:spcAft>
                          <a:spcPts val="600"/>
                        </a:spcAft>
                        <a:buClrTx/>
                        <a:buSzTx/>
                        <a:buFont typeface="+mj-lt"/>
                        <a:buAutoNum type="arabicPeriod"/>
                        <a:tabLst/>
                        <a:defRPr/>
                      </a:pPr>
                      <a:r>
                        <a:rPr lang="en-US" sz="1400" dirty="0">
                          <a:latin typeface="Lub Dub Condensed" panose="020B0506030403020204" pitchFamily="34" charset="0"/>
                        </a:rPr>
                        <a:t>For PCI of ISR, a DES should be used to improve outcomes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374904">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284163" marR="36195" lvl="0" indent="-230188" algn="l" defTabSz="914400" rtl="0" eaLnBrk="1" fontAlgn="auto" latinLnBrk="0" hangingPunct="1">
                        <a:lnSpc>
                          <a:spcPct val="100000"/>
                        </a:lnSpc>
                        <a:spcBef>
                          <a:spcPts val="600"/>
                        </a:spcBef>
                        <a:spcAft>
                          <a:spcPts val="600"/>
                        </a:spcAft>
                        <a:buClrTx/>
                        <a:buSzTx/>
                        <a:buFont typeface="+mj-lt"/>
                        <a:buAutoNum type="arabicPeriod" startAt="2"/>
                        <a:tabLst/>
                        <a:defRPr/>
                      </a:pPr>
                      <a:r>
                        <a:rPr lang="en-US" sz="1400" dirty="0">
                          <a:latin typeface="Lub Dub Condensed" panose="020B0506030403020204" pitchFamily="34" charset="0"/>
                        </a:rPr>
                        <a:t>CABG can be useful over repeat PCI to reduce recurrent events in symptomatic diffuse ISR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727635753"/>
                  </a:ext>
                </a:extLst>
              </a:tr>
              <a:tr h="512064">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284163" marR="36195" lvl="0" indent="-230188" algn="l" defTabSz="914400" rtl="0" eaLnBrk="1" fontAlgn="auto" latinLnBrk="0" hangingPunct="1">
                        <a:lnSpc>
                          <a:spcPct val="100000"/>
                        </a:lnSpc>
                        <a:spcBef>
                          <a:spcPts val="600"/>
                        </a:spcBef>
                        <a:spcAft>
                          <a:spcPts val="600"/>
                        </a:spcAft>
                        <a:buClrTx/>
                        <a:buSzTx/>
                        <a:buFont typeface="+mj-lt"/>
                        <a:buAutoNum type="arabicPeriod" startAt="3"/>
                        <a:tabLst/>
                        <a:defRPr/>
                      </a:pPr>
                      <a:r>
                        <a:rPr lang="en-US" sz="1400" dirty="0">
                          <a:latin typeface="Lub Dub Condensed" panose="020B0506030403020204" pitchFamily="34" charset="0"/>
                        </a:rPr>
                        <a:t>Brachytherapy may be considered in recurrent ISR to improve symptoms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714392269"/>
                  </a:ext>
                </a:extLst>
              </a:tr>
            </a:tbl>
          </a:graphicData>
        </a:graphic>
      </p:graphicFrame>
      <p:sp>
        <p:nvSpPr>
          <p:cNvPr id="6" name="Text Placeholder 5">
            <a:extLst>
              <a:ext uri="{FF2B5EF4-FFF2-40B4-BE49-F238E27FC236}">
                <a16:creationId xmlns:a16="http://schemas.microsoft.com/office/drawing/2014/main" id="{521D3B6F-A37F-4BCC-87DE-923795B48679}"/>
              </a:ext>
            </a:extLst>
          </p:cNvPr>
          <p:cNvSpPr>
            <a:spLocks noGrp="1"/>
          </p:cNvSpPr>
          <p:nvPr>
            <p:ph type="body" sz="quarter" idx="13"/>
          </p:nvPr>
        </p:nvSpPr>
        <p:spPr>
          <a:xfrm>
            <a:off x="2391156" y="5918803"/>
            <a:ext cx="7409688" cy="271939"/>
          </a:xfrm>
        </p:spPr>
        <p:txBody>
          <a:bodyPr/>
          <a:lstStyle/>
          <a:p>
            <a:pPr marL="0" indent="0" algn="ctr"/>
            <a:r>
              <a:rPr lang="en-US" sz="1000" b="1" dirty="0"/>
              <a:t>Abbreviations: </a:t>
            </a:r>
            <a:r>
              <a:rPr lang="en-US" sz="1000" dirty="0"/>
              <a:t>CABG indicates coronary artery bypass grafting; DAPT, dual antiplatelet therapy, DES, drug-eluting stent; ISR, in-stent restenosis; MI, myocardial infarction; PCI, percutaneous coronary intervention; SVG, saphenous vein graft; and TVR, target vessel revascularization. </a:t>
            </a:r>
          </a:p>
        </p:txBody>
      </p:sp>
      <p:sp>
        <p:nvSpPr>
          <p:cNvPr id="13" name="Slide Number Placeholder 3">
            <a:extLst>
              <a:ext uri="{FF2B5EF4-FFF2-40B4-BE49-F238E27FC236}">
                <a16:creationId xmlns:a16="http://schemas.microsoft.com/office/drawing/2014/main" id="{63AEA0E0-3547-49F0-88F3-634F150B7771}"/>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25</a:t>
            </a:fld>
            <a:endParaRPr lang="en-US" sz="900" dirty="0"/>
          </a:p>
        </p:txBody>
      </p:sp>
    </p:spTree>
    <p:extLst>
      <p:ext uri="{BB962C8B-B14F-4D97-AF65-F5344CB8AC3E}">
        <p14:creationId xmlns:p14="http://schemas.microsoft.com/office/powerpoint/2010/main" val="6050758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D07B49-9CD1-44F7-A815-E129DFDFFBE5}"/>
              </a:ext>
            </a:extLst>
          </p:cNvPr>
          <p:cNvSpPr>
            <a:spLocks noGrp="1"/>
          </p:cNvSpPr>
          <p:nvPr>
            <p:ph type="title"/>
          </p:nvPr>
        </p:nvSpPr>
        <p:spPr/>
        <p:txBody>
          <a:bodyPr/>
          <a:lstStyle/>
          <a:p>
            <a:r>
              <a:rPr lang="en-US" dirty="0"/>
              <a:t>General Procedural Issues for PCI: </a:t>
            </a:r>
            <a:br>
              <a:rPr lang="en-US" dirty="0"/>
            </a:br>
            <a:r>
              <a:rPr lang="en-US" i="1" dirty="0">
                <a:latin typeface="Lub Dub Medium" panose="020B0603030403020204" pitchFamily="34" charset="0"/>
              </a:rPr>
              <a:t>Clinical Circumstances</a:t>
            </a:r>
            <a:endParaRPr lang="en-US" dirty="0"/>
          </a:p>
        </p:txBody>
      </p:sp>
      <p:sp>
        <p:nvSpPr>
          <p:cNvPr id="7" name="TextBox 6">
            <a:extLst>
              <a:ext uri="{FF2B5EF4-FFF2-40B4-BE49-F238E27FC236}">
                <a16:creationId xmlns:a16="http://schemas.microsoft.com/office/drawing/2014/main" id="{9D870862-C3ED-4128-A499-FBD9396BC46B}"/>
              </a:ext>
            </a:extLst>
          </p:cNvPr>
          <p:cNvSpPr txBox="1"/>
          <p:nvPr/>
        </p:nvSpPr>
        <p:spPr>
          <a:xfrm>
            <a:off x="749808" y="1569949"/>
            <a:ext cx="3611880" cy="369332"/>
          </a:xfrm>
          <a:prstGeom prst="rect">
            <a:avLst/>
          </a:prstGeom>
          <a:noFill/>
        </p:spPr>
        <p:txBody>
          <a:bodyPr wrap="square">
            <a:spAutoFit/>
          </a:bodyPr>
          <a:lstStyle/>
          <a:p>
            <a:pPr>
              <a:lnSpc>
                <a:spcPct val="90000"/>
              </a:lnSpc>
              <a:spcBef>
                <a:spcPts val="1000"/>
              </a:spcBef>
            </a:pPr>
            <a:r>
              <a:rPr lang="en-US" sz="2000" dirty="0">
                <a:solidFill>
                  <a:srgbClr val="CF2429"/>
                </a:solidFill>
                <a:latin typeface="Lub Dub Bold" panose="020B0803030403020204" pitchFamily="34" charset="0"/>
              </a:rPr>
              <a:t>Hemodynamic Support</a:t>
            </a:r>
          </a:p>
        </p:txBody>
      </p:sp>
      <p:graphicFrame>
        <p:nvGraphicFramePr>
          <p:cNvPr id="8" name="Content Placeholder 5">
            <a:extLst>
              <a:ext uri="{FF2B5EF4-FFF2-40B4-BE49-F238E27FC236}">
                <a16:creationId xmlns:a16="http://schemas.microsoft.com/office/drawing/2014/main" id="{AA38C2E8-CEB0-4A3F-A8B4-1F55CA2C3348}"/>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502068804"/>
              </p:ext>
            </p:extLst>
          </p:nvPr>
        </p:nvGraphicFramePr>
        <p:xfrm>
          <a:off x="838200" y="1944469"/>
          <a:ext cx="5580888" cy="1036320"/>
        </p:xfrm>
        <a:graphic>
          <a:graphicData uri="http://schemas.openxmlformats.org/drawingml/2006/table">
            <a:tbl>
              <a:tblPr firstRow="1" bandRow="1">
                <a:tableStyleId>{5C22544A-7EE6-4342-B048-85BDC9FD1C3A}</a:tableStyleId>
              </a:tblPr>
              <a:tblGrid>
                <a:gridCol w="878891">
                  <a:extLst>
                    <a:ext uri="{9D8B030D-6E8A-4147-A177-3AD203B41FA5}">
                      <a16:colId xmlns:a16="http://schemas.microsoft.com/office/drawing/2014/main" val="2649235253"/>
                    </a:ext>
                  </a:extLst>
                </a:gridCol>
                <a:gridCol w="4701997">
                  <a:extLst>
                    <a:ext uri="{9D8B030D-6E8A-4147-A177-3AD203B41FA5}">
                      <a16:colId xmlns:a16="http://schemas.microsoft.com/office/drawing/2014/main" val="3265590656"/>
                    </a:ext>
                  </a:extLst>
                </a:gridCol>
              </a:tblGrid>
              <a:tr h="21995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50285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284163" marR="36195" lvl="0" indent="-230188" algn="l" defTabSz="914400" rtl="0" eaLnBrk="1" fontAlgn="auto" latinLnBrk="0" hangingPunct="1">
                        <a:lnSpc>
                          <a:spcPct val="100000"/>
                        </a:lnSpc>
                        <a:spcBef>
                          <a:spcPts val="600"/>
                        </a:spcBef>
                        <a:spcAft>
                          <a:spcPts val="600"/>
                        </a:spcAft>
                        <a:buClrTx/>
                        <a:buSzTx/>
                        <a:buFont typeface="+mj-lt"/>
                        <a:buAutoNum type="arabicPeriod"/>
                        <a:tabLst/>
                        <a:defRPr/>
                      </a:pPr>
                      <a:r>
                        <a:rPr lang="en-US" sz="1400" dirty="0">
                          <a:latin typeface="Lub Dub Condensed" panose="020B0506030403020204" pitchFamily="34" charset="0"/>
                        </a:rPr>
                        <a:t>Elective placement of a hemodynamic support device, such as Impella or IABP, may be reasonable as an adjunct to PCI in select high-risk patients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bl>
          </a:graphicData>
        </a:graphic>
      </p:graphicFrame>
      <p:sp>
        <p:nvSpPr>
          <p:cNvPr id="9" name="TextBox 8">
            <a:extLst>
              <a:ext uri="{FF2B5EF4-FFF2-40B4-BE49-F238E27FC236}">
                <a16:creationId xmlns:a16="http://schemas.microsoft.com/office/drawing/2014/main" id="{DE93EF32-442A-40AB-A07D-1C9FEBE39905}"/>
              </a:ext>
            </a:extLst>
          </p:cNvPr>
          <p:cNvSpPr txBox="1"/>
          <p:nvPr/>
        </p:nvSpPr>
        <p:spPr>
          <a:xfrm>
            <a:off x="6614162" y="1990192"/>
            <a:ext cx="4459224" cy="944874"/>
          </a:xfrm>
          <a:prstGeom prst="rect">
            <a:avLst/>
          </a:prstGeom>
          <a:noFill/>
        </p:spPr>
        <p:txBody>
          <a:bodyPr wrap="square">
            <a:spAutoFit/>
          </a:bodyPr>
          <a:lstStyle/>
          <a:p>
            <a:pPr marL="228600" marR="0" lvl="0" indent="-119063" fontAlgn="auto" hangingPunct="0">
              <a:lnSpc>
                <a:spcPct val="90000"/>
              </a:lnSpc>
              <a:spcBef>
                <a:spcPts val="600"/>
              </a:spcBef>
              <a:spcAft>
                <a:spcPts val="0"/>
              </a:spcAft>
              <a:buClrTx/>
              <a:buSzTx/>
              <a:buFont typeface="Arial" panose="020B0604020202020204" pitchFamily="34" charset="0"/>
              <a:buChar char="•"/>
              <a:tabLst/>
              <a:defRPr/>
            </a:pPr>
            <a:r>
              <a:rPr lang="en-US" sz="1400" dirty="0">
                <a:solidFill>
                  <a:srgbClr val="292929"/>
                </a:solidFill>
                <a:latin typeface="Lub Dub Condensed" panose="020B0506030403020204" pitchFamily="34" charset="0"/>
                <a:cs typeface="Lato"/>
              </a:rPr>
              <a:t>RCT showed no benefit in the composite outcome of death, MI, CVA or repeat revascularization</a:t>
            </a:r>
          </a:p>
          <a:p>
            <a:pPr marL="228600" marR="0" lvl="0" indent="-119063" fontAlgn="auto" hangingPunct="0">
              <a:lnSpc>
                <a:spcPct val="90000"/>
              </a:lnSpc>
              <a:spcBef>
                <a:spcPts val="600"/>
              </a:spcBef>
              <a:spcAft>
                <a:spcPts val="0"/>
              </a:spcAft>
              <a:buClrTx/>
              <a:buSzTx/>
              <a:buFont typeface="Arial" panose="020B0604020202020204" pitchFamily="34" charset="0"/>
              <a:buChar char="•"/>
              <a:tabLst/>
              <a:defRPr/>
            </a:pPr>
            <a:r>
              <a:rPr lang="en-US" sz="1400" dirty="0">
                <a:solidFill>
                  <a:srgbClr val="292929"/>
                </a:solidFill>
                <a:latin typeface="Lub Dub Condensed" panose="020B0506030403020204" pitchFamily="34" charset="0"/>
                <a:cs typeface="Lato"/>
              </a:rPr>
              <a:t>Significant reduction in major procedure complications, largely driven by improvement in hemodynamic support</a:t>
            </a:r>
          </a:p>
        </p:txBody>
      </p:sp>
      <p:sp>
        <p:nvSpPr>
          <p:cNvPr id="10" name="TextBox 9">
            <a:extLst>
              <a:ext uri="{FF2B5EF4-FFF2-40B4-BE49-F238E27FC236}">
                <a16:creationId xmlns:a16="http://schemas.microsoft.com/office/drawing/2014/main" id="{576692DB-8FEE-475C-BBFC-76061BDAE943}"/>
              </a:ext>
            </a:extLst>
          </p:cNvPr>
          <p:cNvSpPr txBox="1"/>
          <p:nvPr/>
        </p:nvSpPr>
        <p:spPr>
          <a:xfrm>
            <a:off x="749808" y="3502692"/>
            <a:ext cx="3611880" cy="369332"/>
          </a:xfrm>
          <a:prstGeom prst="rect">
            <a:avLst/>
          </a:prstGeom>
          <a:noFill/>
        </p:spPr>
        <p:txBody>
          <a:bodyPr wrap="square">
            <a:spAutoFit/>
          </a:bodyPr>
          <a:lstStyle/>
          <a:p>
            <a:pPr>
              <a:lnSpc>
                <a:spcPct val="90000"/>
              </a:lnSpc>
              <a:spcBef>
                <a:spcPts val="1000"/>
              </a:spcBef>
            </a:pPr>
            <a:r>
              <a:rPr lang="en-US" sz="2000" dirty="0">
                <a:solidFill>
                  <a:srgbClr val="CF2429"/>
                </a:solidFill>
                <a:latin typeface="Lub Dub Bold" panose="020B0803030403020204" pitchFamily="34" charset="0"/>
              </a:rPr>
              <a:t>CTO Treatment</a:t>
            </a:r>
          </a:p>
        </p:txBody>
      </p:sp>
      <p:graphicFrame>
        <p:nvGraphicFramePr>
          <p:cNvPr id="11" name="Content Placeholder 5">
            <a:extLst>
              <a:ext uri="{FF2B5EF4-FFF2-40B4-BE49-F238E27FC236}">
                <a16:creationId xmlns:a16="http://schemas.microsoft.com/office/drawing/2014/main" id="{D61284FA-2BBE-4AFD-9B7D-B157FA0129C7}"/>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029849032"/>
              </p:ext>
            </p:extLst>
          </p:nvPr>
        </p:nvGraphicFramePr>
        <p:xfrm>
          <a:off x="838200" y="3877212"/>
          <a:ext cx="5580888" cy="1036320"/>
        </p:xfrm>
        <a:graphic>
          <a:graphicData uri="http://schemas.openxmlformats.org/drawingml/2006/table">
            <a:tbl>
              <a:tblPr firstRow="1" bandRow="1">
                <a:tableStyleId>{5C22544A-7EE6-4342-B048-85BDC9FD1C3A}</a:tableStyleId>
              </a:tblPr>
              <a:tblGrid>
                <a:gridCol w="878891">
                  <a:extLst>
                    <a:ext uri="{9D8B030D-6E8A-4147-A177-3AD203B41FA5}">
                      <a16:colId xmlns:a16="http://schemas.microsoft.com/office/drawing/2014/main" val="2649235253"/>
                    </a:ext>
                  </a:extLst>
                </a:gridCol>
                <a:gridCol w="4701997">
                  <a:extLst>
                    <a:ext uri="{9D8B030D-6E8A-4147-A177-3AD203B41FA5}">
                      <a16:colId xmlns:a16="http://schemas.microsoft.com/office/drawing/2014/main" val="3265590656"/>
                    </a:ext>
                  </a:extLst>
                </a:gridCol>
              </a:tblGrid>
              <a:tr h="21995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50285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284163" marR="36195" lvl="0" indent="-230188" algn="l" defTabSz="914400" rtl="0" eaLnBrk="1" fontAlgn="auto" latinLnBrk="0" hangingPunct="1">
                        <a:lnSpc>
                          <a:spcPct val="100000"/>
                        </a:lnSpc>
                        <a:spcBef>
                          <a:spcPts val="600"/>
                        </a:spcBef>
                        <a:spcAft>
                          <a:spcPts val="600"/>
                        </a:spcAft>
                        <a:buClrTx/>
                        <a:buSzTx/>
                        <a:buFont typeface="+mj-lt"/>
                        <a:buAutoNum type="arabicPeriod"/>
                        <a:tabLst/>
                        <a:defRPr/>
                      </a:pPr>
                      <a:r>
                        <a:rPr lang="en-US" sz="1400" dirty="0">
                          <a:latin typeface="Lub Dub Condensed" panose="020B0506030403020204" pitchFamily="34" charset="0"/>
                        </a:rPr>
                        <a:t>In patients with suitable anatomy and refractory angina despite medical therapy and treatment of non-CTO lesions, the benefit of CTO PCI to improve symptoms is uncertain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bl>
          </a:graphicData>
        </a:graphic>
      </p:graphicFrame>
      <p:sp>
        <p:nvSpPr>
          <p:cNvPr id="12" name="TextBox 11">
            <a:extLst>
              <a:ext uri="{FF2B5EF4-FFF2-40B4-BE49-F238E27FC236}">
                <a16:creationId xmlns:a16="http://schemas.microsoft.com/office/drawing/2014/main" id="{B852C4FC-EF34-4DE7-9D66-5A4D34D158EA}"/>
              </a:ext>
            </a:extLst>
          </p:cNvPr>
          <p:cNvSpPr txBox="1"/>
          <p:nvPr/>
        </p:nvSpPr>
        <p:spPr>
          <a:xfrm>
            <a:off x="6614162" y="3861806"/>
            <a:ext cx="4952998" cy="1563505"/>
          </a:xfrm>
          <a:prstGeom prst="rect">
            <a:avLst/>
          </a:prstGeom>
          <a:noFill/>
        </p:spPr>
        <p:txBody>
          <a:bodyPr wrap="square">
            <a:spAutoFit/>
          </a:bodyPr>
          <a:lstStyle/>
          <a:p>
            <a:pPr marL="228600" marR="0" lvl="0" indent="-119063" fontAlgn="auto" hangingPunct="0">
              <a:lnSpc>
                <a:spcPct val="90000"/>
              </a:lnSpc>
              <a:spcBef>
                <a:spcPts val="600"/>
              </a:spcBef>
              <a:spcAft>
                <a:spcPts val="0"/>
              </a:spcAft>
              <a:buClrTx/>
              <a:buSzTx/>
              <a:buFont typeface="Arial" panose="020B0604020202020204" pitchFamily="34" charset="0"/>
              <a:buChar char="•"/>
              <a:tabLst/>
              <a:defRPr/>
            </a:pPr>
            <a:r>
              <a:rPr lang="en-US" sz="1400" dirty="0">
                <a:solidFill>
                  <a:srgbClr val="292929"/>
                </a:solidFill>
                <a:latin typeface="Lub Dub Condensed" panose="020B0506030403020204" pitchFamily="34" charset="0"/>
                <a:cs typeface="Lato"/>
              </a:rPr>
              <a:t>80% procedural success</a:t>
            </a:r>
          </a:p>
          <a:p>
            <a:pPr marL="228600" marR="0" lvl="0" indent="-119063" fontAlgn="auto" hangingPunct="0">
              <a:lnSpc>
                <a:spcPct val="90000"/>
              </a:lnSpc>
              <a:spcBef>
                <a:spcPts val="600"/>
              </a:spcBef>
              <a:spcAft>
                <a:spcPts val="0"/>
              </a:spcAft>
              <a:buClrTx/>
              <a:buSzTx/>
              <a:buFont typeface="Arial" panose="020B0604020202020204" pitchFamily="34" charset="0"/>
              <a:buChar char="•"/>
              <a:tabLst/>
              <a:defRPr/>
            </a:pPr>
            <a:r>
              <a:rPr lang="en-US" sz="1400" dirty="0">
                <a:solidFill>
                  <a:srgbClr val="292929"/>
                </a:solidFill>
                <a:latin typeface="Lub Dub Condensed" panose="020B0506030403020204" pitchFamily="34" charset="0"/>
                <a:cs typeface="Lato"/>
              </a:rPr>
              <a:t>1.3% 30-day mortality</a:t>
            </a:r>
          </a:p>
          <a:p>
            <a:pPr marL="228600" marR="0" lvl="0" indent="-119063" fontAlgn="auto" hangingPunct="0">
              <a:lnSpc>
                <a:spcPct val="90000"/>
              </a:lnSpc>
              <a:spcBef>
                <a:spcPts val="600"/>
              </a:spcBef>
              <a:spcAft>
                <a:spcPts val="0"/>
              </a:spcAft>
              <a:buClrTx/>
              <a:buSzTx/>
              <a:buFont typeface="Arial" panose="020B0604020202020204" pitchFamily="34" charset="0"/>
              <a:buChar char="•"/>
              <a:tabLst/>
              <a:defRPr/>
            </a:pPr>
            <a:r>
              <a:rPr lang="en-US" sz="1400" dirty="0">
                <a:solidFill>
                  <a:srgbClr val="292929"/>
                </a:solidFill>
                <a:latin typeface="Lub Dub Condensed" panose="020B0506030403020204" pitchFamily="34" charset="0"/>
                <a:cs typeface="Lato"/>
              </a:rPr>
              <a:t>4.8% perforation</a:t>
            </a:r>
          </a:p>
          <a:p>
            <a:pPr marL="228600" marR="0" lvl="0" indent="-119063" fontAlgn="auto" hangingPunct="0">
              <a:lnSpc>
                <a:spcPct val="90000"/>
              </a:lnSpc>
              <a:spcBef>
                <a:spcPts val="600"/>
              </a:spcBef>
              <a:spcAft>
                <a:spcPts val="0"/>
              </a:spcAft>
              <a:buClrTx/>
              <a:buSzTx/>
              <a:buFont typeface="Arial" panose="020B0604020202020204" pitchFamily="34" charset="0"/>
              <a:buChar char="•"/>
              <a:tabLst/>
              <a:defRPr/>
            </a:pPr>
            <a:r>
              <a:rPr lang="en-US" sz="1400" dirty="0">
                <a:solidFill>
                  <a:srgbClr val="292929"/>
                </a:solidFill>
                <a:latin typeface="Lub Dub Condensed" panose="020B0506030403020204" pitchFamily="34" charset="0"/>
                <a:cs typeface="Lato"/>
              </a:rPr>
              <a:t>Euro CTO: significant reduction in angina frequency and improved QOL</a:t>
            </a:r>
          </a:p>
          <a:p>
            <a:pPr marL="228600" marR="0" lvl="0" indent="-119063" fontAlgn="auto" hangingPunct="0">
              <a:lnSpc>
                <a:spcPct val="90000"/>
              </a:lnSpc>
              <a:spcBef>
                <a:spcPts val="600"/>
              </a:spcBef>
              <a:spcAft>
                <a:spcPts val="0"/>
              </a:spcAft>
              <a:buClrTx/>
              <a:buSzTx/>
              <a:buFont typeface="Arial" panose="020B0604020202020204" pitchFamily="34" charset="0"/>
              <a:buChar char="•"/>
              <a:tabLst/>
              <a:defRPr/>
            </a:pPr>
            <a:r>
              <a:rPr lang="en-US" sz="1400" dirty="0">
                <a:solidFill>
                  <a:srgbClr val="292929"/>
                </a:solidFill>
                <a:latin typeface="Lub Dub Condensed" panose="020B0506030403020204" pitchFamily="34" charset="0"/>
                <a:cs typeface="Lato"/>
              </a:rPr>
              <a:t>DECISION-CTO: no difference in symptoms or clinical outcomes</a:t>
            </a:r>
          </a:p>
        </p:txBody>
      </p:sp>
      <p:sp>
        <p:nvSpPr>
          <p:cNvPr id="6" name="Text Placeholder 5">
            <a:extLst>
              <a:ext uri="{FF2B5EF4-FFF2-40B4-BE49-F238E27FC236}">
                <a16:creationId xmlns:a16="http://schemas.microsoft.com/office/drawing/2014/main" id="{521D3B6F-A37F-4BCC-87DE-923795B48679}"/>
              </a:ext>
            </a:extLst>
          </p:cNvPr>
          <p:cNvSpPr>
            <a:spLocks noGrp="1"/>
          </p:cNvSpPr>
          <p:nvPr>
            <p:ph type="body" sz="quarter" idx="13"/>
          </p:nvPr>
        </p:nvSpPr>
        <p:spPr>
          <a:xfrm>
            <a:off x="2834640" y="5937091"/>
            <a:ext cx="6522720" cy="271939"/>
          </a:xfrm>
        </p:spPr>
        <p:txBody>
          <a:bodyPr/>
          <a:lstStyle/>
          <a:p>
            <a:pPr marL="0" indent="0" algn="ctr"/>
            <a:r>
              <a:rPr lang="en-US" sz="1000" b="1" dirty="0"/>
              <a:t>Abbreviations: </a:t>
            </a:r>
            <a:r>
              <a:rPr lang="en-US" sz="1000" dirty="0"/>
              <a:t>CTO indicates chronic total occlusion; CVA, stroke; IABP, intra-aortic balloon pump; MI, myocardial infarction; PCI, percutaneous coronary intervention; QOL, quality of life; and RCT, randomized controlled trial. </a:t>
            </a:r>
          </a:p>
        </p:txBody>
      </p:sp>
      <p:sp>
        <p:nvSpPr>
          <p:cNvPr id="13" name="Slide Number Placeholder 3">
            <a:extLst>
              <a:ext uri="{FF2B5EF4-FFF2-40B4-BE49-F238E27FC236}">
                <a16:creationId xmlns:a16="http://schemas.microsoft.com/office/drawing/2014/main" id="{A4D96F2F-85B1-4212-ACE5-005CA503658F}"/>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26</a:t>
            </a:fld>
            <a:endParaRPr lang="en-US" sz="900" dirty="0"/>
          </a:p>
        </p:txBody>
      </p:sp>
    </p:spTree>
    <p:extLst>
      <p:ext uri="{BB962C8B-B14F-4D97-AF65-F5344CB8AC3E}">
        <p14:creationId xmlns:p14="http://schemas.microsoft.com/office/powerpoint/2010/main" val="12061261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D07B49-9CD1-44F7-A815-E129DFDFFBE5}"/>
              </a:ext>
            </a:extLst>
          </p:cNvPr>
          <p:cNvSpPr>
            <a:spLocks noGrp="1"/>
          </p:cNvSpPr>
          <p:nvPr>
            <p:ph type="title"/>
          </p:nvPr>
        </p:nvSpPr>
        <p:spPr/>
        <p:txBody>
          <a:bodyPr/>
          <a:lstStyle/>
          <a:p>
            <a:r>
              <a:rPr lang="en-US" dirty="0"/>
              <a:t>Aspirin and Oral P2Y12 Inhibitors in Patients Undergoing PCI</a:t>
            </a:r>
          </a:p>
        </p:txBody>
      </p:sp>
      <p:graphicFrame>
        <p:nvGraphicFramePr>
          <p:cNvPr id="7" name="Content Placeholder 5">
            <a:extLst>
              <a:ext uri="{FF2B5EF4-FFF2-40B4-BE49-F238E27FC236}">
                <a16:creationId xmlns:a16="http://schemas.microsoft.com/office/drawing/2014/main" id="{906793BE-2405-4EA4-80FC-139CE1DA8D39}"/>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619546192"/>
              </p:ext>
            </p:extLst>
          </p:nvPr>
        </p:nvGraphicFramePr>
        <p:xfrm>
          <a:off x="838200" y="1300469"/>
          <a:ext cx="9631680" cy="3793255"/>
        </p:xfrm>
        <a:graphic>
          <a:graphicData uri="http://schemas.openxmlformats.org/drawingml/2006/table">
            <a:tbl>
              <a:tblPr firstRow="1" bandRow="1">
                <a:tableStyleId>{5C22544A-7EE6-4342-B048-85BDC9FD1C3A}</a:tableStyleId>
              </a:tblPr>
              <a:tblGrid>
                <a:gridCol w="945441">
                  <a:extLst>
                    <a:ext uri="{9D8B030D-6E8A-4147-A177-3AD203B41FA5}">
                      <a16:colId xmlns:a16="http://schemas.microsoft.com/office/drawing/2014/main" val="2649235253"/>
                    </a:ext>
                  </a:extLst>
                </a:gridCol>
                <a:gridCol w="8686239">
                  <a:extLst>
                    <a:ext uri="{9D8B030D-6E8A-4147-A177-3AD203B41FA5}">
                      <a16:colId xmlns:a16="http://schemas.microsoft.com/office/drawing/2014/main" val="3265590656"/>
                    </a:ext>
                  </a:extLst>
                </a:gridCol>
              </a:tblGrid>
              <a:tr h="21995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379495">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284163" marR="36195" lvl="0" indent="-230188" algn="l" defTabSz="914400" rtl="0" eaLnBrk="1" fontAlgn="auto" latinLnBrk="0" hangingPunct="1">
                        <a:lnSpc>
                          <a:spcPct val="100000"/>
                        </a:lnSpc>
                        <a:spcBef>
                          <a:spcPts val="600"/>
                        </a:spcBef>
                        <a:spcAft>
                          <a:spcPts val="600"/>
                        </a:spcAft>
                        <a:buClrTx/>
                        <a:buSzTx/>
                        <a:buFont typeface="+mj-lt"/>
                        <a:buAutoNum type="arabicPeriod"/>
                        <a:tabLst/>
                        <a:defRPr/>
                      </a:pPr>
                      <a:r>
                        <a:rPr lang="en-US" sz="1400" dirty="0">
                          <a:latin typeface="Lub Dub Condensed" panose="020B0506030403020204" pitchFamily="34" charset="0"/>
                        </a:rPr>
                        <a:t>In patients undergoing PCI, a loading dose of aspirin followed by a daily dosing is recommended.</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0">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284163" marR="36195" lvl="0" indent="-230188" algn="l" defTabSz="914400" rtl="0" eaLnBrk="1" fontAlgn="auto" latinLnBrk="0" hangingPunct="1">
                        <a:lnSpc>
                          <a:spcPct val="100000"/>
                        </a:lnSpc>
                        <a:spcBef>
                          <a:spcPts val="600"/>
                        </a:spcBef>
                        <a:spcAft>
                          <a:spcPts val="600"/>
                        </a:spcAft>
                        <a:buClrTx/>
                        <a:buSzTx/>
                        <a:buFont typeface="+mj-lt"/>
                        <a:buAutoNum type="arabicPeriod" startAt="2"/>
                        <a:tabLst/>
                        <a:defRPr/>
                      </a:pPr>
                      <a:r>
                        <a:rPr lang="en-US" sz="1400" dirty="0">
                          <a:latin typeface="Lub Dub Condensed" panose="020B0506030403020204" pitchFamily="34" charset="0"/>
                        </a:rPr>
                        <a:t>In patients with ACS undergoing PCI, a loading dose of P2Y12 inhibitor followed by a daily dosing is recommended.</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727635753"/>
                  </a:ext>
                </a:extLst>
              </a:tr>
              <a:tr h="0">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284163" marR="36195" lvl="0" indent="-230188" algn="l" defTabSz="914400" rtl="0" eaLnBrk="1" fontAlgn="auto" latinLnBrk="0" hangingPunct="1">
                        <a:lnSpc>
                          <a:spcPct val="100000"/>
                        </a:lnSpc>
                        <a:spcBef>
                          <a:spcPts val="600"/>
                        </a:spcBef>
                        <a:spcAft>
                          <a:spcPts val="600"/>
                        </a:spcAft>
                        <a:buClrTx/>
                        <a:buSzTx/>
                        <a:buFont typeface="+mj-lt"/>
                        <a:buAutoNum type="arabicPeriod" startAt="3"/>
                        <a:tabLst/>
                        <a:defRPr/>
                      </a:pPr>
                      <a:r>
                        <a:rPr lang="en-US" sz="1400" dirty="0">
                          <a:latin typeface="Lub Dub Condensed" panose="020B0506030403020204" pitchFamily="34" charset="0"/>
                        </a:rPr>
                        <a:t>In patients with SIHD undergoing PCI, a loading dose of clopidogrel, followed by daily dosing is recommended.</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714392269"/>
                  </a:ext>
                </a:extLst>
              </a:tr>
              <a:tr h="0">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284163" marR="36195" lvl="0" indent="-230188" algn="l" defTabSz="914400" rtl="0" eaLnBrk="1" fontAlgn="auto" latinLnBrk="0" hangingPunct="1">
                        <a:lnSpc>
                          <a:spcPct val="100000"/>
                        </a:lnSpc>
                        <a:spcBef>
                          <a:spcPts val="600"/>
                        </a:spcBef>
                        <a:spcAft>
                          <a:spcPts val="600"/>
                        </a:spcAft>
                        <a:buClrTx/>
                        <a:buSzTx/>
                        <a:buFont typeface="+mj-lt"/>
                        <a:buAutoNum type="arabicPeriod" startAt="4"/>
                        <a:tabLst/>
                        <a:defRPr/>
                      </a:pPr>
                      <a:r>
                        <a:rPr lang="en-US" sz="1400" dirty="0">
                          <a:latin typeface="Lub Dub Condensed" panose="020B0506030403020204" pitchFamily="34" charset="0"/>
                        </a:rPr>
                        <a:t>In patients undergoing PCI within 24 hours after fibrinolytic therapy, a loading dose of 300 mg of clopidogrel, followed by daily dosing, is recommended.</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148217497"/>
                  </a:ext>
                </a:extLst>
              </a:tr>
              <a:tr h="0">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284163" marR="36195" lvl="0" indent="-230188" algn="l" defTabSz="914400" rtl="0" eaLnBrk="1" fontAlgn="auto" latinLnBrk="0" hangingPunct="1">
                        <a:lnSpc>
                          <a:spcPct val="100000"/>
                        </a:lnSpc>
                        <a:spcBef>
                          <a:spcPts val="600"/>
                        </a:spcBef>
                        <a:spcAft>
                          <a:spcPts val="600"/>
                        </a:spcAft>
                        <a:buClrTx/>
                        <a:buSzTx/>
                        <a:buFont typeface="+mj-lt"/>
                        <a:buAutoNum type="arabicPeriod" startAt="5"/>
                        <a:tabLst/>
                        <a:defRPr/>
                      </a:pPr>
                      <a:r>
                        <a:rPr lang="en-US" sz="1400" dirty="0">
                          <a:latin typeface="Lub Dub Condensed" panose="020B0506030403020204" pitchFamily="34" charset="0"/>
                        </a:rPr>
                        <a:t>In patients with ACS undergoing PCI, it is reasonable to use ticagrelor or prasugrel in preference to clopidogrel to reduce ischemic events, including ST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248396888"/>
                  </a:ext>
                </a:extLst>
              </a:tr>
              <a:tr h="0">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284163" marR="36195" lvl="0" indent="-230188" algn="l" defTabSz="914400" rtl="0" eaLnBrk="1" fontAlgn="auto" latinLnBrk="0" hangingPunct="1">
                        <a:lnSpc>
                          <a:spcPct val="100000"/>
                        </a:lnSpc>
                        <a:spcBef>
                          <a:spcPts val="600"/>
                        </a:spcBef>
                        <a:spcAft>
                          <a:spcPts val="600"/>
                        </a:spcAft>
                        <a:buClrTx/>
                        <a:buSzTx/>
                        <a:buFont typeface="+mj-lt"/>
                        <a:buAutoNum type="arabicPeriod" startAt="6"/>
                        <a:tabLst/>
                        <a:defRPr/>
                      </a:pPr>
                      <a:r>
                        <a:rPr lang="en-US" sz="1400" dirty="0">
                          <a:latin typeface="Lub Dub Condensed" panose="020B0506030403020204" pitchFamily="34" charset="0"/>
                        </a:rPr>
                        <a:t>In patients undergoing PCI who are P2Y12 inhibitor naïve, intravenous *cangrelor may be reasonable to reduce periprocedural ischemic events </a:t>
                      </a:r>
                      <a:br>
                        <a:rPr lang="en-US" sz="1400" dirty="0">
                          <a:latin typeface="Lub Dub Condensed" panose="020B0506030403020204" pitchFamily="34" charset="0"/>
                        </a:rPr>
                      </a:br>
                      <a:r>
                        <a:rPr lang="en-US" sz="1200" i="1" dirty="0">
                          <a:latin typeface="Lub Dub Condensed" panose="020B0506030403020204" pitchFamily="34" charset="0"/>
                        </a:rPr>
                        <a:t>*(See section 11.2. Intravenous P2Y12 Inhibitors in Patients Undergoing PCI for synopsis of rationale)</a:t>
                      </a:r>
                      <a:endParaRPr lang="en-US" sz="1400" i="1" dirty="0">
                        <a:latin typeface="Lub Dub Condensed" panose="020B0506030403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537565021"/>
                  </a:ext>
                </a:extLst>
              </a:tr>
              <a:tr h="0">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3: Harm</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3823"/>
                    </a:solidFill>
                  </a:tcPr>
                </a:tc>
                <a:tc>
                  <a:txBody>
                    <a:bodyPr/>
                    <a:lstStyle/>
                    <a:p>
                      <a:pPr marL="284163" marR="36195" lvl="0" indent="-230188" algn="l" defTabSz="914400" rtl="0" eaLnBrk="1" fontAlgn="auto" latinLnBrk="0" hangingPunct="1">
                        <a:lnSpc>
                          <a:spcPct val="100000"/>
                        </a:lnSpc>
                        <a:spcBef>
                          <a:spcPts val="600"/>
                        </a:spcBef>
                        <a:spcAft>
                          <a:spcPts val="600"/>
                        </a:spcAft>
                        <a:buClrTx/>
                        <a:buSzTx/>
                        <a:buFont typeface="+mj-lt"/>
                        <a:buAutoNum type="arabicPeriod" startAt="7"/>
                        <a:tabLst/>
                        <a:defRPr/>
                      </a:pPr>
                      <a:r>
                        <a:rPr lang="en-US" sz="1400" dirty="0">
                          <a:latin typeface="Lub Dub Condensed" panose="020B0506030403020204" pitchFamily="34" charset="0"/>
                        </a:rPr>
                        <a:t>In patients undergoing PCI who have a history of stroke or TIA, prasugrel should not be administered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625835448"/>
                  </a:ext>
                </a:extLst>
              </a:tr>
            </a:tbl>
          </a:graphicData>
        </a:graphic>
      </p:graphicFrame>
      <p:sp>
        <p:nvSpPr>
          <p:cNvPr id="6" name="Text Placeholder 5">
            <a:extLst>
              <a:ext uri="{FF2B5EF4-FFF2-40B4-BE49-F238E27FC236}">
                <a16:creationId xmlns:a16="http://schemas.microsoft.com/office/drawing/2014/main" id="{521D3B6F-A37F-4BCC-87DE-923795B48679}"/>
              </a:ext>
            </a:extLst>
          </p:cNvPr>
          <p:cNvSpPr>
            <a:spLocks noGrp="1"/>
          </p:cNvSpPr>
          <p:nvPr>
            <p:ph type="body" sz="quarter" idx="13"/>
          </p:nvPr>
        </p:nvSpPr>
        <p:spPr>
          <a:xfrm>
            <a:off x="3448812" y="5870449"/>
            <a:ext cx="5294376" cy="366014"/>
          </a:xfrm>
        </p:spPr>
        <p:txBody>
          <a:bodyPr/>
          <a:lstStyle/>
          <a:p>
            <a:pPr marL="0" indent="0" algn="ctr"/>
            <a:r>
              <a:rPr lang="en-US" sz="1000" b="1" dirty="0"/>
              <a:t>Abbreviations: </a:t>
            </a:r>
            <a:r>
              <a:rPr lang="en-US" sz="1000" dirty="0"/>
              <a:t>ACS indicates acute coronary syndrome; PCI , percutaneous coronary intervention; SIHD, stable ischemic heart disease; ST, stent thrombosis; and TIA, transient ischemic attack.</a:t>
            </a:r>
          </a:p>
        </p:txBody>
      </p:sp>
      <p:sp>
        <p:nvSpPr>
          <p:cNvPr id="5" name="Slide Number Placeholder 3">
            <a:extLst>
              <a:ext uri="{FF2B5EF4-FFF2-40B4-BE49-F238E27FC236}">
                <a16:creationId xmlns:a16="http://schemas.microsoft.com/office/drawing/2014/main" id="{D71F47CA-F96B-4810-819F-C9CADDC9710B}"/>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27</a:t>
            </a:fld>
            <a:endParaRPr lang="en-US" sz="900" dirty="0"/>
          </a:p>
        </p:txBody>
      </p:sp>
    </p:spTree>
    <p:extLst>
      <p:ext uri="{BB962C8B-B14F-4D97-AF65-F5344CB8AC3E}">
        <p14:creationId xmlns:p14="http://schemas.microsoft.com/office/powerpoint/2010/main" val="40915988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D07B49-9CD1-44F7-A815-E129DFDFFBE5}"/>
              </a:ext>
            </a:extLst>
          </p:cNvPr>
          <p:cNvSpPr>
            <a:spLocks noGrp="1"/>
          </p:cNvSpPr>
          <p:nvPr>
            <p:ph type="title"/>
          </p:nvPr>
        </p:nvSpPr>
        <p:spPr/>
        <p:txBody>
          <a:bodyPr/>
          <a:lstStyle/>
          <a:p>
            <a:r>
              <a:rPr lang="en-US" dirty="0"/>
              <a:t>Aspirin and Oral P2Y12 Inhibitors in Patients Undergoing PCI</a:t>
            </a:r>
          </a:p>
        </p:txBody>
      </p:sp>
      <p:graphicFrame>
        <p:nvGraphicFramePr>
          <p:cNvPr id="7" name="Content Placeholder 5">
            <a:extLst>
              <a:ext uri="{FF2B5EF4-FFF2-40B4-BE49-F238E27FC236}">
                <a16:creationId xmlns:a16="http://schemas.microsoft.com/office/drawing/2014/main" id="{906793BE-2405-4EA4-80FC-139CE1DA8D39}"/>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959173495"/>
              </p:ext>
            </p:extLst>
          </p:nvPr>
        </p:nvGraphicFramePr>
        <p:xfrm>
          <a:off x="838200" y="1657085"/>
          <a:ext cx="9631680" cy="1463040"/>
        </p:xfrm>
        <a:graphic>
          <a:graphicData uri="http://schemas.openxmlformats.org/drawingml/2006/table">
            <a:tbl>
              <a:tblPr firstRow="1" bandRow="1">
                <a:tableStyleId>{5C22544A-7EE6-4342-B048-85BDC9FD1C3A}</a:tableStyleId>
              </a:tblPr>
              <a:tblGrid>
                <a:gridCol w="945441">
                  <a:extLst>
                    <a:ext uri="{9D8B030D-6E8A-4147-A177-3AD203B41FA5}">
                      <a16:colId xmlns:a16="http://schemas.microsoft.com/office/drawing/2014/main" val="2649235253"/>
                    </a:ext>
                  </a:extLst>
                </a:gridCol>
                <a:gridCol w="8686239">
                  <a:extLst>
                    <a:ext uri="{9D8B030D-6E8A-4147-A177-3AD203B41FA5}">
                      <a16:colId xmlns:a16="http://schemas.microsoft.com/office/drawing/2014/main" val="3265590656"/>
                    </a:ext>
                  </a:extLst>
                </a:gridCol>
              </a:tblGrid>
              <a:tr h="21995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379495">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284163" marR="36195" lvl="0" indent="-230188" algn="l" defTabSz="914400" rtl="0" eaLnBrk="1" fontAlgn="auto" latinLnBrk="0" hangingPunct="1">
                        <a:lnSpc>
                          <a:spcPct val="100000"/>
                        </a:lnSpc>
                        <a:spcBef>
                          <a:spcPts val="600"/>
                        </a:spcBef>
                        <a:spcAft>
                          <a:spcPts val="600"/>
                        </a:spcAft>
                        <a:buClrTx/>
                        <a:buSzTx/>
                        <a:buFont typeface="+mj-lt"/>
                        <a:buAutoNum type="arabicPeriod"/>
                        <a:tabLst/>
                        <a:defRPr/>
                      </a:pPr>
                      <a:r>
                        <a:rPr lang="en-US" sz="1400" dirty="0">
                          <a:latin typeface="Lub Dub Condensed" panose="020B0506030403020204" pitchFamily="34" charset="0"/>
                        </a:rPr>
                        <a:t>In patients with ACS undergoing PCI with large thrombus burden, no reflow or slow flow, intravenous glycoprotein IIb/IIIa inhibitor agents are reasonable to improve procedural success.</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0">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3: Harm</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3823"/>
                    </a:solidFill>
                  </a:tcPr>
                </a:tc>
                <a:tc>
                  <a:txBody>
                    <a:bodyPr/>
                    <a:lstStyle/>
                    <a:p>
                      <a:pPr marL="284163" marR="36195" lvl="0" indent="-230188" algn="l" defTabSz="914400" rtl="0" eaLnBrk="1" fontAlgn="auto" latinLnBrk="0" hangingPunct="1">
                        <a:lnSpc>
                          <a:spcPct val="100000"/>
                        </a:lnSpc>
                        <a:spcBef>
                          <a:spcPts val="600"/>
                        </a:spcBef>
                        <a:spcAft>
                          <a:spcPts val="600"/>
                        </a:spcAft>
                        <a:buClrTx/>
                        <a:buSzTx/>
                        <a:buFont typeface="+mj-lt"/>
                        <a:buAutoNum type="arabicPeriod" startAt="2"/>
                        <a:tabLst/>
                        <a:defRPr/>
                      </a:pPr>
                      <a:r>
                        <a:rPr lang="en-US" sz="1400" dirty="0">
                          <a:latin typeface="Lub Dub Condensed" panose="020B0506030403020204" pitchFamily="34" charset="0"/>
                        </a:rPr>
                        <a:t>In patients with SIHD undergoing PCI, the routine use of an intravenous glycoprotein IIb/IIIa inhibitor is not recommended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727635753"/>
                  </a:ext>
                </a:extLst>
              </a:tr>
            </a:tbl>
          </a:graphicData>
        </a:graphic>
      </p:graphicFrame>
      <p:sp>
        <p:nvSpPr>
          <p:cNvPr id="5" name="Rectangle 4">
            <a:extLst>
              <a:ext uri="{FF2B5EF4-FFF2-40B4-BE49-F238E27FC236}">
                <a16:creationId xmlns:a16="http://schemas.microsoft.com/office/drawing/2014/main" id="{FF694A15-A049-4743-AD2C-47DE223850A6}"/>
              </a:ext>
              <a:ext uri="{C183D7F6-B498-43B3-948B-1728B52AA6E4}">
                <adec:decorative xmlns:adec="http://schemas.microsoft.com/office/drawing/2017/decorative" val="1"/>
              </a:ext>
            </a:extLst>
          </p:cNvPr>
          <p:cNvSpPr/>
          <p:nvPr/>
        </p:nvSpPr>
        <p:spPr>
          <a:xfrm>
            <a:off x="3235452" y="3981026"/>
            <a:ext cx="5477256" cy="102852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BF9A0B58-3BA5-4C46-9062-3C661F0C1B19}"/>
              </a:ext>
            </a:extLst>
          </p:cNvPr>
          <p:cNvSpPr txBox="1"/>
          <p:nvPr/>
        </p:nvSpPr>
        <p:spPr>
          <a:xfrm>
            <a:off x="3309625" y="4037023"/>
            <a:ext cx="5328909" cy="923330"/>
          </a:xfrm>
          <a:prstGeom prst="rect">
            <a:avLst/>
          </a:prstGeom>
          <a:noFill/>
        </p:spPr>
        <p:txBody>
          <a:bodyPr wrap="square">
            <a:spAutoFit/>
          </a:bodyPr>
          <a:lstStyle/>
          <a:p>
            <a:pPr algn="ctr" hangingPunct="0">
              <a:lnSpc>
                <a:spcPct val="100000"/>
              </a:lnSpc>
            </a:pPr>
            <a:r>
              <a:rPr lang="en-US" b="1" dirty="0">
                <a:solidFill>
                  <a:srgbClr val="CF2429"/>
                </a:solidFill>
                <a:latin typeface="Lub Dub Condensed" panose="020B0506030403020204" pitchFamily="34" charset="0"/>
                <a:cs typeface="Arial" panose="020B0604020202020204" pitchFamily="34" charset="0"/>
              </a:rPr>
              <a:t>Guiding Principle: </a:t>
            </a:r>
            <a:br>
              <a:rPr lang="en-US" b="1" dirty="0">
                <a:solidFill>
                  <a:srgbClr val="CF2429"/>
                </a:solidFill>
                <a:latin typeface="Lub Dub Condensed" panose="020B0506030403020204" pitchFamily="34" charset="0"/>
                <a:cs typeface="Arial" panose="020B0604020202020204" pitchFamily="34" charset="0"/>
              </a:rPr>
            </a:br>
            <a:r>
              <a:rPr lang="en-US" dirty="0">
                <a:latin typeface="Lub Dub Condensed" panose="020B0506030403020204" pitchFamily="34" charset="0"/>
                <a:cs typeface="Arial" panose="020B0604020202020204" pitchFamily="34" charset="0"/>
              </a:rPr>
              <a:t>The benefit of Gp IIb/IIIa inhibitors has decreased with shorter revascularization times and potent DAPT.</a:t>
            </a:r>
          </a:p>
        </p:txBody>
      </p:sp>
      <p:sp>
        <p:nvSpPr>
          <p:cNvPr id="6" name="Text Placeholder 5">
            <a:extLst>
              <a:ext uri="{FF2B5EF4-FFF2-40B4-BE49-F238E27FC236}">
                <a16:creationId xmlns:a16="http://schemas.microsoft.com/office/drawing/2014/main" id="{521D3B6F-A37F-4BCC-87DE-923795B48679}"/>
              </a:ext>
            </a:extLst>
          </p:cNvPr>
          <p:cNvSpPr>
            <a:spLocks noGrp="1"/>
          </p:cNvSpPr>
          <p:nvPr>
            <p:ph type="body" sz="quarter" idx="13"/>
          </p:nvPr>
        </p:nvSpPr>
        <p:spPr>
          <a:xfrm>
            <a:off x="3448812" y="5870449"/>
            <a:ext cx="5294376" cy="366014"/>
          </a:xfrm>
        </p:spPr>
        <p:txBody>
          <a:bodyPr/>
          <a:lstStyle/>
          <a:p>
            <a:pPr marL="0" indent="0" algn="ctr"/>
            <a:r>
              <a:rPr lang="en-US" sz="1000" b="1" dirty="0"/>
              <a:t>Abbreviations: </a:t>
            </a:r>
            <a:r>
              <a:rPr lang="en-US" sz="1000" dirty="0"/>
              <a:t>ACS indicates acute coronary syndrome; PCI , percutaneous coronary intervention; SIHD, stable ischemic heart disease; ST, stent thrombosis; and TIA, transient ischemic attack.</a:t>
            </a:r>
          </a:p>
        </p:txBody>
      </p:sp>
      <p:sp>
        <p:nvSpPr>
          <p:cNvPr id="9" name="Slide Number Placeholder 3">
            <a:extLst>
              <a:ext uri="{FF2B5EF4-FFF2-40B4-BE49-F238E27FC236}">
                <a16:creationId xmlns:a16="http://schemas.microsoft.com/office/drawing/2014/main" id="{5E6B4FE6-B211-41E3-A215-321A983D8D39}"/>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28</a:t>
            </a:fld>
            <a:endParaRPr lang="en-US" sz="900" dirty="0"/>
          </a:p>
        </p:txBody>
      </p:sp>
    </p:spTree>
    <p:extLst>
      <p:ext uri="{BB962C8B-B14F-4D97-AF65-F5344CB8AC3E}">
        <p14:creationId xmlns:p14="http://schemas.microsoft.com/office/powerpoint/2010/main" val="32532167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D07B49-9CD1-44F7-A815-E129DFDFFBE5}"/>
              </a:ext>
            </a:extLst>
          </p:cNvPr>
          <p:cNvSpPr>
            <a:spLocks noGrp="1"/>
          </p:cNvSpPr>
          <p:nvPr>
            <p:ph type="title"/>
          </p:nvPr>
        </p:nvSpPr>
        <p:spPr/>
        <p:txBody>
          <a:bodyPr/>
          <a:lstStyle/>
          <a:p>
            <a:r>
              <a:rPr lang="en-US" dirty="0"/>
              <a:t>Anticoagulation in Patients Undergoing PCI</a:t>
            </a:r>
          </a:p>
        </p:txBody>
      </p:sp>
      <p:graphicFrame>
        <p:nvGraphicFramePr>
          <p:cNvPr id="7" name="Content Placeholder 5">
            <a:extLst>
              <a:ext uri="{FF2B5EF4-FFF2-40B4-BE49-F238E27FC236}">
                <a16:creationId xmlns:a16="http://schemas.microsoft.com/office/drawing/2014/main" id="{906793BE-2405-4EA4-80FC-139CE1DA8D39}"/>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630425763"/>
              </p:ext>
            </p:extLst>
          </p:nvPr>
        </p:nvGraphicFramePr>
        <p:xfrm>
          <a:off x="838200" y="1300469"/>
          <a:ext cx="9631680" cy="2726455"/>
        </p:xfrm>
        <a:graphic>
          <a:graphicData uri="http://schemas.openxmlformats.org/drawingml/2006/table">
            <a:tbl>
              <a:tblPr firstRow="1" bandRow="1">
                <a:tableStyleId>{5C22544A-7EE6-4342-B048-85BDC9FD1C3A}</a:tableStyleId>
              </a:tblPr>
              <a:tblGrid>
                <a:gridCol w="945441">
                  <a:extLst>
                    <a:ext uri="{9D8B030D-6E8A-4147-A177-3AD203B41FA5}">
                      <a16:colId xmlns:a16="http://schemas.microsoft.com/office/drawing/2014/main" val="2649235253"/>
                    </a:ext>
                  </a:extLst>
                </a:gridCol>
                <a:gridCol w="8686239">
                  <a:extLst>
                    <a:ext uri="{9D8B030D-6E8A-4147-A177-3AD203B41FA5}">
                      <a16:colId xmlns:a16="http://schemas.microsoft.com/office/drawing/2014/main" val="3265590656"/>
                    </a:ext>
                  </a:extLst>
                </a:gridCol>
              </a:tblGrid>
              <a:tr h="21995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379495">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284163" marR="36195" lvl="0" indent="-230188" algn="l" defTabSz="914400" rtl="0" eaLnBrk="1" fontAlgn="auto" latinLnBrk="0" hangingPunct="1">
                        <a:lnSpc>
                          <a:spcPct val="100000"/>
                        </a:lnSpc>
                        <a:spcBef>
                          <a:spcPts val="600"/>
                        </a:spcBef>
                        <a:spcAft>
                          <a:spcPts val="600"/>
                        </a:spcAft>
                        <a:buClrTx/>
                        <a:buSzTx/>
                        <a:buFont typeface="+mj-lt"/>
                        <a:buAutoNum type="arabicPeriod"/>
                        <a:tabLst/>
                        <a:defRPr/>
                      </a:pPr>
                      <a:r>
                        <a:rPr lang="en-US" sz="1400" dirty="0">
                          <a:latin typeface="Lub Dub Condensed" panose="020B0506030403020204" pitchFamily="34" charset="0"/>
                        </a:rPr>
                        <a:t>In patients undergoing PCI, administration of intravenous unfractionated heparin is useful to reduce ischemic events.</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0">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284163" marR="36195" lvl="0" indent="-230188" algn="l" defTabSz="914400" rtl="0" eaLnBrk="1" fontAlgn="auto" latinLnBrk="0" hangingPunct="1">
                        <a:lnSpc>
                          <a:spcPct val="100000"/>
                        </a:lnSpc>
                        <a:spcBef>
                          <a:spcPts val="600"/>
                        </a:spcBef>
                        <a:spcAft>
                          <a:spcPts val="600"/>
                        </a:spcAft>
                        <a:buClrTx/>
                        <a:buSzTx/>
                        <a:buFont typeface="+mj-lt"/>
                        <a:buAutoNum type="arabicPeriod" startAt="2"/>
                        <a:tabLst/>
                        <a:defRPr/>
                      </a:pPr>
                      <a:r>
                        <a:rPr lang="en-US" sz="1400" dirty="0">
                          <a:latin typeface="Lub Dub Condensed" panose="020B0506030403020204" pitchFamily="34" charset="0"/>
                        </a:rPr>
                        <a:t>In patients with heparin-induced thrombocytopenia undergoing PCI, bivalirudin or argatroban should be used to replace UFH to avoid thrombotic complications.</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727635753"/>
                  </a:ext>
                </a:extLst>
              </a:tr>
              <a:tr h="0">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284163" marR="36195" lvl="0" indent="-230188" algn="l" defTabSz="914400" rtl="0" eaLnBrk="1" fontAlgn="auto" latinLnBrk="0" hangingPunct="1">
                        <a:lnSpc>
                          <a:spcPct val="100000"/>
                        </a:lnSpc>
                        <a:spcBef>
                          <a:spcPts val="600"/>
                        </a:spcBef>
                        <a:spcAft>
                          <a:spcPts val="600"/>
                        </a:spcAft>
                        <a:buClrTx/>
                        <a:buSzTx/>
                        <a:buFont typeface="+mj-lt"/>
                        <a:buAutoNum type="arabicPeriod" startAt="3"/>
                        <a:tabLst/>
                        <a:defRPr/>
                      </a:pPr>
                      <a:r>
                        <a:rPr lang="en-US" sz="1400" dirty="0">
                          <a:latin typeface="Lub Dub Condensed" panose="020B0506030403020204" pitchFamily="34" charset="0"/>
                        </a:rPr>
                        <a:t>In patients undergoing PCI, bivalirudin may be a reasonable alternative to UFH to reduce bleeding.</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714392269"/>
                  </a:ext>
                </a:extLst>
              </a:tr>
              <a:tr h="0">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284163" marR="36195" lvl="0" indent="-230188" algn="l" defTabSz="914400" rtl="0" eaLnBrk="1" fontAlgn="auto" latinLnBrk="0" hangingPunct="1">
                        <a:lnSpc>
                          <a:spcPct val="100000"/>
                        </a:lnSpc>
                        <a:spcBef>
                          <a:spcPts val="600"/>
                        </a:spcBef>
                        <a:spcAft>
                          <a:spcPts val="600"/>
                        </a:spcAft>
                        <a:buClrTx/>
                        <a:buSzTx/>
                        <a:buFont typeface="+mj-lt"/>
                        <a:buAutoNum type="arabicPeriod" startAt="4"/>
                        <a:tabLst/>
                        <a:defRPr/>
                      </a:pPr>
                      <a:r>
                        <a:rPr lang="en-US" sz="1400" dirty="0">
                          <a:latin typeface="Lub Dub Condensed" panose="020B0506030403020204" pitchFamily="34" charset="0"/>
                        </a:rPr>
                        <a:t>In patients treated with upstream subcutaneous enoxaparin for unstable angina or NSTE-ACS, intravenous enoxaparin may be considered at the time of PCI to reduce ischemic events.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148217497"/>
                  </a:ext>
                </a:extLst>
              </a:tr>
              <a:tr h="0">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3: Harm</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3823"/>
                    </a:solidFill>
                  </a:tcPr>
                </a:tc>
                <a:tc>
                  <a:txBody>
                    <a:bodyPr/>
                    <a:lstStyle/>
                    <a:p>
                      <a:pPr marL="284163" marR="36195" lvl="0" indent="-230188" algn="l" defTabSz="914400" rtl="0" eaLnBrk="1" fontAlgn="auto" latinLnBrk="0" hangingPunct="1">
                        <a:lnSpc>
                          <a:spcPct val="100000"/>
                        </a:lnSpc>
                        <a:spcBef>
                          <a:spcPts val="600"/>
                        </a:spcBef>
                        <a:spcAft>
                          <a:spcPts val="600"/>
                        </a:spcAft>
                        <a:buClrTx/>
                        <a:buSzTx/>
                        <a:buFont typeface="+mj-lt"/>
                        <a:buAutoNum type="arabicPeriod" startAt="5"/>
                        <a:tabLst/>
                        <a:defRPr/>
                      </a:pPr>
                      <a:r>
                        <a:rPr lang="en-US" sz="1400" dirty="0">
                          <a:latin typeface="Lub Dub Condensed" panose="020B0506030403020204" pitchFamily="34" charset="0"/>
                        </a:rPr>
                        <a:t>In patients on therapeutic subcutaneous enoxaparin, in whom the last dose was administered within 12 hours of PCI, UFH  should not be used for PCI and may increase bleeding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248396888"/>
                  </a:ext>
                </a:extLst>
              </a:tr>
            </a:tbl>
          </a:graphicData>
        </a:graphic>
      </p:graphicFrame>
      <p:sp>
        <p:nvSpPr>
          <p:cNvPr id="5" name="Rectangle 4">
            <a:extLst>
              <a:ext uri="{FF2B5EF4-FFF2-40B4-BE49-F238E27FC236}">
                <a16:creationId xmlns:a16="http://schemas.microsoft.com/office/drawing/2014/main" id="{12A308EC-06BF-4D1F-B67F-E48094F036E1}"/>
              </a:ext>
              <a:ext uri="{C183D7F6-B498-43B3-948B-1728B52AA6E4}">
                <adec:decorative xmlns:adec="http://schemas.microsoft.com/office/drawing/2017/decorative" val="1"/>
              </a:ext>
            </a:extLst>
          </p:cNvPr>
          <p:cNvSpPr/>
          <p:nvPr/>
        </p:nvSpPr>
        <p:spPr>
          <a:xfrm>
            <a:off x="3235452" y="4442691"/>
            <a:ext cx="5477256" cy="102852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A3303BFF-E512-434D-BE55-D0FB32EC564A}"/>
              </a:ext>
            </a:extLst>
          </p:cNvPr>
          <p:cNvSpPr txBox="1"/>
          <p:nvPr/>
        </p:nvSpPr>
        <p:spPr>
          <a:xfrm>
            <a:off x="3309625" y="4498688"/>
            <a:ext cx="5328909" cy="923330"/>
          </a:xfrm>
          <a:prstGeom prst="rect">
            <a:avLst/>
          </a:prstGeom>
          <a:noFill/>
        </p:spPr>
        <p:txBody>
          <a:bodyPr wrap="square">
            <a:spAutoFit/>
          </a:bodyPr>
          <a:lstStyle/>
          <a:p>
            <a:pPr algn="ctr" hangingPunct="0">
              <a:lnSpc>
                <a:spcPct val="100000"/>
              </a:lnSpc>
            </a:pPr>
            <a:r>
              <a:rPr lang="en-US" b="1" dirty="0">
                <a:solidFill>
                  <a:srgbClr val="CF2429"/>
                </a:solidFill>
                <a:latin typeface="Lub Dub Condensed" panose="020B0506030403020204" pitchFamily="34" charset="0"/>
                <a:cs typeface="Arial" panose="020B0604020202020204" pitchFamily="34" charset="0"/>
              </a:rPr>
              <a:t>Guiding Principle: </a:t>
            </a:r>
            <a:br>
              <a:rPr lang="en-US" b="1" dirty="0">
                <a:solidFill>
                  <a:srgbClr val="CF2429"/>
                </a:solidFill>
                <a:latin typeface="Lub Dub Condensed" panose="020B0506030403020204" pitchFamily="34" charset="0"/>
                <a:cs typeface="Arial" panose="020B0604020202020204" pitchFamily="34" charset="0"/>
              </a:rPr>
            </a:br>
            <a:r>
              <a:rPr lang="en-US" dirty="0">
                <a:latin typeface="Lub Dub Condensed" panose="020B0506030403020204" pitchFamily="34" charset="0"/>
                <a:cs typeface="Arial" panose="020B0604020202020204" pitchFamily="34" charset="0"/>
              </a:rPr>
              <a:t>Antithrombotic therapy is a mainstay of treatment in patients undergoing PCI. </a:t>
            </a:r>
          </a:p>
        </p:txBody>
      </p:sp>
      <p:sp>
        <p:nvSpPr>
          <p:cNvPr id="6" name="Text Placeholder 5">
            <a:extLst>
              <a:ext uri="{FF2B5EF4-FFF2-40B4-BE49-F238E27FC236}">
                <a16:creationId xmlns:a16="http://schemas.microsoft.com/office/drawing/2014/main" id="{521D3B6F-A37F-4BCC-87DE-923795B48679}"/>
              </a:ext>
            </a:extLst>
          </p:cNvPr>
          <p:cNvSpPr>
            <a:spLocks noGrp="1"/>
          </p:cNvSpPr>
          <p:nvPr>
            <p:ph type="body" sz="quarter" idx="13"/>
          </p:nvPr>
        </p:nvSpPr>
        <p:spPr>
          <a:xfrm>
            <a:off x="2009394" y="6044184"/>
            <a:ext cx="8173212" cy="182879"/>
          </a:xfrm>
        </p:spPr>
        <p:txBody>
          <a:bodyPr/>
          <a:lstStyle/>
          <a:p>
            <a:pPr marL="0" indent="0" algn="ctr"/>
            <a:r>
              <a:rPr lang="en-US" sz="1000" b="1" dirty="0"/>
              <a:t>Abbreviations: </a:t>
            </a:r>
            <a:r>
              <a:rPr lang="en-US" sz="1000" dirty="0"/>
              <a:t>UFH indicates unfractionated heparin; NSTE-ACS, Non-ST elevation-acute coronary syndrome; and PCI, percutaneous coronary intervention. </a:t>
            </a:r>
          </a:p>
        </p:txBody>
      </p:sp>
      <p:sp>
        <p:nvSpPr>
          <p:cNvPr id="9" name="Slide Number Placeholder 3">
            <a:extLst>
              <a:ext uri="{FF2B5EF4-FFF2-40B4-BE49-F238E27FC236}">
                <a16:creationId xmlns:a16="http://schemas.microsoft.com/office/drawing/2014/main" id="{0E8048EB-C92E-4BE3-B528-7665CD96D51F}"/>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29</a:t>
            </a:fld>
            <a:endParaRPr lang="en-US" sz="900" dirty="0"/>
          </a:p>
        </p:txBody>
      </p:sp>
    </p:spTree>
    <p:extLst>
      <p:ext uri="{BB962C8B-B14F-4D97-AF65-F5344CB8AC3E}">
        <p14:creationId xmlns:p14="http://schemas.microsoft.com/office/powerpoint/2010/main" val="1290221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D07B49-9CD1-44F7-A815-E129DFDFFBE5}"/>
              </a:ext>
            </a:extLst>
          </p:cNvPr>
          <p:cNvSpPr>
            <a:spLocks noGrp="1"/>
          </p:cNvSpPr>
          <p:nvPr>
            <p:ph type="title"/>
          </p:nvPr>
        </p:nvSpPr>
        <p:spPr/>
        <p:txBody>
          <a:bodyPr/>
          <a:lstStyle/>
          <a:p>
            <a:r>
              <a:rPr lang="en-US" b="1" dirty="0"/>
              <a:t>Improving Equity of Care in Revascularization</a:t>
            </a:r>
          </a:p>
        </p:txBody>
      </p:sp>
      <p:sp>
        <p:nvSpPr>
          <p:cNvPr id="26" name="Slide Number Placeholder 3">
            <a:extLst>
              <a:ext uri="{FF2B5EF4-FFF2-40B4-BE49-F238E27FC236}">
                <a16:creationId xmlns:a16="http://schemas.microsoft.com/office/drawing/2014/main" id="{FDF0E272-D346-48DA-A770-F657238F8B8B}"/>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a:t>
            </a:fld>
            <a:endParaRPr lang="en-US" sz="900" dirty="0"/>
          </a:p>
        </p:txBody>
      </p:sp>
      <p:sp>
        <p:nvSpPr>
          <p:cNvPr id="6" name="Text Placeholder 5">
            <a:extLst>
              <a:ext uri="{FF2B5EF4-FFF2-40B4-BE49-F238E27FC236}">
                <a16:creationId xmlns:a16="http://schemas.microsoft.com/office/drawing/2014/main" id="{521D3B6F-A37F-4BCC-87DE-923795B48679}"/>
              </a:ext>
            </a:extLst>
          </p:cNvPr>
          <p:cNvSpPr>
            <a:spLocks noGrp="1"/>
          </p:cNvSpPr>
          <p:nvPr>
            <p:ph type="body" sz="quarter" idx="13"/>
          </p:nvPr>
        </p:nvSpPr>
        <p:spPr>
          <a:xfrm>
            <a:off x="838200" y="5988749"/>
            <a:ext cx="10515600" cy="271939"/>
          </a:xfrm>
        </p:spPr>
        <p:txBody>
          <a:bodyPr/>
          <a:lstStyle/>
          <a:p>
            <a:pPr algn="ctr"/>
            <a:r>
              <a:rPr lang="en-US" b="1" dirty="0"/>
              <a:t>Abbreviations: </a:t>
            </a:r>
            <a:r>
              <a:rPr lang="en-US" dirty="0"/>
              <a:t>CVD indicates cardiovascular disease.</a:t>
            </a:r>
          </a:p>
        </p:txBody>
      </p:sp>
      <p:sp>
        <p:nvSpPr>
          <p:cNvPr id="41" name="Rectangle 40" descr="Improving equity of care in patients who may need revascularization involves appreciation for the following:&#10;1.  Health disparities by sex and race are evident across the spectrum of CVD in the United States.&#10;2. Women and non-White patients are less likely to receive guideline-based therapies.&#10;3.  Women and non-White patients derive comparable benefit from revascularization after controlling for other factors.  &#10;&#10;Which leads to the following recommendation:  In patients who require coronary revascularization, treatment decisions should be based on clinical indication, regardless of sex or race or ethnicity, and efforts to reduce disparities of care are warranted (Class 1).&#10;&#10;&#10;">
            <a:extLst>
              <a:ext uri="{FF2B5EF4-FFF2-40B4-BE49-F238E27FC236}">
                <a16:creationId xmlns:a16="http://schemas.microsoft.com/office/drawing/2014/main" id="{FDF81D02-E314-491A-A1A9-DF6F328D9E12}"/>
              </a:ext>
            </a:extLst>
          </p:cNvPr>
          <p:cNvSpPr/>
          <p:nvPr/>
        </p:nvSpPr>
        <p:spPr>
          <a:xfrm>
            <a:off x="0" y="1417321"/>
            <a:ext cx="11818752" cy="44988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a:extLst>
              <a:ext uri="{FF2B5EF4-FFF2-40B4-BE49-F238E27FC236}">
                <a16:creationId xmlns:a16="http://schemas.microsoft.com/office/drawing/2014/main" id="{887A606D-2C45-4012-B6CC-8FD526D67948}"/>
              </a:ext>
              <a:ext uri="{C183D7F6-B498-43B3-948B-1728B52AA6E4}">
                <adec:decorative xmlns:adec="http://schemas.microsoft.com/office/drawing/2017/decorative" val="1"/>
              </a:ext>
            </a:extLst>
          </p:cNvPr>
          <p:cNvGrpSpPr/>
          <p:nvPr/>
        </p:nvGrpSpPr>
        <p:grpSpPr>
          <a:xfrm>
            <a:off x="6096001" y="3758548"/>
            <a:ext cx="4010829" cy="274321"/>
            <a:chOff x="1516294" y="2869094"/>
            <a:chExt cx="4598504" cy="238729"/>
          </a:xfrm>
        </p:grpSpPr>
        <p:cxnSp>
          <p:nvCxnSpPr>
            <p:cNvPr id="23" name="Straight Arrow Connector 22">
              <a:extLst>
                <a:ext uri="{FF2B5EF4-FFF2-40B4-BE49-F238E27FC236}">
                  <a16:creationId xmlns:a16="http://schemas.microsoft.com/office/drawing/2014/main" id="{AB90C442-2089-4DB4-AA96-E129123B3055}"/>
                </a:ext>
                <a:ext uri="{C183D7F6-B498-43B3-948B-1728B52AA6E4}">
                  <adec:decorative xmlns:adec="http://schemas.microsoft.com/office/drawing/2017/decorative" val="1"/>
                </a:ext>
              </a:extLst>
            </p:cNvPr>
            <p:cNvCxnSpPr>
              <a:cxnSpLocks/>
            </p:cNvCxnSpPr>
            <p:nvPr/>
          </p:nvCxnSpPr>
          <p:spPr>
            <a:xfrm>
              <a:off x="6079260" y="2869094"/>
              <a:ext cx="0" cy="238729"/>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Rectangle 2">
              <a:extLst>
                <a:ext uri="{FF2B5EF4-FFF2-40B4-BE49-F238E27FC236}">
                  <a16:creationId xmlns:a16="http://schemas.microsoft.com/office/drawing/2014/main" id="{4365DB83-5231-4EAC-B0A5-BB1CBAE75516}"/>
                </a:ext>
                <a:ext uri="{C183D7F6-B498-43B3-948B-1728B52AA6E4}">
                  <adec:decorative xmlns:adec="http://schemas.microsoft.com/office/drawing/2017/decorative" val="1"/>
                </a:ext>
              </a:extLst>
            </p:cNvPr>
            <p:cNvSpPr/>
            <p:nvPr/>
          </p:nvSpPr>
          <p:spPr>
            <a:xfrm>
              <a:off x="1516294" y="3095092"/>
              <a:ext cx="4598504" cy="0"/>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 name="connsiteX0" fmla="*/ 0 w 6714836"/>
                <a:gd name="connsiteY0" fmla="*/ 0 h 0"/>
                <a:gd name="connsiteX1" fmla="*/ 6714836 w 6714836"/>
                <a:gd name="connsiteY1" fmla="*/ 0 h 0"/>
              </a:gdLst>
              <a:ahLst/>
              <a:cxnLst>
                <a:cxn ang="0">
                  <a:pos x="connsiteX0" y="connsiteY0"/>
                </a:cxn>
                <a:cxn ang="0">
                  <a:pos x="connsiteX1" y="connsiteY1"/>
                </a:cxn>
              </a:cxnLst>
              <a:rect l="l" t="t" r="r" b="b"/>
              <a:pathLst>
                <a:path w="6714836">
                  <a:moveTo>
                    <a:pt x="0" y="0"/>
                  </a:moveTo>
                  <a:lnTo>
                    <a:pt x="6714836" y="0"/>
                  </a:lnTo>
                </a:path>
              </a:pathLst>
            </a:cu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7" name="TextBox 6">
            <a:extLst>
              <a:ext uri="{FF2B5EF4-FFF2-40B4-BE49-F238E27FC236}">
                <a16:creationId xmlns:a16="http://schemas.microsoft.com/office/drawing/2014/main" id="{306BA813-B0CF-4845-A19B-B83937C14EB6}"/>
              </a:ext>
              <a:ext uri="{C183D7F6-B498-43B3-948B-1728B52AA6E4}">
                <adec:decorative xmlns:adec="http://schemas.microsoft.com/office/drawing/2017/decorative" val="1"/>
              </a:ext>
            </a:extLst>
          </p:cNvPr>
          <p:cNvSpPr txBox="1"/>
          <p:nvPr/>
        </p:nvSpPr>
        <p:spPr>
          <a:xfrm>
            <a:off x="419748" y="1797252"/>
            <a:ext cx="3392837" cy="1984248"/>
          </a:xfrm>
          <a:prstGeom prst="rect">
            <a:avLst/>
          </a:prstGeom>
          <a:solidFill>
            <a:schemeClr val="bg1">
              <a:lumMod val="85000"/>
            </a:schemeClr>
          </a:solidFill>
        </p:spPr>
        <p:txBody>
          <a:bodyPr wrap="square" lIns="91440" tIns="640080" rIns="91440" bIns="91440" numCol="1" spcCol="182880">
            <a:spAutoFit/>
          </a:bodyPr>
          <a:lstStyle/>
          <a:p>
            <a:pPr algn="ctr">
              <a:lnSpc>
                <a:spcPct val="90000"/>
              </a:lnSpc>
              <a:spcAft>
                <a:spcPts val="600"/>
              </a:spcAft>
            </a:pPr>
            <a:r>
              <a:rPr lang="en-US" dirty="0">
                <a:latin typeface="Lub Dub Bold" panose="020B0803030403020204" pitchFamily="34" charset="0"/>
              </a:rPr>
              <a:t>Health disparities by sex and race </a:t>
            </a:r>
            <a:r>
              <a:rPr lang="en-US" dirty="0">
                <a:latin typeface="Lub Dub Medium" panose="020B0603030403020204" pitchFamily="34" charset="0"/>
              </a:rPr>
              <a:t>are evident across the spectrum of CVD in the United States.</a:t>
            </a:r>
          </a:p>
        </p:txBody>
      </p:sp>
      <p:sp>
        <p:nvSpPr>
          <p:cNvPr id="12" name="TextBox 11">
            <a:extLst>
              <a:ext uri="{FF2B5EF4-FFF2-40B4-BE49-F238E27FC236}">
                <a16:creationId xmlns:a16="http://schemas.microsoft.com/office/drawing/2014/main" id="{3F4D33EF-784C-4F23-945A-F2A6A6928BA7}"/>
              </a:ext>
              <a:ext uri="{C183D7F6-B498-43B3-948B-1728B52AA6E4}">
                <adec:decorative xmlns:adec="http://schemas.microsoft.com/office/drawing/2017/decorative" val="1"/>
              </a:ext>
            </a:extLst>
          </p:cNvPr>
          <p:cNvSpPr txBox="1"/>
          <p:nvPr/>
        </p:nvSpPr>
        <p:spPr>
          <a:xfrm>
            <a:off x="4356904" y="1797252"/>
            <a:ext cx="3392837" cy="1984248"/>
          </a:xfrm>
          <a:prstGeom prst="rect">
            <a:avLst/>
          </a:prstGeom>
          <a:solidFill>
            <a:schemeClr val="bg1">
              <a:lumMod val="85000"/>
            </a:schemeClr>
          </a:solidFill>
        </p:spPr>
        <p:txBody>
          <a:bodyPr wrap="square" lIns="91440" tIns="640080" rIns="91440" bIns="91440" numCol="1" spcCol="182880">
            <a:spAutoFit/>
          </a:bodyPr>
          <a:lstStyle/>
          <a:p>
            <a:pPr algn="ctr">
              <a:lnSpc>
                <a:spcPct val="90000"/>
              </a:lnSpc>
              <a:spcAft>
                <a:spcPts val="600"/>
              </a:spcAft>
            </a:pPr>
            <a:r>
              <a:rPr lang="en-US" dirty="0">
                <a:latin typeface="Lub Dub Medium" panose="020B0603030403020204" pitchFamily="34" charset="0"/>
              </a:rPr>
              <a:t>Women and non-White patients are </a:t>
            </a:r>
            <a:r>
              <a:rPr lang="en-US" dirty="0">
                <a:latin typeface="Lub Dub Bold" panose="020B0803030403020204" pitchFamily="34" charset="0"/>
              </a:rPr>
              <a:t>less likely to receive guideline-based therapies</a:t>
            </a:r>
            <a:r>
              <a:rPr lang="en-US" dirty="0">
                <a:latin typeface="Lub Dub Medium" panose="020B0603030403020204" pitchFamily="34" charset="0"/>
              </a:rPr>
              <a:t>.</a:t>
            </a:r>
          </a:p>
        </p:txBody>
      </p:sp>
      <p:sp>
        <p:nvSpPr>
          <p:cNvPr id="14" name="TextBox 13">
            <a:extLst>
              <a:ext uri="{FF2B5EF4-FFF2-40B4-BE49-F238E27FC236}">
                <a16:creationId xmlns:a16="http://schemas.microsoft.com/office/drawing/2014/main" id="{204DB96F-2AB3-45CC-89FF-85AF972B22FB}"/>
              </a:ext>
              <a:ext uri="{C183D7F6-B498-43B3-948B-1728B52AA6E4}">
                <adec:decorative xmlns:adec="http://schemas.microsoft.com/office/drawing/2017/decorative" val="1"/>
              </a:ext>
            </a:extLst>
          </p:cNvPr>
          <p:cNvSpPr txBox="1"/>
          <p:nvPr/>
        </p:nvSpPr>
        <p:spPr>
          <a:xfrm>
            <a:off x="8294060" y="1797252"/>
            <a:ext cx="3392837" cy="1985159"/>
          </a:xfrm>
          <a:prstGeom prst="rect">
            <a:avLst/>
          </a:prstGeom>
          <a:solidFill>
            <a:schemeClr val="bg1">
              <a:lumMod val="85000"/>
            </a:schemeClr>
          </a:solidFill>
        </p:spPr>
        <p:txBody>
          <a:bodyPr wrap="square" lIns="91440" tIns="640080" rIns="91440" bIns="91440" numCol="1" spcCol="182880">
            <a:spAutoFit/>
          </a:bodyPr>
          <a:lstStyle/>
          <a:p>
            <a:pPr algn="ctr">
              <a:lnSpc>
                <a:spcPct val="90000"/>
              </a:lnSpc>
              <a:spcAft>
                <a:spcPts val="600"/>
              </a:spcAft>
            </a:pPr>
            <a:r>
              <a:rPr lang="en-US" dirty="0">
                <a:latin typeface="Lub Dub Medium" panose="020B0603030403020204" pitchFamily="34" charset="0"/>
              </a:rPr>
              <a:t>Women and </a:t>
            </a:r>
            <a:br>
              <a:rPr lang="en-US" dirty="0">
                <a:latin typeface="Lub Dub Medium" panose="020B0603030403020204" pitchFamily="34" charset="0"/>
              </a:rPr>
            </a:br>
            <a:r>
              <a:rPr lang="en-US" dirty="0">
                <a:latin typeface="Lub Dub Medium" panose="020B0603030403020204" pitchFamily="34" charset="0"/>
              </a:rPr>
              <a:t>non-White patients </a:t>
            </a:r>
            <a:r>
              <a:rPr lang="en-US" dirty="0">
                <a:latin typeface="Lub Dub Bold" panose="020B0803030403020204" pitchFamily="34" charset="0"/>
              </a:rPr>
              <a:t>derive comparable benefit from revascularization </a:t>
            </a:r>
            <a:r>
              <a:rPr lang="en-US" dirty="0">
                <a:latin typeface="Lub Dub Medium" panose="020B0603030403020204" pitchFamily="34" charset="0"/>
              </a:rPr>
              <a:t>after controlling for other factors.</a:t>
            </a:r>
          </a:p>
        </p:txBody>
      </p:sp>
      <p:sp>
        <p:nvSpPr>
          <p:cNvPr id="16" name="TextBox 15">
            <a:extLst>
              <a:ext uri="{FF2B5EF4-FFF2-40B4-BE49-F238E27FC236}">
                <a16:creationId xmlns:a16="http://schemas.microsoft.com/office/drawing/2014/main" id="{A9690CA6-62C0-4F2A-AA59-8FFEC16B32A8}"/>
              </a:ext>
              <a:ext uri="{C183D7F6-B498-43B3-948B-1728B52AA6E4}">
                <adec:decorative xmlns:adec="http://schemas.microsoft.com/office/drawing/2017/decorative" val="1"/>
              </a:ext>
            </a:extLst>
          </p:cNvPr>
          <p:cNvSpPr txBox="1"/>
          <p:nvPr/>
        </p:nvSpPr>
        <p:spPr>
          <a:xfrm>
            <a:off x="2414380" y="4357590"/>
            <a:ext cx="7611474" cy="1366528"/>
          </a:xfrm>
          <a:prstGeom prst="rect">
            <a:avLst/>
          </a:prstGeom>
          <a:solidFill>
            <a:srgbClr val="46A547"/>
          </a:solidFill>
        </p:spPr>
        <p:txBody>
          <a:bodyPr wrap="square" lIns="640080" tIns="182880" rIns="182880" bIns="182880" numCol="1" spcCol="182880">
            <a:spAutoFit/>
          </a:bodyPr>
          <a:lstStyle/>
          <a:p>
            <a:pPr algn="ctr">
              <a:lnSpc>
                <a:spcPct val="90000"/>
              </a:lnSpc>
              <a:spcAft>
                <a:spcPts val="600"/>
              </a:spcAft>
            </a:pPr>
            <a:r>
              <a:rPr lang="en-US" dirty="0">
                <a:solidFill>
                  <a:schemeClr val="bg1"/>
                </a:solidFill>
                <a:latin typeface="Lub Dub Bold" panose="020B0803030403020204" pitchFamily="34" charset="0"/>
              </a:rPr>
              <a:t>In patients who require coronary revascularization, treatment decisions should be based on clinical indication, regardless of sex or race or ethnicity, and efforts to reduce disparities of care are warranted (Class 1).</a:t>
            </a:r>
          </a:p>
        </p:txBody>
      </p:sp>
      <p:grpSp>
        <p:nvGrpSpPr>
          <p:cNvPr id="19" name="Group 18">
            <a:extLst>
              <a:ext uri="{FF2B5EF4-FFF2-40B4-BE49-F238E27FC236}">
                <a16:creationId xmlns:a16="http://schemas.microsoft.com/office/drawing/2014/main" id="{0955E133-6FB4-407E-9155-4CA645C77F69}"/>
              </a:ext>
              <a:ext uri="{C183D7F6-B498-43B3-948B-1728B52AA6E4}">
                <adec:decorative xmlns:adec="http://schemas.microsoft.com/office/drawing/2017/decorative" val="1"/>
              </a:ext>
            </a:extLst>
          </p:cNvPr>
          <p:cNvGrpSpPr/>
          <p:nvPr/>
        </p:nvGrpSpPr>
        <p:grpSpPr>
          <a:xfrm flipH="1">
            <a:off x="2085170" y="3782412"/>
            <a:ext cx="4010830" cy="575178"/>
            <a:chOff x="1516294" y="2896068"/>
            <a:chExt cx="4598504" cy="500552"/>
          </a:xfrm>
        </p:grpSpPr>
        <p:cxnSp>
          <p:nvCxnSpPr>
            <p:cNvPr id="20" name="Straight Arrow Connector 19">
              <a:extLst>
                <a:ext uri="{FF2B5EF4-FFF2-40B4-BE49-F238E27FC236}">
                  <a16:creationId xmlns:a16="http://schemas.microsoft.com/office/drawing/2014/main" id="{4C71E11B-0E23-49E1-A786-6346FDAB0C40}"/>
                </a:ext>
                <a:ext uri="{C183D7F6-B498-43B3-948B-1728B52AA6E4}">
                  <adec:decorative xmlns:adec="http://schemas.microsoft.com/office/drawing/2017/decorative" val="1"/>
                </a:ext>
              </a:extLst>
            </p:cNvPr>
            <p:cNvCxnSpPr>
              <a:cxnSpLocks/>
            </p:cNvCxnSpPr>
            <p:nvPr/>
          </p:nvCxnSpPr>
          <p:spPr>
            <a:xfrm>
              <a:off x="6090414" y="2896068"/>
              <a:ext cx="0" cy="199024"/>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Rectangle 2">
              <a:extLst>
                <a:ext uri="{FF2B5EF4-FFF2-40B4-BE49-F238E27FC236}">
                  <a16:creationId xmlns:a16="http://schemas.microsoft.com/office/drawing/2014/main" id="{E68EBC32-8BA3-46EB-849C-B22335219441}"/>
                </a:ext>
                <a:ext uri="{C183D7F6-B498-43B3-948B-1728B52AA6E4}">
                  <adec:decorative xmlns:adec="http://schemas.microsoft.com/office/drawing/2017/decorative" val="1"/>
                </a:ext>
              </a:extLst>
            </p:cNvPr>
            <p:cNvSpPr/>
            <p:nvPr/>
          </p:nvSpPr>
          <p:spPr>
            <a:xfrm>
              <a:off x="1516294" y="3095092"/>
              <a:ext cx="4598504" cy="301528"/>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cxnSp>
        <p:nvCxnSpPr>
          <p:cNvPr id="25" name="Straight Arrow Connector 24">
            <a:extLst>
              <a:ext uri="{FF2B5EF4-FFF2-40B4-BE49-F238E27FC236}">
                <a16:creationId xmlns:a16="http://schemas.microsoft.com/office/drawing/2014/main" id="{3FCCA7CE-618A-4FF5-8A7C-58DA65767E15}"/>
              </a:ext>
              <a:ext uri="{C183D7F6-B498-43B3-948B-1728B52AA6E4}">
                <adec:decorative xmlns:adec="http://schemas.microsoft.com/office/drawing/2017/decorative" val="1"/>
              </a:ext>
            </a:extLst>
          </p:cNvPr>
          <p:cNvCxnSpPr>
            <a:cxnSpLocks/>
          </p:cNvCxnSpPr>
          <p:nvPr/>
        </p:nvCxnSpPr>
        <p:spPr>
          <a:xfrm>
            <a:off x="6098912" y="3774040"/>
            <a:ext cx="0" cy="228696"/>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34" name="Picture 33">
            <a:extLst>
              <a:ext uri="{FF2B5EF4-FFF2-40B4-BE49-F238E27FC236}">
                <a16:creationId xmlns:a16="http://schemas.microsoft.com/office/drawing/2014/main" id="{C07473D3-533B-4ACD-A92F-2DF323B62459}"/>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404127" y="1122923"/>
            <a:ext cx="1243453" cy="1243453"/>
          </a:xfrm>
          <a:prstGeom prst="ellipse">
            <a:avLst/>
          </a:prstGeom>
          <a:effectLst>
            <a:outerShdw blurRad="63500" sx="102000" sy="102000" algn="ctr" rotWithShape="0">
              <a:prstClr val="black">
                <a:alpha val="40000"/>
              </a:prstClr>
            </a:outerShdw>
          </a:effectLst>
        </p:spPr>
      </p:pic>
      <p:pic>
        <p:nvPicPr>
          <p:cNvPr id="35" name="Picture 34">
            <a:extLst>
              <a:ext uri="{FF2B5EF4-FFF2-40B4-BE49-F238E27FC236}">
                <a16:creationId xmlns:a16="http://schemas.microsoft.com/office/drawing/2014/main" id="{BA4F2A66-4D0C-4329-86A6-2C697D8DD698}"/>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769029" y="4419062"/>
            <a:ext cx="1243584" cy="1243584"/>
          </a:xfrm>
          <a:prstGeom prst="ellipse">
            <a:avLst/>
          </a:prstGeom>
          <a:effectLst>
            <a:outerShdw blurRad="63500" sx="102000" sy="102000" algn="ctr" rotWithShape="0">
              <a:prstClr val="black">
                <a:alpha val="40000"/>
              </a:prstClr>
            </a:outerShdw>
          </a:effectLst>
        </p:spPr>
      </p:pic>
      <p:pic>
        <p:nvPicPr>
          <p:cNvPr id="38" name="Picture 37">
            <a:extLst>
              <a:ext uri="{FF2B5EF4-FFF2-40B4-BE49-F238E27FC236}">
                <a16:creationId xmlns:a16="http://schemas.microsoft.com/office/drawing/2014/main" id="{5779C0FD-E181-4918-98AF-8736CC1C9277}"/>
              </a:ext>
              <a:ext uri="{C183D7F6-B498-43B3-948B-1728B52AA6E4}">
                <adec:decorative xmlns:adec="http://schemas.microsoft.com/office/drawing/2017/decorative" val="1"/>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480093" y="1080282"/>
            <a:ext cx="1243584" cy="1243584"/>
          </a:xfrm>
          <a:prstGeom prst="ellipse">
            <a:avLst/>
          </a:prstGeom>
          <a:effectLst>
            <a:outerShdw blurRad="63500" sx="102000" sy="102000" algn="ctr" rotWithShape="0">
              <a:prstClr val="black">
                <a:alpha val="40000"/>
              </a:prstClr>
            </a:outerShdw>
          </a:effectLst>
        </p:spPr>
      </p:pic>
      <p:pic>
        <p:nvPicPr>
          <p:cNvPr id="40" name="Picture 39">
            <a:extLst>
              <a:ext uri="{FF2B5EF4-FFF2-40B4-BE49-F238E27FC236}">
                <a16:creationId xmlns:a16="http://schemas.microsoft.com/office/drawing/2014/main" id="{60B9F74F-D1FD-41BB-B1B4-1A034719BB0F}"/>
              </a:ext>
              <a:ext uri="{C183D7F6-B498-43B3-948B-1728B52AA6E4}">
                <adec:decorative xmlns:adec="http://schemas.microsoft.com/office/drawing/2017/decorative" val="1"/>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393955" y="1108384"/>
            <a:ext cx="1243584" cy="1243584"/>
          </a:xfrm>
          <a:prstGeom prst="ellipse">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74555472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500"/>
                                        <p:tgtEl>
                                          <p:spTgt spid="40"/>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up)">
                                      <p:cBhvr>
                                        <p:cTn id="14" dur="500"/>
                                        <p:tgtEl>
                                          <p:spTgt spid="12"/>
                                        </p:tgtEl>
                                      </p:cBhvr>
                                    </p:animEffect>
                                  </p:childTnLst>
                                </p:cTn>
                              </p:par>
                              <p:par>
                                <p:cTn id="15" presetID="10" presetClass="entr" presetSubtype="0" fill="hold"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
                                        <p:tgtEl>
                                          <p:spTgt spid="14"/>
                                        </p:tgtEl>
                                      </p:cBhvr>
                                    </p:animEffect>
                                  </p:childTnLst>
                                </p:cTn>
                              </p:par>
                              <p:par>
                                <p:cTn id="22" presetID="10" presetClass="entr" presetSubtype="0" fill="hold" nodeType="with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up)">
                                      <p:cBhvr>
                                        <p:cTn id="28" dur="500"/>
                                        <p:tgtEl>
                                          <p:spTgt spid="16"/>
                                        </p:tgtEl>
                                      </p:cBhvr>
                                    </p:animEffect>
                                  </p:childTnLst>
                                </p:cTn>
                              </p:par>
                              <p:par>
                                <p:cTn id="29" presetID="10"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childTnLst>
                          </p:cTn>
                        </p:par>
                        <p:par>
                          <p:cTn id="32" fill="hold">
                            <p:stCondLst>
                              <p:cond delay="2000"/>
                            </p:stCondLst>
                            <p:childTnLst>
                              <p:par>
                                <p:cTn id="33" presetID="22" presetClass="entr" presetSubtype="2"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right)">
                                      <p:cBhvr>
                                        <p:cTn id="35" dur="500"/>
                                        <p:tgtEl>
                                          <p:spTgt spid="19"/>
                                        </p:tgtEl>
                                      </p:cBhvr>
                                    </p:animEffect>
                                  </p:childTnLst>
                                </p:cTn>
                              </p:par>
                            </p:childTnLst>
                          </p:cTn>
                        </p:par>
                        <p:par>
                          <p:cTn id="36" fill="hold">
                            <p:stCondLst>
                              <p:cond delay="2500"/>
                            </p:stCondLst>
                            <p:childTnLst>
                              <p:par>
                                <p:cTn id="37" presetID="22" presetClass="entr" presetSubtype="2"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right)">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4" grpId="0" animBg="1"/>
      <p:bldP spid="1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D07B49-9CD1-44F7-A815-E129DFDFFBE5}"/>
              </a:ext>
            </a:extLst>
          </p:cNvPr>
          <p:cNvSpPr>
            <a:spLocks noGrp="1"/>
          </p:cNvSpPr>
          <p:nvPr>
            <p:ph type="title"/>
          </p:nvPr>
        </p:nvSpPr>
        <p:spPr/>
        <p:txBody>
          <a:bodyPr/>
          <a:lstStyle/>
          <a:p>
            <a:r>
              <a:rPr lang="en-US" sz="2800" dirty="0">
                <a:solidFill>
                  <a:srgbClr val="CF2429"/>
                </a:solidFill>
              </a:rPr>
              <a:t>Figure 7: </a:t>
            </a:r>
            <a:r>
              <a:rPr lang="en-US" sz="2800" dirty="0"/>
              <a:t>Use of DAPT for Patients After PCI</a:t>
            </a:r>
          </a:p>
        </p:txBody>
      </p:sp>
      <p:sp>
        <p:nvSpPr>
          <p:cNvPr id="46" name="Rectangle 45" descr="This flowchart, Figure 7, provides recommendation-based guidance on the use of dual antiplatelet therapy for patients after percutaneous coronary intervention. &#10;First, the patient undergoes percutaneous coronary intervention, which may be in the context of stable ischemic heart disease or acute coronary syndrome. &#10;For stable ischemic heart disease, the recommended duration of dual antiplatelet therapy depends on whether 1) drug-eluting stents or 2) bare metal stents are deployed. &#10;For #1, drug-eluting stents, the Class 1 recommendation is to use dual antiplatelet therapy with aspirin plus clopidogrel for at least 6 months after intervention. For patients with high risk of bleeding or overt bleeding on dual antiplatelet therapy, discontinuation of P2Y12 after 3 months may be reasonable as a Class 2b recommendation. For patients without high risk of bleeding or significant overt bleeding on dual antiplatelet therapy, continuation of dual antiplatelet therapy beyond 6 months may be reasonable as a Class 2b recommendation. Alternatively, after 1-3 months of dual antiplatelet therapy, discontinuation of aspirin with continued P2Y12 monotherapy represents a Class 2a recommendation.&#10;For #2, bare metal stents, the Class 1 recommendation is to use dual antiplatelet therapy with aspirin plus clopidogrel for at least 1 month after intervention. For patients without high risk of bleeding or significant overt bleeding on dual antiplatelet therapy, continuation of dual antiplatelet therapy beyond 1 month may be reasonable as a Class 2b recommendation. &#10;For acute coronary syndrome, the Class 1 recommendation is to use dual antiplatelet therapy with aspirin plus clopidogrel or prasugrel or ticagrelor for at least 12 months after intervention. For patients with high risk of bleeding or overt bleeding on dual antiplatelet therapy, discontinuation of P2Y12 after 6 months my be reasonable as a Class 2b recommendation. For patients without high risk of bleeding or significant overt bleeding on dual antiplatelet therapy, continuation of dual antiplatelet therapy beyond 1 year may be reasonable as a Class 2b recommendation. Alternatively, after 1-3 months of dual antiplatelet therapy, discontinuation of aspirin with continued P2Y12 monotherapy represents a Class 2a recommendation.  &#10;">
            <a:extLst>
              <a:ext uri="{FF2B5EF4-FFF2-40B4-BE49-F238E27FC236}">
                <a16:creationId xmlns:a16="http://schemas.microsoft.com/office/drawing/2014/main" id="{C230A601-FE04-4D16-9662-68205DB49236}"/>
              </a:ext>
            </a:extLst>
          </p:cNvPr>
          <p:cNvSpPr/>
          <p:nvPr/>
        </p:nvSpPr>
        <p:spPr>
          <a:xfrm>
            <a:off x="838200" y="1412099"/>
            <a:ext cx="9923929" cy="42350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521D3B6F-A37F-4BCC-87DE-923795B48679}"/>
              </a:ext>
            </a:extLst>
          </p:cNvPr>
          <p:cNvSpPr>
            <a:spLocks noGrp="1"/>
          </p:cNvSpPr>
          <p:nvPr>
            <p:ph type="body" sz="quarter" idx="13"/>
          </p:nvPr>
        </p:nvSpPr>
        <p:spPr>
          <a:xfrm>
            <a:off x="3369564" y="5955379"/>
            <a:ext cx="5452872" cy="271939"/>
          </a:xfrm>
        </p:spPr>
        <p:txBody>
          <a:bodyPr/>
          <a:lstStyle/>
          <a:p>
            <a:pPr marL="0" indent="0" algn="ctr"/>
            <a:r>
              <a:rPr lang="en-US" sz="1000" b="1" dirty="0"/>
              <a:t>Abbreviations: </a:t>
            </a:r>
            <a:r>
              <a:rPr lang="en-US" sz="1000" dirty="0"/>
              <a:t>BMS indicates bare metal stent; DAPT, dual antiplatelet therapy; DES, drug eluting stent; PCI, percutaneous coronary intervention; and SIHD, stable ischemic heart disease. </a:t>
            </a:r>
          </a:p>
        </p:txBody>
      </p:sp>
      <p:cxnSp>
        <p:nvCxnSpPr>
          <p:cNvPr id="7" name="Straight Arrow Connector 6">
            <a:extLst>
              <a:ext uri="{FF2B5EF4-FFF2-40B4-BE49-F238E27FC236}">
                <a16:creationId xmlns:a16="http://schemas.microsoft.com/office/drawing/2014/main" id="{B57022F4-F3B9-497B-B6CF-CE5A0D5B23A5}"/>
              </a:ext>
              <a:ext uri="{C183D7F6-B498-43B3-948B-1728B52AA6E4}">
                <adec:decorative xmlns:adec="http://schemas.microsoft.com/office/drawing/2017/decorative" val="1"/>
              </a:ext>
            </a:extLst>
          </p:cNvPr>
          <p:cNvCxnSpPr>
            <a:cxnSpLocks/>
          </p:cNvCxnSpPr>
          <p:nvPr/>
        </p:nvCxnSpPr>
        <p:spPr>
          <a:xfrm>
            <a:off x="4552681" y="4205070"/>
            <a:ext cx="0" cy="43313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DB81F96-2C41-4E8F-A89C-E88598B9ABB2}"/>
              </a:ext>
              <a:ext uri="{C183D7F6-B498-43B3-948B-1728B52AA6E4}">
                <adec:decorative xmlns:adec="http://schemas.microsoft.com/office/drawing/2017/decorative" val="1"/>
              </a:ext>
            </a:extLst>
          </p:cNvPr>
          <p:cNvSpPr txBox="1"/>
          <p:nvPr/>
        </p:nvSpPr>
        <p:spPr>
          <a:xfrm>
            <a:off x="5432763" y="891532"/>
            <a:ext cx="2650043" cy="277000"/>
          </a:xfrm>
          <a:prstGeom prst="rect">
            <a:avLst/>
          </a:prstGeom>
          <a:solidFill>
            <a:schemeClr val="accent1">
              <a:lumMod val="75000"/>
            </a:schemeClr>
          </a:solidFill>
          <a:ln w="25400">
            <a:no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b="1" i="0" u="none" strike="noStrike" cap="none" spc="0" normalizeH="0" baseline="0">
                <a:ln>
                  <a:noFill/>
                </a:ln>
                <a:solidFill>
                  <a:prstClr val="white"/>
                </a:solidFill>
                <a:effectLst/>
                <a:uLnTx/>
                <a:uFillTx/>
                <a:latin typeface="Lub Dub Bold" panose="020B0803030403020204" pitchFamily="34" charset="0"/>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Lub Dub Bold" panose="020B0803030403020204" pitchFamily="34" charset="0"/>
                <a:ea typeface="+mn-ea"/>
                <a:cs typeface="+mn-cs"/>
              </a:rPr>
              <a:t>Patients Undergoing PCI</a:t>
            </a:r>
          </a:p>
        </p:txBody>
      </p:sp>
      <p:cxnSp>
        <p:nvCxnSpPr>
          <p:cNvPr id="9" name="Straight Arrow Connector 8">
            <a:extLst>
              <a:ext uri="{FF2B5EF4-FFF2-40B4-BE49-F238E27FC236}">
                <a16:creationId xmlns:a16="http://schemas.microsoft.com/office/drawing/2014/main" id="{0FBE2CC0-A8E5-4E99-B444-08495E3F0A58}"/>
              </a:ext>
              <a:ext uri="{C183D7F6-B498-43B3-948B-1728B52AA6E4}">
                <adec:decorative xmlns:adec="http://schemas.microsoft.com/office/drawing/2017/decorative" val="1"/>
              </a:ext>
            </a:extLst>
          </p:cNvPr>
          <p:cNvCxnSpPr>
            <a:cxnSpLocks/>
          </p:cNvCxnSpPr>
          <p:nvPr/>
        </p:nvCxnSpPr>
        <p:spPr>
          <a:xfrm>
            <a:off x="4572626" y="2061644"/>
            <a:ext cx="0" cy="18288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0588170-740E-4092-B10F-E456C5FDE181}"/>
              </a:ext>
              <a:ext uri="{C183D7F6-B498-43B3-948B-1728B52AA6E4}">
                <adec:decorative xmlns:adec="http://schemas.microsoft.com/office/drawing/2017/decorative" val="1"/>
              </a:ext>
            </a:extLst>
          </p:cNvPr>
          <p:cNvSpPr txBox="1"/>
          <p:nvPr/>
        </p:nvSpPr>
        <p:spPr>
          <a:xfrm>
            <a:off x="4812494" y="1435161"/>
            <a:ext cx="983305" cy="177347"/>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92929"/>
                </a:solidFill>
                <a:effectLst/>
                <a:uLnTx/>
                <a:uFillTx/>
                <a:latin typeface="Lub Dub Bold" panose="020B0803030403020204" pitchFamily="34" charset="0"/>
                <a:ea typeface="+mn-ea"/>
                <a:cs typeface="Lato"/>
              </a:rPr>
              <a:t>SIHD</a:t>
            </a:r>
          </a:p>
        </p:txBody>
      </p:sp>
      <p:cxnSp>
        <p:nvCxnSpPr>
          <p:cNvPr id="11" name="Connector: Elbow 10">
            <a:extLst>
              <a:ext uri="{FF2B5EF4-FFF2-40B4-BE49-F238E27FC236}">
                <a16:creationId xmlns:a16="http://schemas.microsoft.com/office/drawing/2014/main" id="{1AB8E85F-17B1-4D04-8263-1528F872B83A}"/>
              </a:ext>
              <a:ext uri="{C183D7F6-B498-43B3-948B-1728B52AA6E4}">
                <adec:decorative xmlns:adec="http://schemas.microsoft.com/office/drawing/2017/decorative" val="1"/>
              </a:ext>
            </a:extLst>
          </p:cNvPr>
          <p:cNvCxnSpPr>
            <a:cxnSpLocks/>
          </p:cNvCxnSpPr>
          <p:nvPr/>
        </p:nvCxnSpPr>
        <p:spPr>
          <a:xfrm rot="5400000" flipH="1" flipV="1">
            <a:off x="5889104" y="569001"/>
            <a:ext cx="274320" cy="1463040"/>
          </a:xfrm>
          <a:prstGeom prst="bentConnector3">
            <a:avLst>
              <a:gd name="adj1" fmla="val 64562"/>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Connector: Elbow 11">
            <a:extLst>
              <a:ext uri="{FF2B5EF4-FFF2-40B4-BE49-F238E27FC236}">
                <a16:creationId xmlns:a16="http://schemas.microsoft.com/office/drawing/2014/main" id="{CA8C9606-E4BC-4DE3-8570-81E642D7D133}"/>
              </a:ext>
              <a:ext uri="{C183D7F6-B498-43B3-948B-1728B52AA6E4}">
                <adec:decorative xmlns:adec="http://schemas.microsoft.com/office/drawing/2017/decorative" val="1"/>
              </a:ext>
            </a:extLst>
          </p:cNvPr>
          <p:cNvCxnSpPr>
            <a:cxnSpLocks/>
          </p:cNvCxnSpPr>
          <p:nvPr/>
        </p:nvCxnSpPr>
        <p:spPr>
          <a:xfrm rot="16200000" flipV="1">
            <a:off x="7352145" y="566481"/>
            <a:ext cx="274320" cy="1463040"/>
          </a:xfrm>
          <a:prstGeom prst="bentConnector3">
            <a:avLst>
              <a:gd name="adj1" fmla="val 64488"/>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5097BE8-7A6A-4B21-8434-21BDA8B869C6}"/>
              </a:ext>
              <a:ext uri="{C183D7F6-B498-43B3-948B-1728B52AA6E4}">
                <adec:decorative xmlns:adec="http://schemas.microsoft.com/office/drawing/2017/decorative" val="1"/>
              </a:ext>
            </a:extLst>
          </p:cNvPr>
          <p:cNvSpPr txBox="1"/>
          <p:nvPr/>
        </p:nvSpPr>
        <p:spPr>
          <a:xfrm>
            <a:off x="7729172" y="1435161"/>
            <a:ext cx="983305" cy="177347"/>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92929"/>
                </a:solidFill>
                <a:effectLst/>
                <a:uLnTx/>
                <a:uFillTx/>
                <a:latin typeface="Lub Dub Bold" panose="020B0803030403020204" pitchFamily="34" charset="0"/>
                <a:ea typeface="+mn-ea"/>
                <a:cs typeface="Lato"/>
              </a:rPr>
              <a:t>ACS</a:t>
            </a:r>
          </a:p>
        </p:txBody>
      </p:sp>
      <p:cxnSp>
        <p:nvCxnSpPr>
          <p:cNvPr id="14" name="Connector: Elbow 13">
            <a:extLst>
              <a:ext uri="{FF2B5EF4-FFF2-40B4-BE49-F238E27FC236}">
                <a16:creationId xmlns:a16="http://schemas.microsoft.com/office/drawing/2014/main" id="{98208DBA-EB5E-48A4-8381-CABD687A196E}"/>
              </a:ext>
              <a:ext uri="{C183D7F6-B498-43B3-948B-1728B52AA6E4}">
                <adec:decorative xmlns:adec="http://schemas.microsoft.com/office/drawing/2017/decorative" val="1"/>
              </a:ext>
            </a:extLst>
          </p:cNvPr>
          <p:cNvCxnSpPr>
            <a:cxnSpLocks/>
          </p:cNvCxnSpPr>
          <p:nvPr/>
        </p:nvCxnSpPr>
        <p:spPr>
          <a:xfrm rot="5400000" flipH="1" flipV="1">
            <a:off x="4801227" y="1387573"/>
            <a:ext cx="274320" cy="731520"/>
          </a:xfrm>
          <a:prstGeom prst="bentConnector3">
            <a:avLst>
              <a:gd name="adj1" fmla="val 68034"/>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BB339EAA-72CF-4468-BFAD-35AA99D2EDBD}"/>
              </a:ext>
              <a:ext uri="{C183D7F6-B498-43B3-948B-1728B52AA6E4}">
                <adec:decorative xmlns:adec="http://schemas.microsoft.com/office/drawing/2017/decorative" val="1"/>
              </a:ext>
            </a:extLst>
          </p:cNvPr>
          <p:cNvCxnSpPr>
            <a:cxnSpLocks/>
          </p:cNvCxnSpPr>
          <p:nvPr/>
        </p:nvCxnSpPr>
        <p:spPr>
          <a:xfrm rot="16200000" flipV="1">
            <a:off x="5532748" y="1385053"/>
            <a:ext cx="274320" cy="731520"/>
          </a:xfrm>
          <a:prstGeom prst="bentConnector3">
            <a:avLst>
              <a:gd name="adj1" fmla="val 64562"/>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65523F4-475F-4407-A539-05F523797197}"/>
              </a:ext>
              <a:ext uri="{C183D7F6-B498-43B3-948B-1728B52AA6E4}">
                <adec:decorative xmlns:adec="http://schemas.microsoft.com/office/drawing/2017/decorative" val="1"/>
              </a:ext>
            </a:extLst>
          </p:cNvPr>
          <p:cNvSpPr txBox="1"/>
          <p:nvPr/>
        </p:nvSpPr>
        <p:spPr>
          <a:xfrm>
            <a:off x="4080974" y="1896425"/>
            <a:ext cx="983305" cy="179878"/>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92929"/>
                </a:solidFill>
                <a:effectLst/>
                <a:uLnTx/>
                <a:uFillTx/>
                <a:latin typeface="Lub Dub Bold" panose="020B0803030403020204" pitchFamily="34" charset="0"/>
                <a:ea typeface="+mn-ea"/>
                <a:cs typeface="Lato"/>
              </a:rPr>
              <a:t>DES</a:t>
            </a:r>
          </a:p>
        </p:txBody>
      </p:sp>
      <p:sp>
        <p:nvSpPr>
          <p:cNvPr id="17" name="TextBox 16">
            <a:extLst>
              <a:ext uri="{FF2B5EF4-FFF2-40B4-BE49-F238E27FC236}">
                <a16:creationId xmlns:a16="http://schemas.microsoft.com/office/drawing/2014/main" id="{486985EF-E646-404B-BD55-B01109B2A496}"/>
              </a:ext>
              <a:ext uri="{C183D7F6-B498-43B3-948B-1728B52AA6E4}">
                <adec:decorative xmlns:adec="http://schemas.microsoft.com/office/drawing/2017/decorative" val="1"/>
              </a:ext>
            </a:extLst>
          </p:cNvPr>
          <p:cNvSpPr txBox="1"/>
          <p:nvPr/>
        </p:nvSpPr>
        <p:spPr>
          <a:xfrm>
            <a:off x="5544009" y="1896425"/>
            <a:ext cx="983305" cy="179878"/>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92929"/>
                </a:solidFill>
                <a:effectLst/>
                <a:uLnTx/>
                <a:uFillTx/>
                <a:latin typeface="Lub Dub Bold" panose="020B0803030403020204" pitchFamily="34" charset="0"/>
                <a:ea typeface="+mn-ea"/>
                <a:cs typeface="Lato"/>
              </a:rPr>
              <a:t>BMS</a:t>
            </a:r>
          </a:p>
        </p:txBody>
      </p:sp>
      <p:sp>
        <p:nvSpPr>
          <p:cNvPr id="18" name="TextBox 17">
            <a:extLst>
              <a:ext uri="{FF2B5EF4-FFF2-40B4-BE49-F238E27FC236}">
                <a16:creationId xmlns:a16="http://schemas.microsoft.com/office/drawing/2014/main" id="{E682E4E9-CE26-4008-ADA0-C86EF2D7C046}"/>
              </a:ext>
              <a:ext uri="{C183D7F6-B498-43B3-948B-1728B52AA6E4}">
                <adec:decorative xmlns:adec="http://schemas.microsoft.com/office/drawing/2017/decorative" val="1"/>
              </a:ext>
            </a:extLst>
          </p:cNvPr>
          <p:cNvSpPr txBox="1"/>
          <p:nvPr/>
        </p:nvSpPr>
        <p:spPr>
          <a:xfrm>
            <a:off x="556077" y="2303288"/>
            <a:ext cx="746988" cy="277000"/>
          </a:xfrm>
          <a:prstGeom prst="rect">
            <a:avLst/>
          </a:prstGeom>
          <a:solidFill>
            <a:schemeClr val="accent1">
              <a:lumMod val="75000"/>
            </a:schemeClr>
          </a:solidFill>
          <a:ln w="25400">
            <a:no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b="1" i="0" u="none" strike="noStrike" cap="none" spc="0" normalizeH="0" baseline="0">
                <a:ln>
                  <a:noFill/>
                </a:ln>
                <a:solidFill>
                  <a:prstClr val="white"/>
                </a:solidFill>
                <a:effectLst/>
                <a:uLnTx/>
                <a:uFillTx/>
                <a:latin typeface="Lub Dub Bold" panose="020B0803030403020204" pitchFamily="34" charset="0"/>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mn-cs"/>
              </a:rPr>
              <a:t>0 mo</a:t>
            </a:r>
          </a:p>
        </p:txBody>
      </p:sp>
      <p:cxnSp>
        <p:nvCxnSpPr>
          <p:cNvPr id="19" name="Straight Connector 18">
            <a:extLst>
              <a:ext uri="{FF2B5EF4-FFF2-40B4-BE49-F238E27FC236}">
                <a16:creationId xmlns:a16="http://schemas.microsoft.com/office/drawing/2014/main" id="{A4C6E0E6-7908-4867-9EEE-E64CBEB65620}"/>
              </a:ext>
              <a:ext uri="{C183D7F6-B498-43B3-948B-1728B52AA6E4}">
                <adec:decorative xmlns:adec="http://schemas.microsoft.com/office/drawing/2017/decorative" val="1"/>
              </a:ext>
            </a:extLst>
          </p:cNvPr>
          <p:cNvCxnSpPr>
            <a:cxnSpLocks/>
            <a:stCxn id="18" idx="3"/>
          </p:cNvCxnSpPr>
          <p:nvPr/>
        </p:nvCxnSpPr>
        <p:spPr>
          <a:xfrm>
            <a:off x="1303064" y="2441788"/>
            <a:ext cx="10241280" cy="0"/>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C653E976-D462-42C8-9952-DBCFE1A5BD85}"/>
              </a:ext>
              <a:ext uri="{C183D7F6-B498-43B3-948B-1728B52AA6E4}">
                <adec:decorative xmlns:adec="http://schemas.microsoft.com/office/drawing/2017/decorative" val="1"/>
              </a:ext>
            </a:extLst>
          </p:cNvPr>
          <p:cNvSpPr txBox="1"/>
          <p:nvPr/>
        </p:nvSpPr>
        <p:spPr>
          <a:xfrm>
            <a:off x="556077" y="2676823"/>
            <a:ext cx="746988" cy="277000"/>
          </a:xfrm>
          <a:prstGeom prst="rect">
            <a:avLst/>
          </a:prstGeom>
          <a:solidFill>
            <a:schemeClr val="accent1">
              <a:lumMod val="75000"/>
            </a:schemeClr>
          </a:solidFill>
          <a:ln w="25400">
            <a:no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b="1" i="0" u="none" strike="noStrike" cap="none" spc="0" normalizeH="0" baseline="0">
                <a:ln>
                  <a:noFill/>
                </a:ln>
                <a:solidFill>
                  <a:prstClr val="white"/>
                </a:solidFill>
                <a:effectLst/>
                <a:uLnTx/>
                <a:uFillTx/>
                <a:latin typeface="Lub Dub Bold" panose="020B0803030403020204" pitchFamily="34" charset="0"/>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mn-cs"/>
              </a:rPr>
              <a:t>1 mo</a:t>
            </a:r>
          </a:p>
        </p:txBody>
      </p:sp>
      <p:cxnSp>
        <p:nvCxnSpPr>
          <p:cNvPr id="21" name="Straight Connector 20">
            <a:extLst>
              <a:ext uri="{FF2B5EF4-FFF2-40B4-BE49-F238E27FC236}">
                <a16:creationId xmlns:a16="http://schemas.microsoft.com/office/drawing/2014/main" id="{77B69502-5C03-49CE-89CC-89FA82FD85D2}"/>
              </a:ext>
              <a:ext uri="{C183D7F6-B498-43B3-948B-1728B52AA6E4}">
                <adec:decorative xmlns:adec="http://schemas.microsoft.com/office/drawing/2017/decorative" val="1"/>
              </a:ext>
            </a:extLst>
          </p:cNvPr>
          <p:cNvCxnSpPr>
            <a:cxnSpLocks/>
            <a:stCxn id="20" idx="3"/>
          </p:cNvCxnSpPr>
          <p:nvPr/>
        </p:nvCxnSpPr>
        <p:spPr>
          <a:xfrm>
            <a:off x="1303064" y="2815323"/>
            <a:ext cx="10241280" cy="0"/>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A1D4FC4E-A587-420E-99B4-AAFEE40628A8}"/>
              </a:ext>
              <a:ext uri="{C183D7F6-B498-43B3-948B-1728B52AA6E4}">
                <adec:decorative xmlns:adec="http://schemas.microsoft.com/office/drawing/2017/decorative" val="1"/>
              </a:ext>
            </a:extLst>
          </p:cNvPr>
          <p:cNvSpPr txBox="1"/>
          <p:nvPr/>
        </p:nvSpPr>
        <p:spPr>
          <a:xfrm>
            <a:off x="556077" y="3650796"/>
            <a:ext cx="746988" cy="277000"/>
          </a:xfrm>
          <a:prstGeom prst="rect">
            <a:avLst/>
          </a:prstGeom>
          <a:solidFill>
            <a:schemeClr val="accent1">
              <a:lumMod val="75000"/>
            </a:schemeClr>
          </a:solidFill>
          <a:ln w="25400">
            <a:no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b="1" i="0" u="none" strike="noStrike" cap="none" spc="0" normalizeH="0" baseline="0">
                <a:ln>
                  <a:noFill/>
                </a:ln>
                <a:solidFill>
                  <a:prstClr val="white"/>
                </a:solidFill>
                <a:effectLst/>
                <a:uLnTx/>
                <a:uFillTx/>
                <a:latin typeface="Lub Dub Bold" panose="020B0803030403020204" pitchFamily="34" charset="0"/>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mn-cs"/>
              </a:rPr>
              <a:t>3 mo</a:t>
            </a:r>
          </a:p>
        </p:txBody>
      </p:sp>
      <p:cxnSp>
        <p:nvCxnSpPr>
          <p:cNvPr id="23" name="Straight Connector 22">
            <a:extLst>
              <a:ext uri="{FF2B5EF4-FFF2-40B4-BE49-F238E27FC236}">
                <a16:creationId xmlns:a16="http://schemas.microsoft.com/office/drawing/2014/main" id="{81D8B986-5D1A-4A1D-B7B2-E6FF99176910}"/>
              </a:ext>
              <a:ext uri="{C183D7F6-B498-43B3-948B-1728B52AA6E4}">
                <adec:decorative xmlns:adec="http://schemas.microsoft.com/office/drawing/2017/decorative" val="1"/>
              </a:ext>
            </a:extLst>
          </p:cNvPr>
          <p:cNvCxnSpPr>
            <a:cxnSpLocks/>
            <a:stCxn id="22" idx="3"/>
          </p:cNvCxnSpPr>
          <p:nvPr/>
        </p:nvCxnSpPr>
        <p:spPr>
          <a:xfrm>
            <a:off x="1303064" y="3789296"/>
            <a:ext cx="10241280" cy="0"/>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7B84D62D-49F0-4E38-8245-43361CBBD1A6}"/>
              </a:ext>
              <a:ext uri="{C183D7F6-B498-43B3-948B-1728B52AA6E4}">
                <adec:decorative xmlns:adec="http://schemas.microsoft.com/office/drawing/2017/decorative" val="1"/>
              </a:ext>
            </a:extLst>
          </p:cNvPr>
          <p:cNvSpPr txBox="1"/>
          <p:nvPr/>
        </p:nvSpPr>
        <p:spPr>
          <a:xfrm>
            <a:off x="556077" y="4144639"/>
            <a:ext cx="746988" cy="277000"/>
          </a:xfrm>
          <a:prstGeom prst="rect">
            <a:avLst/>
          </a:prstGeom>
          <a:solidFill>
            <a:schemeClr val="accent1">
              <a:lumMod val="75000"/>
            </a:schemeClr>
          </a:solidFill>
          <a:ln w="25400">
            <a:no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b="1" i="0" u="none" strike="noStrike" cap="none" spc="0" normalizeH="0" baseline="0">
                <a:ln>
                  <a:noFill/>
                </a:ln>
                <a:solidFill>
                  <a:prstClr val="white"/>
                </a:solidFill>
                <a:effectLst/>
                <a:uLnTx/>
                <a:uFillTx/>
                <a:latin typeface="Lub Dub Bold" panose="020B0803030403020204" pitchFamily="34" charset="0"/>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mn-cs"/>
              </a:rPr>
              <a:t>6 mo</a:t>
            </a:r>
          </a:p>
        </p:txBody>
      </p:sp>
      <p:cxnSp>
        <p:nvCxnSpPr>
          <p:cNvPr id="25" name="Straight Connector 24">
            <a:extLst>
              <a:ext uri="{FF2B5EF4-FFF2-40B4-BE49-F238E27FC236}">
                <a16:creationId xmlns:a16="http://schemas.microsoft.com/office/drawing/2014/main" id="{F81876F9-BDF8-4FB9-B489-A53869676966}"/>
              </a:ext>
              <a:ext uri="{C183D7F6-B498-43B3-948B-1728B52AA6E4}">
                <adec:decorative xmlns:adec="http://schemas.microsoft.com/office/drawing/2017/decorative" val="1"/>
              </a:ext>
            </a:extLst>
          </p:cNvPr>
          <p:cNvCxnSpPr>
            <a:cxnSpLocks/>
            <a:stCxn id="24" idx="3"/>
          </p:cNvCxnSpPr>
          <p:nvPr/>
        </p:nvCxnSpPr>
        <p:spPr>
          <a:xfrm>
            <a:off x="1303064" y="4283139"/>
            <a:ext cx="10241280" cy="0"/>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F6254893-CDFA-45A5-ADA4-40D8C988916C}"/>
              </a:ext>
              <a:ext uri="{C183D7F6-B498-43B3-948B-1728B52AA6E4}">
                <adec:decorative xmlns:adec="http://schemas.microsoft.com/office/drawing/2017/decorative" val="1"/>
              </a:ext>
            </a:extLst>
          </p:cNvPr>
          <p:cNvSpPr txBox="1"/>
          <p:nvPr/>
        </p:nvSpPr>
        <p:spPr>
          <a:xfrm>
            <a:off x="556077" y="5366245"/>
            <a:ext cx="746988" cy="277000"/>
          </a:xfrm>
          <a:prstGeom prst="rect">
            <a:avLst/>
          </a:prstGeom>
          <a:solidFill>
            <a:schemeClr val="accent1">
              <a:lumMod val="75000"/>
            </a:schemeClr>
          </a:solidFill>
          <a:ln w="25400">
            <a:no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b="1" i="0" u="none" strike="noStrike" cap="none" spc="0" normalizeH="0" baseline="0">
                <a:ln>
                  <a:noFill/>
                </a:ln>
                <a:solidFill>
                  <a:prstClr val="white"/>
                </a:solidFill>
                <a:effectLst/>
                <a:uLnTx/>
                <a:uFillTx/>
                <a:latin typeface="Lub Dub Bold" panose="020B0803030403020204" pitchFamily="34" charset="0"/>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mn-cs"/>
              </a:rPr>
              <a:t>12 mo</a:t>
            </a:r>
          </a:p>
        </p:txBody>
      </p:sp>
      <p:cxnSp>
        <p:nvCxnSpPr>
          <p:cNvPr id="27" name="Straight Connector 26">
            <a:extLst>
              <a:ext uri="{FF2B5EF4-FFF2-40B4-BE49-F238E27FC236}">
                <a16:creationId xmlns:a16="http://schemas.microsoft.com/office/drawing/2014/main" id="{AF0FE570-F628-4708-A7DD-136FCF52DE3F}"/>
              </a:ext>
              <a:ext uri="{C183D7F6-B498-43B3-948B-1728B52AA6E4}">
                <adec:decorative xmlns:adec="http://schemas.microsoft.com/office/drawing/2017/decorative" val="1"/>
              </a:ext>
            </a:extLst>
          </p:cNvPr>
          <p:cNvCxnSpPr>
            <a:cxnSpLocks/>
            <a:stCxn id="26" idx="3"/>
          </p:cNvCxnSpPr>
          <p:nvPr/>
        </p:nvCxnSpPr>
        <p:spPr>
          <a:xfrm>
            <a:off x="1303064" y="5504745"/>
            <a:ext cx="10241280" cy="0"/>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E4AA929B-6E7F-44B7-BD34-032EA03290FC}"/>
              </a:ext>
              <a:ext uri="{C183D7F6-B498-43B3-948B-1728B52AA6E4}">
                <adec:decorative xmlns:adec="http://schemas.microsoft.com/office/drawing/2017/decorative" val="1"/>
              </a:ext>
            </a:extLst>
          </p:cNvPr>
          <p:cNvCxnSpPr>
            <a:cxnSpLocks/>
          </p:cNvCxnSpPr>
          <p:nvPr/>
        </p:nvCxnSpPr>
        <p:spPr>
          <a:xfrm>
            <a:off x="6035661" y="2076303"/>
            <a:ext cx="0" cy="18288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43B5CE14-92B8-49EB-8CCD-52FE59DD2189}"/>
              </a:ext>
              <a:ext uri="{C183D7F6-B498-43B3-948B-1728B52AA6E4}">
                <adec:decorative xmlns:adec="http://schemas.microsoft.com/office/drawing/2017/decorative" val="1"/>
              </a:ext>
            </a:extLst>
          </p:cNvPr>
          <p:cNvSpPr txBox="1"/>
          <p:nvPr/>
        </p:nvSpPr>
        <p:spPr>
          <a:xfrm>
            <a:off x="5544021" y="2266961"/>
            <a:ext cx="983293" cy="1091773"/>
          </a:xfrm>
          <a:prstGeom prst="rect">
            <a:avLst/>
          </a:prstGeom>
          <a:solidFill>
            <a:srgbClr val="46A547"/>
          </a:solidFill>
          <a:ln w="25400">
            <a:solidFill>
              <a:srgbClr val="D9D9D9"/>
            </a:solid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92929"/>
                </a:solidFill>
                <a:effectLst/>
                <a:uLnTx/>
                <a:uFillTx/>
                <a:latin typeface="Lub Dub Condensed" panose="020B0506030403020204" pitchFamily="34" charset="0"/>
              </a:rPr>
              <a:t>≥1 mo </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92929"/>
                </a:solidFill>
                <a:effectLst/>
                <a:uLnTx/>
                <a:uFillTx/>
                <a:latin typeface="Lub Dub Condensed" panose="020B0506030403020204" pitchFamily="34" charset="0"/>
              </a:rPr>
              <a:t>aspirin plus clopidogrel (Class 1)</a:t>
            </a:r>
          </a:p>
        </p:txBody>
      </p:sp>
      <p:cxnSp>
        <p:nvCxnSpPr>
          <p:cNvPr id="31" name="Straight Arrow Connector 30">
            <a:extLst>
              <a:ext uri="{FF2B5EF4-FFF2-40B4-BE49-F238E27FC236}">
                <a16:creationId xmlns:a16="http://schemas.microsoft.com/office/drawing/2014/main" id="{1A9D0651-E905-4D55-A077-2D164D9E86E9}"/>
              </a:ext>
              <a:ext uri="{C183D7F6-B498-43B3-948B-1728B52AA6E4}">
                <adec:decorative xmlns:adec="http://schemas.microsoft.com/office/drawing/2017/decorative" val="1"/>
              </a:ext>
            </a:extLst>
          </p:cNvPr>
          <p:cNvCxnSpPr>
            <a:cxnSpLocks/>
          </p:cNvCxnSpPr>
          <p:nvPr/>
        </p:nvCxnSpPr>
        <p:spPr>
          <a:xfrm rot="5400000">
            <a:off x="4028621" y="3016011"/>
            <a:ext cx="0" cy="27742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02D85C89-4D36-4695-8D2B-E38783158F15}"/>
              </a:ext>
              <a:ext uri="{C183D7F6-B498-43B3-948B-1728B52AA6E4}">
                <adec:decorative xmlns:adec="http://schemas.microsoft.com/office/drawing/2017/decorative" val="1"/>
              </a:ext>
            </a:extLst>
          </p:cNvPr>
          <p:cNvCxnSpPr>
            <a:cxnSpLocks/>
            <a:endCxn id="33" idx="0"/>
          </p:cNvCxnSpPr>
          <p:nvPr/>
        </p:nvCxnSpPr>
        <p:spPr>
          <a:xfrm>
            <a:off x="8220818" y="1616173"/>
            <a:ext cx="0" cy="62535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BABF65B6-F504-400F-8C1C-67451D0A2885}"/>
              </a:ext>
              <a:ext uri="{C183D7F6-B498-43B3-948B-1728B52AA6E4}">
                <adec:decorative xmlns:adec="http://schemas.microsoft.com/office/drawing/2017/decorative" val="1"/>
              </a:ext>
            </a:extLst>
          </p:cNvPr>
          <p:cNvSpPr txBox="1"/>
          <p:nvPr/>
        </p:nvSpPr>
        <p:spPr>
          <a:xfrm>
            <a:off x="7729171" y="2241523"/>
            <a:ext cx="983293" cy="3659360"/>
          </a:xfrm>
          <a:prstGeom prst="rect">
            <a:avLst/>
          </a:prstGeom>
          <a:solidFill>
            <a:srgbClr val="46A547"/>
          </a:solidFill>
          <a:ln w="25400">
            <a:solidFill>
              <a:srgbClr val="D9D9D9"/>
            </a:solid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92929"/>
                </a:solidFill>
                <a:effectLst/>
                <a:uLnTx/>
                <a:uFillTx/>
                <a:latin typeface="Lub Dub Condensed" panose="020B0506030403020204" pitchFamily="34" charset="0"/>
              </a:rPr>
              <a:t>≥12 mo </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92929"/>
                </a:solidFill>
                <a:effectLst/>
                <a:uLnTx/>
                <a:uFillTx/>
                <a:latin typeface="Lub Dub Condensed" panose="020B0506030403020204" pitchFamily="34" charset="0"/>
              </a:rPr>
              <a:t>aspirin plus clopidogrel, </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92929"/>
                </a:solidFill>
                <a:effectLst/>
                <a:uLnTx/>
                <a:uFillTx/>
                <a:latin typeface="Lub Dub Condensed" panose="020B0506030403020204" pitchFamily="34" charset="0"/>
              </a:rPr>
              <a:t>or prasugrel,</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92929"/>
                </a:solidFill>
                <a:effectLst/>
                <a:uLnTx/>
                <a:uFillTx/>
                <a:latin typeface="Lub Dub Condensed" panose="020B0506030403020204" pitchFamily="34" charset="0"/>
              </a:rPr>
              <a:t>or ticagrelor (Class 1)</a:t>
            </a:r>
          </a:p>
        </p:txBody>
      </p:sp>
      <p:sp>
        <p:nvSpPr>
          <p:cNvPr id="34" name="TextBox 33">
            <a:extLst>
              <a:ext uri="{FF2B5EF4-FFF2-40B4-BE49-F238E27FC236}">
                <a16:creationId xmlns:a16="http://schemas.microsoft.com/office/drawing/2014/main" id="{00B8747E-FB9A-47AB-AA53-0D3CE8621364}"/>
              </a:ext>
              <a:ext uri="{C183D7F6-B498-43B3-948B-1728B52AA6E4}">
                <adec:decorative xmlns:adec="http://schemas.microsoft.com/office/drawing/2017/decorative" val="1"/>
              </a:ext>
            </a:extLst>
          </p:cNvPr>
          <p:cNvSpPr txBox="1"/>
          <p:nvPr/>
        </p:nvSpPr>
        <p:spPr>
          <a:xfrm>
            <a:off x="1582130" y="2755432"/>
            <a:ext cx="2268381" cy="647741"/>
          </a:xfrm>
          <a:prstGeom prst="rect">
            <a:avLst/>
          </a:prstGeom>
          <a:solidFill>
            <a:srgbClr val="F0DA10"/>
          </a:solidFill>
          <a:ln w="25400">
            <a:solidFill>
              <a:srgbClr val="D9D9D9"/>
            </a:solid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marL="0" marR="0" lvl="0" indent="0" defTabSz="914400" rtl="0" eaLnBrk="1"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92929"/>
                </a:solidFill>
                <a:effectLst/>
                <a:uLnTx/>
                <a:uFillTx/>
                <a:latin typeface="Lub Dub Condensed" panose="020B0506030403020204" pitchFamily="34" charset="0"/>
              </a:rPr>
              <a:t>Discontinue aspirin after </a:t>
            </a:r>
          </a:p>
          <a:p>
            <a:pPr marL="0" marR="0" lvl="0" indent="0" defTabSz="914400" rtl="0" eaLnBrk="1"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92929"/>
                </a:solidFill>
                <a:effectLst/>
                <a:uLnTx/>
                <a:uFillTx/>
                <a:latin typeface="Lub Dub Condensed" panose="020B0506030403020204" pitchFamily="34" charset="0"/>
              </a:rPr>
              <a:t>1-3 mo with continued P2Y12 monotherapy (</a:t>
            </a:r>
            <a:r>
              <a:rPr lang="en-US" sz="1200" b="1" dirty="0">
                <a:latin typeface="Lub Dub Condensed" panose="020B0506030403020204" pitchFamily="34" charset="0"/>
              </a:rPr>
              <a:t>C</a:t>
            </a:r>
            <a:r>
              <a:rPr kumimoji="0" lang="en-US" sz="1200" b="1" i="0" u="none" strike="noStrike" kern="1200" cap="none" spc="0" normalizeH="0" baseline="0" noProof="0" dirty="0">
                <a:ln>
                  <a:noFill/>
                </a:ln>
                <a:solidFill>
                  <a:srgbClr val="292929"/>
                </a:solidFill>
                <a:effectLst/>
                <a:uLnTx/>
                <a:uFillTx/>
                <a:latin typeface="Lub Dub Condensed" panose="020B0506030403020204" pitchFamily="34" charset="0"/>
              </a:rPr>
              <a:t>lass 2a)</a:t>
            </a:r>
          </a:p>
        </p:txBody>
      </p:sp>
      <p:cxnSp>
        <p:nvCxnSpPr>
          <p:cNvPr id="35" name="Straight Arrow Connector 34">
            <a:extLst>
              <a:ext uri="{FF2B5EF4-FFF2-40B4-BE49-F238E27FC236}">
                <a16:creationId xmlns:a16="http://schemas.microsoft.com/office/drawing/2014/main" id="{8F489140-B63F-4532-9DE1-A24679C173DD}"/>
              </a:ext>
              <a:ext uri="{C183D7F6-B498-43B3-948B-1728B52AA6E4}">
                <adec:decorative xmlns:adec="http://schemas.microsoft.com/office/drawing/2017/decorative" val="1"/>
              </a:ext>
            </a:extLst>
          </p:cNvPr>
          <p:cNvCxnSpPr>
            <a:cxnSpLocks/>
          </p:cNvCxnSpPr>
          <p:nvPr/>
        </p:nvCxnSpPr>
        <p:spPr>
          <a:xfrm>
            <a:off x="8727652" y="3154722"/>
            <a:ext cx="413700"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E95AB63B-69BA-4279-8461-DE57C3E72A6D}"/>
              </a:ext>
              <a:ext uri="{C183D7F6-B498-43B3-948B-1728B52AA6E4}">
                <adec:decorative xmlns:adec="http://schemas.microsoft.com/office/drawing/2017/decorative" val="1"/>
              </a:ext>
            </a:extLst>
          </p:cNvPr>
          <p:cNvSpPr txBox="1"/>
          <p:nvPr/>
        </p:nvSpPr>
        <p:spPr>
          <a:xfrm>
            <a:off x="9141352" y="2891138"/>
            <a:ext cx="2114030" cy="633755"/>
          </a:xfrm>
          <a:prstGeom prst="rect">
            <a:avLst/>
          </a:prstGeom>
          <a:solidFill>
            <a:srgbClr val="F0DA10"/>
          </a:solidFill>
          <a:ln w="25400">
            <a:solidFill>
              <a:srgbClr val="D9D9D9"/>
            </a:solid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marL="0" marR="0" lvl="0" indent="0" defTabSz="914400" rtl="0" eaLnBrk="1"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92929"/>
                </a:solidFill>
                <a:effectLst/>
                <a:uLnTx/>
                <a:uFillTx/>
                <a:latin typeface="Lub Dub Condensed" panose="020B0506030403020204" pitchFamily="34" charset="0"/>
              </a:rPr>
              <a:t>Discontinue aspirin after 1-3 month</a:t>
            </a:r>
            <a:r>
              <a:rPr kumimoji="0" lang="en-US" sz="1200" b="1" i="0" u="none" strike="noStrike" kern="1200" cap="none" spc="0" normalizeH="0" noProof="0" dirty="0">
                <a:ln>
                  <a:noFill/>
                </a:ln>
                <a:solidFill>
                  <a:srgbClr val="292929"/>
                </a:solidFill>
                <a:effectLst/>
                <a:uLnTx/>
                <a:uFillTx/>
                <a:latin typeface="Lub Dub Condensed" panose="020B0506030403020204" pitchFamily="34" charset="0"/>
              </a:rPr>
              <a:t> </a:t>
            </a:r>
            <a:r>
              <a:rPr kumimoji="0" lang="en-US" sz="1200" b="1" i="0" u="none" strike="noStrike" kern="1200" cap="none" spc="0" normalizeH="0" baseline="0" noProof="0" dirty="0">
                <a:ln>
                  <a:noFill/>
                </a:ln>
                <a:solidFill>
                  <a:srgbClr val="292929"/>
                </a:solidFill>
                <a:effectLst/>
                <a:uLnTx/>
                <a:uFillTx/>
                <a:latin typeface="Lub Dub Condensed" panose="020B0506030403020204" pitchFamily="34" charset="0"/>
              </a:rPr>
              <a:t>with continued P2Y12 monotherapy (</a:t>
            </a:r>
            <a:r>
              <a:rPr lang="en-US" sz="1200" b="1" dirty="0">
                <a:latin typeface="Lub Dub Condensed" panose="020B0506030403020204" pitchFamily="34" charset="0"/>
              </a:rPr>
              <a:t>C</a:t>
            </a:r>
            <a:r>
              <a:rPr kumimoji="0" lang="en-US" sz="1200" b="1" i="0" u="none" strike="noStrike" kern="1200" cap="none" spc="0" normalizeH="0" baseline="0" noProof="0" dirty="0">
                <a:ln>
                  <a:noFill/>
                </a:ln>
                <a:solidFill>
                  <a:srgbClr val="292929"/>
                </a:solidFill>
                <a:effectLst/>
                <a:uLnTx/>
                <a:uFillTx/>
                <a:latin typeface="Lub Dub Condensed" panose="020B0506030403020204" pitchFamily="34" charset="0"/>
              </a:rPr>
              <a:t>lass 2a)</a:t>
            </a:r>
          </a:p>
        </p:txBody>
      </p:sp>
      <p:sp>
        <p:nvSpPr>
          <p:cNvPr id="37" name="TextBox 36">
            <a:extLst>
              <a:ext uri="{FF2B5EF4-FFF2-40B4-BE49-F238E27FC236}">
                <a16:creationId xmlns:a16="http://schemas.microsoft.com/office/drawing/2014/main" id="{FCE159DB-8171-44AE-83B0-C9EACD860926}"/>
              </a:ext>
              <a:ext uri="{C183D7F6-B498-43B3-948B-1728B52AA6E4}">
                <adec:decorative xmlns:adec="http://schemas.microsoft.com/office/drawing/2017/decorative" val="1"/>
              </a:ext>
            </a:extLst>
          </p:cNvPr>
          <p:cNvSpPr txBox="1"/>
          <p:nvPr/>
        </p:nvSpPr>
        <p:spPr>
          <a:xfrm>
            <a:off x="1541491" y="3466633"/>
            <a:ext cx="2309020" cy="703524"/>
          </a:xfrm>
          <a:prstGeom prst="rect">
            <a:avLst/>
          </a:prstGeom>
          <a:solidFill>
            <a:srgbClr val="F99B1C"/>
          </a:solidFill>
          <a:ln w="25400">
            <a:solidFill>
              <a:srgbClr val="D9D9D9"/>
            </a:solid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marL="0" marR="0" lvl="0" indent="0" defTabSz="914400" rtl="0" eaLnBrk="1"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92929"/>
                </a:solidFill>
                <a:effectLst/>
                <a:uLnTx/>
                <a:uFillTx/>
                <a:latin typeface="Lub Dub Condensed" panose="020B0506030403020204" pitchFamily="34" charset="0"/>
              </a:rPr>
              <a:t>If high risk of bleeding or overt bleeding on DAPT, discontinuing </a:t>
            </a:r>
            <a:br>
              <a:rPr kumimoji="0" lang="en-US" sz="1200" b="1" i="0" u="none" strike="noStrike" kern="1200" cap="none" spc="0" normalizeH="0" baseline="0" noProof="0" dirty="0">
                <a:ln>
                  <a:noFill/>
                </a:ln>
                <a:solidFill>
                  <a:srgbClr val="292929"/>
                </a:solidFill>
                <a:effectLst/>
                <a:uLnTx/>
                <a:uFillTx/>
                <a:latin typeface="Lub Dub Condensed" panose="020B0506030403020204" pitchFamily="34" charset="0"/>
              </a:rPr>
            </a:br>
            <a:r>
              <a:rPr kumimoji="0" lang="en-US" sz="1200" b="1" i="0" u="none" strike="noStrike" kern="1200" cap="none" spc="0" normalizeH="0" baseline="0" noProof="0" dirty="0">
                <a:ln>
                  <a:noFill/>
                </a:ln>
                <a:solidFill>
                  <a:srgbClr val="292929"/>
                </a:solidFill>
                <a:effectLst/>
                <a:uLnTx/>
                <a:uFillTx/>
                <a:latin typeface="Lub Dub Condensed" panose="020B0506030403020204" pitchFamily="34" charset="0"/>
              </a:rPr>
              <a:t>P2Y12 after 3mo may be reasonable (</a:t>
            </a:r>
            <a:r>
              <a:rPr lang="en-US" sz="1200" b="1" dirty="0">
                <a:latin typeface="Lub Dub Condensed" panose="020B0506030403020204" pitchFamily="34" charset="0"/>
              </a:rPr>
              <a:t>C</a:t>
            </a:r>
            <a:r>
              <a:rPr kumimoji="0" lang="en-US" sz="1200" b="1" i="0" u="none" strike="noStrike" kern="1200" cap="none" spc="0" normalizeH="0" baseline="0" noProof="0" dirty="0">
                <a:ln>
                  <a:noFill/>
                </a:ln>
                <a:solidFill>
                  <a:srgbClr val="292929"/>
                </a:solidFill>
                <a:effectLst/>
                <a:uLnTx/>
                <a:uFillTx/>
                <a:latin typeface="Lub Dub Condensed" panose="020B0506030403020204" pitchFamily="34" charset="0"/>
              </a:rPr>
              <a:t>lass 2b)</a:t>
            </a:r>
          </a:p>
        </p:txBody>
      </p:sp>
      <p:cxnSp>
        <p:nvCxnSpPr>
          <p:cNvPr id="38" name="Straight Arrow Connector 37">
            <a:extLst>
              <a:ext uri="{FF2B5EF4-FFF2-40B4-BE49-F238E27FC236}">
                <a16:creationId xmlns:a16="http://schemas.microsoft.com/office/drawing/2014/main" id="{F14E66FC-EC65-44EC-A513-73C1CFB19FBD}"/>
              </a:ext>
              <a:ext uri="{C183D7F6-B498-43B3-948B-1728B52AA6E4}">
                <adec:decorative xmlns:adec="http://schemas.microsoft.com/office/drawing/2017/decorative" val="1"/>
              </a:ext>
            </a:extLst>
          </p:cNvPr>
          <p:cNvCxnSpPr>
            <a:cxnSpLocks/>
          </p:cNvCxnSpPr>
          <p:nvPr/>
        </p:nvCxnSpPr>
        <p:spPr>
          <a:xfrm rot="5400000">
            <a:off x="4022442" y="3651839"/>
            <a:ext cx="0" cy="27742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9A66174A-FE84-4955-BB3B-840285F97B33}"/>
              </a:ext>
              <a:ext uri="{C183D7F6-B498-43B3-948B-1728B52AA6E4}">
                <adec:decorative xmlns:adec="http://schemas.microsoft.com/office/drawing/2017/decorative" val="1"/>
              </a:ext>
            </a:extLst>
          </p:cNvPr>
          <p:cNvSpPr txBox="1"/>
          <p:nvPr/>
        </p:nvSpPr>
        <p:spPr>
          <a:xfrm>
            <a:off x="9004180" y="3959870"/>
            <a:ext cx="2388375" cy="803399"/>
          </a:xfrm>
          <a:prstGeom prst="rect">
            <a:avLst/>
          </a:prstGeom>
          <a:solidFill>
            <a:srgbClr val="F99B1C"/>
          </a:solidFill>
          <a:ln w="25400">
            <a:solidFill>
              <a:srgbClr val="D9D9D9"/>
            </a:solid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marL="0" marR="0" lvl="0" indent="0" defTabSz="914400" rtl="0" eaLnBrk="1"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92929"/>
                </a:solidFill>
                <a:effectLst/>
                <a:uLnTx/>
                <a:uFillTx/>
                <a:latin typeface="Lub Dub Condensed" panose="020B0506030403020204" pitchFamily="34" charset="0"/>
              </a:rPr>
              <a:t>If high risk of bleeding or overt bleeding on DAPT, discontinuing P2Y12 after 6mo may be reasonable (</a:t>
            </a:r>
            <a:r>
              <a:rPr lang="en-US" sz="1200" b="1" dirty="0">
                <a:latin typeface="Lub Dub Condensed" panose="020B0506030403020204" pitchFamily="34" charset="0"/>
              </a:rPr>
              <a:t>C</a:t>
            </a:r>
            <a:r>
              <a:rPr kumimoji="0" lang="en-US" sz="1200" b="1" i="0" u="none" strike="noStrike" kern="1200" cap="none" spc="0" normalizeH="0" baseline="0" noProof="0" dirty="0">
                <a:ln>
                  <a:noFill/>
                </a:ln>
                <a:solidFill>
                  <a:srgbClr val="292929"/>
                </a:solidFill>
                <a:effectLst/>
                <a:uLnTx/>
                <a:uFillTx/>
                <a:latin typeface="Lub Dub Condensed" panose="020B0506030403020204" pitchFamily="34" charset="0"/>
              </a:rPr>
              <a:t>lass 2b)</a:t>
            </a:r>
          </a:p>
        </p:txBody>
      </p:sp>
      <p:cxnSp>
        <p:nvCxnSpPr>
          <p:cNvPr id="40" name="Straight Arrow Connector 39">
            <a:extLst>
              <a:ext uri="{FF2B5EF4-FFF2-40B4-BE49-F238E27FC236}">
                <a16:creationId xmlns:a16="http://schemas.microsoft.com/office/drawing/2014/main" id="{4205E2E9-26E5-467C-94E9-B4760A696243}"/>
              </a:ext>
              <a:ext uri="{C183D7F6-B498-43B3-948B-1728B52AA6E4}">
                <adec:decorative xmlns:adec="http://schemas.microsoft.com/office/drawing/2017/decorative" val="1"/>
              </a:ext>
            </a:extLst>
          </p:cNvPr>
          <p:cNvCxnSpPr>
            <a:cxnSpLocks/>
          </p:cNvCxnSpPr>
          <p:nvPr/>
        </p:nvCxnSpPr>
        <p:spPr>
          <a:xfrm rot="16200000" flipH="1">
            <a:off x="8866363" y="4140957"/>
            <a:ext cx="0" cy="27742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FF76A672-6F79-4BC7-B0D4-FA003FBB3E05}"/>
              </a:ext>
              <a:ext uri="{C183D7F6-B498-43B3-948B-1728B52AA6E4}">
                <adec:decorative xmlns:adec="http://schemas.microsoft.com/office/drawing/2017/decorative" val="1"/>
              </a:ext>
            </a:extLst>
          </p:cNvPr>
          <p:cNvSpPr txBox="1"/>
          <p:nvPr/>
        </p:nvSpPr>
        <p:spPr>
          <a:xfrm>
            <a:off x="3231564" y="4632090"/>
            <a:ext cx="2210760" cy="717155"/>
          </a:xfrm>
          <a:prstGeom prst="rect">
            <a:avLst/>
          </a:prstGeom>
          <a:solidFill>
            <a:srgbClr val="F99B1C"/>
          </a:solidFill>
          <a:ln w="25400">
            <a:solidFill>
              <a:srgbClr val="D9D9D9"/>
            </a:solid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marL="0" marR="0" lvl="0" indent="0" defTabSz="914400" rtl="0" eaLnBrk="1"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92929"/>
                </a:solidFill>
                <a:effectLst/>
                <a:uLnTx/>
                <a:uFillTx/>
                <a:latin typeface="Lub Dub Condensed" panose="020B0506030403020204" pitchFamily="34" charset="0"/>
              </a:rPr>
              <a:t>If no high risk of bleeding or significant overt bleeding on DAPT,  &gt;6 mo. DAPT may be reasonable (</a:t>
            </a:r>
            <a:r>
              <a:rPr lang="en-US" sz="1200" b="1" dirty="0">
                <a:latin typeface="Lub Dub Condensed" panose="020B0506030403020204" pitchFamily="34" charset="0"/>
              </a:rPr>
              <a:t>C</a:t>
            </a:r>
            <a:r>
              <a:rPr kumimoji="0" lang="en-US" sz="1200" b="1" i="0" u="none" strike="noStrike" kern="1200" cap="none" spc="0" normalizeH="0" baseline="0" noProof="0" dirty="0">
                <a:ln>
                  <a:noFill/>
                </a:ln>
                <a:solidFill>
                  <a:srgbClr val="292929"/>
                </a:solidFill>
                <a:effectLst/>
                <a:uLnTx/>
                <a:uFillTx/>
                <a:latin typeface="Lub Dub Condensed" panose="020B0506030403020204" pitchFamily="34" charset="0"/>
              </a:rPr>
              <a:t>lass 2b)</a:t>
            </a:r>
          </a:p>
        </p:txBody>
      </p:sp>
      <p:cxnSp>
        <p:nvCxnSpPr>
          <p:cNvPr id="42" name="Straight Arrow Connector 41">
            <a:extLst>
              <a:ext uri="{FF2B5EF4-FFF2-40B4-BE49-F238E27FC236}">
                <a16:creationId xmlns:a16="http://schemas.microsoft.com/office/drawing/2014/main" id="{B59ABE66-0B6C-42F2-93D7-41135ED63B7A}"/>
              </a:ext>
              <a:ext uri="{C183D7F6-B498-43B3-948B-1728B52AA6E4}">
                <adec:decorative xmlns:adec="http://schemas.microsoft.com/office/drawing/2017/decorative" val="1"/>
              </a:ext>
            </a:extLst>
          </p:cNvPr>
          <p:cNvCxnSpPr>
            <a:cxnSpLocks/>
            <a:stCxn id="30" idx="2"/>
          </p:cNvCxnSpPr>
          <p:nvPr/>
        </p:nvCxnSpPr>
        <p:spPr>
          <a:xfrm flipH="1">
            <a:off x="6026266" y="3358734"/>
            <a:ext cx="9402" cy="129434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F3F992A4-5172-4C3E-A900-B3B26D78F43C}"/>
              </a:ext>
              <a:ext uri="{C183D7F6-B498-43B3-948B-1728B52AA6E4}">
                <adec:decorative xmlns:adec="http://schemas.microsoft.com/office/drawing/2017/decorative" val="1"/>
              </a:ext>
            </a:extLst>
          </p:cNvPr>
          <p:cNvSpPr txBox="1"/>
          <p:nvPr/>
        </p:nvSpPr>
        <p:spPr>
          <a:xfrm>
            <a:off x="5601399" y="4653578"/>
            <a:ext cx="1968697" cy="717155"/>
          </a:xfrm>
          <a:prstGeom prst="rect">
            <a:avLst/>
          </a:prstGeom>
          <a:solidFill>
            <a:srgbClr val="F99B1C"/>
          </a:solidFill>
          <a:ln w="25400">
            <a:solidFill>
              <a:srgbClr val="D9D9D9"/>
            </a:solid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marL="0" marR="0" lvl="0" indent="0" defTabSz="914400" rtl="0" eaLnBrk="1"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92929"/>
                </a:solidFill>
                <a:effectLst/>
                <a:uLnTx/>
                <a:uFillTx/>
                <a:latin typeface="Lub Dub Condensed" panose="020B0506030403020204" pitchFamily="34" charset="0"/>
              </a:rPr>
              <a:t>If no high risk of bleeding or significant overt bleeding on DAPT, &gt;1 mo DAPT may be reasonable (</a:t>
            </a:r>
            <a:r>
              <a:rPr lang="en-US" sz="1200" b="1" dirty="0">
                <a:latin typeface="Lub Dub Condensed" panose="020B0506030403020204" pitchFamily="34" charset="0"/>
              </a:rPr>
              <a:t>C</a:t>
            </a:r>
            <a:r>
              <a:rPr kumimoji="0" lang="en-US" sz="1200" b="1" i="0" u="none" strike="noStrike" kern="1200" cap="none" spc="0" normalizeH="0" baseline="0" noProof="0" dirty="0">
                <a:ln>
                  <a:noFill/>
                </a:ln>
                <a:solidFill>
                  <a:srgbClr val="292929"/>
                </a:solidFill>
                <a:effectLst/>
                <a:uLnTx/>
                <a:uFillTx/>
                <a:latin typeface="Lub Dub Condensed" panose="020B0506030403020204" pitchFamily="34" charset="0"/>
              </a:rPr>
              <a:t>lass 2b)</a:t>
            </a:r>
          </a:p>
        </p:txBody>
      </p:sp>
      <p:sp>
        <p:nvSpPr>
          <p:cNvPr id="44" name="TextBox 43">
            <a:extLst>
              <a:ext uri="{FF2B5EF4-FFF2-40B4-BE49-F238E27FC236}">
                <a16:creationId xmlns:a16="http://schemas.microsoft.com/office/drawing/2014/main" id="{4840F28C-1705-46BE-A5D9-0AEBA33D4CE6}"/>
              </a:ext>
              <a:ext uri="{C183D7F6-B498-43B3-948B-1728B52AA6E4}">
                <adec:decorative xmlns:adec="http://schemas.microsoft.com/office/drawing/2017/decorative" val="1"/>
              </a:ext>
            </a:extLst>
          </p:cNvPr>
          <p:cNvSpPr txBox="1"/>
          <p:nvPr/>
        </p:nvSpPr>
        <p:spPr>
          <a:xfrm>
            <a:off x="9004181" y="5568753"/>
            <a:ext cx="2540163" cy="664259"/>
          </a:xfrm>
          <a:prstGeom prst="rect">
            <a:avLst/>
          </a:prstGeom>
          <a:solidFill>
            <a:srgbClr val="F99B1C"/>
          </a:solidFill>
          <a:ln w="25400">
            <a:solidFill>
              <a:srgbClr val="D9D9D9"/>
            </a:solid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92929"/>
                </a:solidFill>
                <a:effectLst/>
                <a:uLnTx/>
                <a:uFillTx/>
                <a:latin typeface="Lub Dub Condensed" panose="020B0506030403020204" pitchFamily="34" charset="0"/>
              </a:rPr>
              <a:t>If no high risk of bleeding or significant overt bleeding on DAPT, &gt;1 y DAPT may be reasonable (Class 2b)</a:t>
            </a:r>
          </a:p>
        </p:txBody>
      </p:sp>
      <p:cxnSp>
        <p:nvCxnSpPr>
          <p:cNvPr id="45" name="Straight Arrow Connector 44">
            <a:extLst>
              <a:ext uri="{FF2B5EF4-FFF2-40B4-BE49-F238E27FC236}">
                <a16:creationId xmlns:a16="http://schemas.microsoft.com/office/drawing/2014/main" id="{2E679D7E-98A3-46A7-9601-06719343440B}"/>
              </a:ext>
              <a:ext uri="{C183D7F6-B498-43B3-948B-1728B52AA6E4}">
                <adec:decorative xmlns:adec="http://schemas.microsoft.com/office/drawing/2017/decorative" val="1"/>
              </a:ext>
            </a:extLst>
          </p:cNvPr>
          <p:cNvCxnSpPr>
            <a:cxnSpLocks/>
          </p:cNvCxnSpPr>
          <p:nvPr/>
        </p:nvCxnSpPr>
        <p:spPr>
          <a:xfrm rot="16200000" flipH="1">
            <a:off x="8866363" y="5661990"/>
            <a:ext cx="0" cy="27742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B0ADFCE7-22CC-483D-BAD3-EC89FECBCF34}"/>
              </a:ext>
              <a:ext uri="{C183D7F6-B498-43B3-948B-1728B52AA6E4}">
                <adec:decorative xmlns:adec="http://schemas.microsoft.com/office/drawing/2017/decorative" val="1"/>
              </a:ext>
            </a:extLst>
          </p:cNvPr>
          <p:cNvSpPr txBox="1"/>
          <p:nvPr/>
        </p:nvSpPr>
        <p:spPr>
          <a:xfrm>
            <a:off x="4155061" y="2252301"/>
            <a:ext cx="816313" cy="2148515"/>
          </a:xfrm>
          <a:prstGeom prst="rect">
            <a:avLst/>
          </a:prstGeom>
          <a:solidFill>
            <a:srgbClr val="46A547"/>
          </a:solidFill>
          <a:ln w="25400">
            <a:solidFill>
              <a:srgbClr val="D9D9D9"/>
            </a:solid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92929"/>
                </a:solidFill>
                <a:effectLst/>
                <a:uLnTx/>
                <a:uFillTx/>
                <a:latin typeface="Lub Dub Condensed" panose="020B0506030403020204" pitchFamily="34" charset="0"/>
              </a:rPr>
              <a:t>≥6 mo </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92929"/>
                </a:solidFill>
                <a:effectLst/>
                <a:uLnTx/>
                <a:uFillTx/>
                <a:latin typeface="Lub Dub Condensed" panose="020B0506030403020204" pitchFamily="34" charset="0"/>
              </a:rPr>
              <a:t>aspirin plus clopidogrel (Class 1)</a:t>
            </a:r>
          </a:p>
        </p:txBody>
      </p:sp>
      <p:sp>
        <p:nvSpPr>
          <p:cNvPr id="47" name="Slide Number Placeholder 3">
            <a:extLst>
              <a:ext uri="{FF2B5EF4-FFF2-40B4-BE49-F238E27FC236}">
                <a16:creationId xmlns:a16="http://schemas.microsoft.com/office/drawing/2014/main" id="{DAB3C805-2354-47D6-B755-BD74992DFCEC}"/>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30</a:t>
            </a:fld>
            <a:endParaRPr lang="en-US" sz="900" dirty="0"/>
          </a:p>
        </p:txBody>
      </p:sp>
    </p:spTree>
    <p:extLst>
      <p:ext uri="{BB962C8B-B14F-4D97-AF65-F5344CB8AC3E}">
        <p14:creationId xmlns:p14="http://schemas.microsoft.com/office/powerpoint/2010/main" val="1499509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right)">
                                      <p:cBhvr>
                                        <p:cTn id="19" dur="500"/>
                                        <p:tgtEl>
                                          <p:spTgt spid="1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childTnLst>
                          </p:cTn>
                        </p:par>
                        <p:par>
                          <p:cTn id="32" fill="hold">
                            <p:stCondLst>
                              <p:cond delay="3500"/>
                            </p:stCondLst>
                            <p:childTnLst>
                              <p:par>
                                <p:cTn id="33" presetID="22" presetClass="entr" presetSubtype="2"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right)">
                                      <p:cBhvr>
                                        <p:cTn id="35" dur="500"/>
                                        <p:tgtEl>
                                          <p:spTgt spid="31"/>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childTnLst>
                                </p:cTn>
                              </p:par>
                            </p:childTnLst>
                          </p:cTn>
                        </p:par>
                        <p:par>
                          <p:cTn id="40" fill="hold">
                            <p:stCondLst>
                              <p:cond delay="4500"/>
                            </p:stCondLst>
                            <p:childTnLst>
                              <p:par>
                                <p:cTn id="41" presetID="22" presetClass="entr" presetSubtype="2"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wipe(right)">
                                      <p:cBhvr>
                                        <p:cTn id="43" dur="500"/>
                                        <p:tgtEl>
                                          <p:spTgt spid="38"/>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500"/>
                                        <p:tgtEl>
                                          <p:spTgt spid="37"/>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up)">
                                      <p:cBhvr>
                                        <p:cTn id="51" dur="500"/>
                                        <p:tgtEl>
                                          <p:spTgt spid="7"/>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fade">
                                      <p:cBhvr>
                                        <p:cTn id="55" dur="500"/>
                                        <p:tgtEl>
                                          <p:spTgt spid="41"/>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wipe(up)">
                                      <p:cBhvr>
                                        <p:cTn id="60" dur="500"/>
                                        <p:tgtEl>
                                          <p:spTgt spid="15"/>
                                        </p:tgtEl>
                                      </p:cBhvr>
                                    </p:animEffect>
                                  </p:childTnLst>
                                </p:cTn>
                              </p:par>
                            </p:childTnLst>
                          </p:cTn>
                        </p:par>
                        <p:par>
                          <p:cTn id="61" fill="hold">
                            <p:stCondLst>
                              <p:cond delay="500"/>
                            </p:stCondLst>
                            <p:childTnLst>
                              <p:par>
                                <p:cTn id="62" presetID="10" presetClass="entr" presetSubtype="0"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500"/>
                                        <p:tgtEl>
                                          <p:spTgt spid="17"/>
                                        </p:tgtEl>
                                      </p:cBhvr>
                                    </p:animEffect>
                                  </p:childTnLst>
                                </p:cTn>
                              </p:par>
                            </p:childTnLst>
                          </p:cTn>
                        </p:par>
                        <p:par>
                          <p:cTn id="65" fill="hold">
                            <p:stCondLst>
                              <p:cond delay="1000"/>
                            </p:stCondLst>
                            <p:childTnLst>
                              <p:par>
                                <p:cTn id="66" presetID="22" presetClass="entr" presetSubtype="1" fill="hold" nodeType="after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wipe(up)">
                                      <p:cBhvr>
                                        <p:cTn id="68" dur="500"/>
                                        <p:tgtEl>
                                          <p:spTgt spid="29"/>
                                        </p:tgtEl>
                                      </p:cBhvr>
                                    </p:animEffect>
                                  </p:childTnLst>
                                </p:cTn>
                              </p:par>
                            </p:childTnLst>
                          </p:cTn>
                        </p:par>
                        <p:par>
                          <p:cTn id="69" fill="hold">
                            <p:stCondLst>
                              <p:cond delay="1500"/>
                            </p:stCondLst>
                            <p:childTnLst>
                              <p:par>
                                <p:cTn id="70" presetID="10"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500"/>
                                        <p:tgtEl>
                                          <p:spTgt spid="30"/>
                                        </p:tgtEl>
                                      </p:cBhvr>
                                    </p:animEffect>
                                  </p:childTnLst>
                                </p:cTn>
                              </p:par>
                            </p:childTnLst>
                          </p:cTn>
                        </p:par>
                        <p:par>
                          <p:cTn id="73" fill="hold">
                            <p:stCondLst>
                              <p:cond delay="2000"/>
                            </p:stCondLst>
                            <p:childTnLst>
                              <p:par>
                                <p:cTn id="74" presetID="22" presetClass="entr" presetSubtype="1" fill="hold"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wipe(up)">
                                      <p:cBhvr>
                                        <p:cTn id="76" dur="500"/>
                                        <p:tgtEl>
                                          <p:spTgt spid="42"/>
                                        </p:tgtEl>
                                      </p:cBhvr>
                                    </p:animEffect>
                                  </p:childTnLst>
                                </p:cTn>
                              </p:par>
                            </p:childTnLst>
                          </p:cTn>
                        </p:par>
                        <p:par>
                          <p:cTn id="77" fill="hold">
                            <p:stCondLst>
                              <p:cond delay="2500"/>
                            </p:stCondLst>
                            <p:childTnLst>
                              <p:par>
                                <p:cTn id="78" presetID="10" presetClass="entr" presetSubtype="0" fill="hold" grpId="0" nodeType="afterEffect">
                                  <p:stCondLst>
                                    <p:cond delay="0"/>
                                  </p:stCondLst>
                                  <p:childTnLst>
                                    <p:set>
                                      <p:cBhvr>
                                        <p:cTn id="79" dur="1" fill="hold">
                                          <p:stCondLst>
                                            <p:cond delay="0"/>
                                          </p:stCondLst>
                                        </p:cTn>
                                        <p:tgtEl>
                                          <p:spTgt spid="43"/>
                                        </p:tgtEl>
                                        <p:attrNameLst>
                                          <p:attrName>style.visibility</p:attrName>
                                        </p:attrNameLst>
                                      </p:cBhvr>
                                      <p:to>
                                        <p:strVal val="visible"/>
                                      </p:to>
                                    </p:set>
                                    <p:animEffect transition="in" filter="fade">
                                      <p:cBhvr>
                                        <p:cTn id="80" dur="500"/>
                                        <p:tgtEl>
                                          <p:spTgt spid="43"/>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1" fill="hold" nodeType="click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500"/>
                                        <p:tgtEl>
                                          <p:spTgt spid="12"/>
                                        </p:tgtEl>
                                      </p:cBhvr>
                                    </p:animEffect>
                                  </p:childTnLst>
                                </p:cTn>
                              </p:par>
                            </p:childTnLst>
                          </p:cTn>
                        </p:par>
                        <p:par>
                          <p:cTn id="86" fill="hold">
                            <p:stCondLst>
                              <p:cond delay="500"/>
                            </p:stCondLst>
                            <p:childTnLst>
                              <p:par>
                                <p:cTn id="87" presetID="10" presetClass="entr" presetSubtype="0" fill="hold" grpId="0" nodeType="afterEffect">
                                  <p:stCondLst>
                                    <p:cond delay="0"/>
                                  </p:stCondLst>
                                  <p:childTnLst>
                                    <p:set>
                                      <p:cBhvr>
                                        <p:cTn id="88" dur="1" fill="hold">
                                          <p:stCondLst>
                                            <p:cond delay="0"/>
                                          </p:stCondLst>
                                        </p:cTn>
                                        <p:tgtEl>
                                          <p:spTgt spid="13"/>
                                        </p:tgtEl>
                                        <p:attrNameLst>
                                          <p:attrName>style.visibility</p:attrName>
                                        </p:attrNameLst>
                                      </p:cBhvr>
                                      <p:to>
                                        <p:strVal val="visible"/>
                                      </p:to>
                                    </p:set>
                                    <p:animEffect transition="in" filter="fade">
                                      <p:cBhvr>
                                        <p:cTn id="89" dur="500"/>
                                        <p:tgtEl>
                                          <p:spTgt spid="13"/>
                                        </p:tgtEl>
                                      </p:cBhvr>
                                    </p:animEffect>
                                  </p:childTnLst>
                                </p:cTn>
                              </p:par>
                            </p:childTnLst>
                          </p:cTn>
                        </p:par>
                        <p:par>
                          <p:cTn id="90" fill="hold">
                            <p:stCondLst>
                              <p:cond delay="1000"/>
                            </p:stCondLst>
                            <p:childTnLst>
                              <p:par>
                                <p:cTn id="91" presetID="22" presetClass="entr" presetSubtype="1" fill="hold"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wipe(up)">
                                      <p:cBhvr>
                                        <p:cTn id="93" dur="500"/>
                                        <p:tgtEl>
                                          <p:spTgt spid="32"/>
                                        </p:tgtEl>
                                      </p:cBhvr>
                                    </p:animEffect>
                                  </p:childTnLst>
                                </p:cTn>
                              </p:par>
                            </p:childTnLst>
                          </p:cTn>
                        </p:par>
                        <p:par>
                          <p:cTn id="94" fill="hold">
                            <p:stCondLst>
                              <p:cond delay="1500"/>
                            </p:stCondLst>
                            <p:childTnLst>
                              <p:par>
                                <p:cTn id="95" presetID="10" presetClass="entr" presetSubtype="0" fill="hold" grpId="0" nodeType="afterEffect">
                                  <p:stCondLst>
                                    <p:cond delay="0"/>
                                  </p:stCondLst>
                                  <p:childTnLst>
                                    <p:set>
                                      <p:cBhvr>
                                        <p:cTn id="96" dur="1" fill="hold">
                                          <p:stCondLst>
                                            <p:cond delay="0"/>
                                          </p:stCondLst>
                                        </p:cTn>
                                        <p:tgtEl>
                                          <p:spTgt spid="33"/>
                                        </p:tgtEl>
                                        <p:attrNameLst>
                                          <p:attrName>style.visibility</p:attrName>
                                        </p:attrNameLst>
                                      </p:cBhvr>
                                      <p:to>
                                        <p:strVal val="visible"/>
                                      </p:to>
                                    </p:set>
                                    <p:animEffect transition="in" filter="fade">
                                      <p:cBhvr>
                                        <p:cTn id="97" dur="500"/>
                                        <p:tgtEl>
                                          <p:spTgt spid="33"/>
                                        </p:tgtEl>
                                      </p:cBhvr>
                                    </p:animEffect>
                                  </p:childTnLst>
                                </p:cTn>
                              </p:par>
                            </p:childTnLst>
                          </p:cTn>
                        </p:par>
                        <p:par>
                          <p:cTn id="98" fill="hold">
                            <p:stCondLst>
                              <p:cond delay="2000"/>
                            </p:stCondLst>
                            <p:childTnLst>
                              <p:par>
                                <p:cTn id="99" presetID="22" presetClass="entr" presetSubtype="8" fill="hold" nodeType="afterEffect">
                                  <p:stCondLst>
                                    <p:cond delay="0"/>
                                  </p:stCondLst>
                                  <p:childTnLst>
                                    <p:set>
                                      <p:cBhvr>
                                        <p:cTn id="100" dur="1" fill="hold">
                                          <p:stCondLst>
                                            <p:cond delay="0"/>
                                          </p:stCondLst>
                                        </p:cTn>
                                        <p:tgtEl>
                                          <p:spTgt spid="35"/>
                                        </p:tgtEl>
                                        <p:attrNameLst>
                                          <p:attrName>style.visibility</p:attrName>
                                        </p:attrNameLst>
                                      </p:cBhvr>
                                      <p:to>
                                        <p:strVal val="visible"/>
                                      </p:to>
                                    </p:set>
                                    <p:animEffect transition="in" filter="wipe(left)">
                                      <p:cBhvr>
                                        <p:cTn id="101" dur="500"/>
                                        <p:tgtEl>
                                          <p:spTgt spid="35"/>
                                        </p:tgtEl>
                                      </p:cBhvr>
                                    </p:animEffect>
                                  </p:childTnLst>
                                </p:cTn>
                              </p:par>
                            </p:childTnLst>
                          </p:cTn>
                        </p:par>
                        <p:par>
                          <p:cTn id="102" fill="hold">
                            <p:stCondLst>
                              <p:cond delay="2500"/>
                            </p:stCondLst>
                            <p:childTnLst>
                              <p:par>
                                <p:cTn id="103" presetID="10" presetClass="entr" presetSubtype="0"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500"/>
                                        <p:tgtEl>
                                          <p:spTgt spid="36"/>
                                        </p:tgtEl>
                                      </p:cBhvr>
                                    </p:animEffect>
                                  </p:childTnLst>
                                </p:cTn>
                              </p:par>
                            </p:childTnLst>
                          </p:cTn>
                        </p:par>
                        <p:par>
                          <p:cTn id="106" fill="hold">
                            <p:stCondLst>
                              <p:cond delay="3000"/>
                            </p:stCondLst>
                            <p:childTnLst>
                              <p:par>
                                <p:cTn id="107" presetID="22" presetClass="entr" presetSubtype="8" fill="hold" nodeType="afterEffect">
                                  <p:stCondLst>
                                    <p:cond delay="0"/>
                                  </p:stCondLst>
                                  <p:childTnLst>
                                    <p:set>
                                      <p:cBhvr>
                                        <p:cTn id="108" dur="1" fill="hold">
                                          <p:stCondLst>
                                            <p:cond delay="0"/>
                                          </p:stCondLst>
                                        </p:cTn>
                                        <p:tgtEl>
                                          <p:spTgt spid="40"/>
                                        </p:tgtEl>
                                        <p:attrNameLst>
                                          <p:attrName>style.visibility</p:attrName>
                                        </p:attrNameLst>
                                      </p:cBhvr>
                                      <p:to>
                                        <p:strVal val="visible"/>
                                      </p:to>
                                    </p:set>
                                    <p:animEffect transition="in" filter="wipe(left)">
                                      <p:cBhvr>
                                        <p:cTn id="109" dur="500"/>
                                        <p:tgtEl>
                                          <p:spTgt spid="40"/>
                                        </p:tgtEl>
                                      </p:cBhvr>
                                    </p:animEffect>
                                  </p:childTnLst>
                                </p:cTn>
                              </p:par>
                            </p:childTnLst>
                          </p:cTn>
                        </p:par>
                        <p:par>
                          <p:cTn id="110" fill="hold">
                            <p:stCondLst>
                              <p:cond delay="3500"/>
                            </p:stCondLst>
                            <p:childTnLst>
                              <p:par>
                                <p:cTn id="111" presetID="10" presetClass="entr" presetSubtype="0" fill="hold" grpId="0" nodeType="afterEffect">
                                  <p:stCondLst>
                                    <p:cond delay="0"/>
                                  </p:stCondLst>
                                  <p:childTnLst>
                                    <p:set>
                                      <p:cBhvr>
                                        <p:cTn id="112" dur="1" fill="hold">
                                          <p:stCondLst>
                                            <p:cond delay="0"/>
                                          </p:stCondLst>
                                        </p:cTn>
                                        <p:tgtEl>
                                          <p:spTgt spid="39"/>
                                        </p:tgtEl>
                                        <p:attrNameLst>
                                          <p:attrName>style.visibility</p:attrName>
                                        </p:attrNameLst>
                                      </p:cBhvr>
                                      <p:to>
                                        <p:strVal val="visible"/>
                                      </p:to>
                                    </p:set>
                                    <p:animEffect transition="in" filter="fade">
                                      <p:cBhvr>
                                        <p:cTn id="113" dur="500"/>
                                        <p:tgtEl>
                                          <p:spTgt spid="39"/>
                                        </p:tgtEl>
                                      </p:cBhvr>
                                    </p:animEffect>
                                  </p:childTnLst>
                                </p:cTn>
                              </p:par>
                            </p:childTnLst>
                          </p:cTn>
                        </p:par>
                        <p:par>
                          <p:cTn id="114" fill="hold">
                            <p:stCondLst>
                              <p:cond delay="4000"/>
                            </p:stCondLst>
                            <p:childTnLst>
                              <p:par>
                                <p:cTn id="115" presetID="22" presetClass="entr" presetSubtype="8" fill="hold"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left)">
                                      <p:cBhvr>
                                        <p:cTn id="117" dur="500"/>
                                        <p:tgtEl>
                                          <p:spTgt spid="45"/>
                                        </p:tgtEl>
                                      </p:cBhvr>
                                    </p:animEffect>
                                  </p:childTnLst>
                                </p:cTn>
                              </p:par>
                            </p:childTnLst>
                          </p:cTn>
                        </p:par>
                        <p:par>
                          <p:cTn id="118" fill="hold">
                            <p:stCondLst>
                              <p:cond delay="4500"/>
                            </p:stCondLst>
                            <p:childTnLst>
                              <p:par>
                                <p:cTn id="119" presetID="10"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3" grpId="0" animBg="1"/>
      <p:bldP spid="16" grpId="0" animBg="1"/>
      <p:bldP spid="17" grpId="0" animBg="1"/>
      <p:bldP spid="30" grpId="0" animBg="1"/>
      <p:bldP spid="33" grpId="0" animBg="1"/>
      <p:bldP spid="34" grpId="0" animBg="1"/>
      <p:bldP spid="36" grpId="0" animBg="1"/>
      <p:bldP spid="37" grpId="0" animBg="1"/>
      <p:bldP spid="39" grpId="0" animBg="1"/>
      <p:bldP spid="41" grpId="0" animBg="1"/>
      <p:bldP spid="43" grpId="0" animBg="1"/>
      <p:bldP spid="44" grpId="0" animBg="1"/>
      <p:bldP spid="2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CCA15-E949-408E-98CD-8BB8A612FFA3}"/>
              </a:ext>
            </a:extLst>
          </p:cNvPr>
          <p:cNvSpPr>
            <a:spLocks noGrp="1"/>
          </p:cNvSpPr>
          <p:nvPr>
            <p:ph type="title"/>
          </p:nvPr>
        </p:nvSpPr>
        <p:spPr/>
        <p:txBody>
          <a:bodyPr/>
          <a:lstStyle/>
          <a:p>
            <a:r>
              <a:rPr lang="en-US" dirty="0"/>
              <a:t>Antiplatelet Therapy in Patients with Atrial Fibrillation on Anticoagulation After PCI</a:t>
            </a:r>
          </a:p>
        </p:txBody>
      </p:sp>
      <p:sp>
        <p:nvSpPr>
          <p:cNvPr id="18" name="Rectangle 17" descr="This flowchart depicts recommendations for patients with atrial fibrillation who are undergoing percutaneous intervention and are taking oral anticoagulant therapy to reduce the risk of bleeding.  It is a Class 1 recommendation to discontinue aspirin after 1-4 weeks while maintaining P2Y12 inhibitors in addition to a non–vitamin K oral anticoagulant or warfarin.  It is a Class 2a recommendation for patients when treated with DAPT or a P2Y12 inhibitor monotherapy, it is reasonable to choose a non–vitamin K oral anticoagulant over warfarin.&#10;">
            <a:extLst>
              <a:ext uri="{FF2B5EF4-FFF2-40B4-BE49-F238E27FC236}">
                <a16:creationId xmlns:a16="http://schemas.microsoft.com/office/drawing/2014/main" id="{52CA4486-43C7-4440-9F00-98B61567EBE8}"/>
              </a:ext>
            </a:extLst>
          </p:cNvPr>
          <p:cNvSpPr/>
          <p:nvPr/>
        </p:nvSpPr>
        <p:spPr>
          <a:xfrm>
            <a:off x="838200" y="1412099"/>
            <a:ext cx="9923929" cy="42350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68ED98F9-6040-429F-8895-AEF931EEC4EE}"/>
              </a:ext>
            </a:extLst>
          </p:cNvPr>
          <p:cNvSpPr>
            <a:spLocks noGrp="1"/>
          </p:cNvSpPr>
          <p:nvPr>
            <p:ph type="body" sz="quarter" idx="13"/>
          </p:nvPr>
        </p:nvSpPr>
        <p:spPr>
          <a:xfrm>
            <a:off x="838200" y="6034046"/>
            <a:ext cx="10515600" cy="271939"/>
          </a:xfrm>
        </p:spPr>
        <p:txBody>
          <a:bodyPr/>
          <a:lstStyle/>
          <a:p>
            <a:pPr algn="ctr"/>
            <a:r>
              <a:rPr lang="en-US" sz="1100" b="1" dirty="0"/>
              <a:t>Abbreviations: </a:t>
            </a:r>
            <a:r>
              <a:rPr lang="en-US" sz="1100" dirty="0"/>
              <a:t>DAPT indicates dual antiplatelet therapy; and PCI, percutaneous coronary intervention.</a:t>
            </a:r>
          </a:p>
        </p:txBody>
      </p:sp>
      <p:sp>
        <p:nvSpPr>
          <p:cNvPr id="4" name="Slide Number Placeholder 3">
            <a:extLst>
              <a:ext uri="{FF2B5EF4-FFF2-40B4-BE49-F238E27FC236}">
                <a16:creationId xmlns:a16="http://schemas.microsoft.com/office/drawing/2014/main" id="{2A18B90B-13F1-4307-A598-860CA1AF9FAA}"/>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31</a:t>
            </a:fld>
            <a:endParaRPr lang="en-US" sz="900" dirty="0"/>
          </a:p>
        </p:txBody>
      </p:sp>
      <p:sp>
        <p:nvSpPr>
          <p:cNvPr id="6" name="Rectangle Container">
            <a:extLst>
              <a:ext uri="{FF2B5EF4-FFF2-40B4-BE49-F238E27FC236}">
                <a16:creationId xmlns:a16="http://schemas.microsoft.com/office/drawing/2014/main" id="{85162B63-06B2-4231-A8F4-55C1A2ADCFDB}"/>
              </a:ext>
              <a:ext uri="{C183D7F6-B498-43B3-948B-1728B52AA6E4}">
                <adec:decorative xmlns:adec="http://schemas.microsoft.com/office/drawing/2017/decorative" val="1"/>
              </a:ext>
            </a:extLst>
          </p:cNvPr>
          <p:cNvSpPr/>
          <p:nvPr/>
        </p:nvSpPr>
        <p:spPr>
          <a:xfrm>
            <a:off x="3702161" y="1696229"/>
            <a:ext cx="4646676" cy="1051560"/>
          </a:xfrm>
          <a:prstGeom prst="rect">
            <a:avLst/>
          </a:prstGeom>
          <a:solidFill>
            <a:schemeClr val="accent1">
              <a:lumMod val="75000"/>
            </a:schemeClr>
          </a:solidFill>
          <a:ln w="25400">
            <a:noFill/>
          </a:ln>
        </p:spPr>
        <p:txBody>
          <a:bodyPr spcFirstLastPara="0" lIns="0" tIns="0" rIns="0" bIns="0" anchor="ctr"/>
          <a:lstStyle/>
          <a:p>
            <a:pPr lvl="0" algn="ctr" hangingPunct="0">
              <a:lnSpc>
                <a:spcPct val="90000"/>
              </a:lnSpc>
              <a:defRPr/>
            </a:pPr>
            <a:r>
              <a:rPr lang="en-US" b="1" dirty="0">
                <a:solidFill>
                  <a:prstClr val="white"/>
                </a:solidFill>
                <a:latin typeface="Lub Dub Bold" panose="020B0803030403020204" pitchFamily="34" charset="0"/>
              </a:rPr>
              <a:t>Patients with atrial fibrillation who are undergoing PCI and are taking oral anticoagulant therapy</a:t>
            </a:r>
          </a:p>
        </p:txBody>
      </p:sp>
      <p:grpSp>
        <p:nvGrpSpPr>
          <p:cNvPr id="8" name="Group 7">
            <a:extLst>
              <a:ext uri="{FF2B5EF4-FFF2-40B4-BE49-F238E27FC236}">
                <a16:creationId xmlns:a16="http://schemas.microsoft.com/office/drawing/2014/main" id="{64B56EEB-2BCA-466B-967B-F6EE1D5EB9A0}"/>
              </a:ext>
              <a:ext uri="{C183D7F6-B498-43B3-948B-1728B52AA6E4}">
                <adec:decorative xmlns:adec="http://schemas.microsoft.com/office/drawing/2017/decorative" val="1"/>
              </a:ext>
            </a:extLst>
          </p:cNvPr>
          <p:cNvGrpSpPr/>
          <p:nvPr/>
        </p:nvGrpSpPr>
        <p:grpSpPr>
          <a:xfrm>
            <a:off x="3127248" y="2747789"/>
            <a:ext cx="2898252" cy="592620"/>
            <a:chOff x="1758013" y="2896068"/>
            <a:chExt cx="4246135" cy="650905"/>
          </a:xfrm>
        </p:grpSpPr>
        <p:cxnSp>
          <p:nvCxnSpPr>
            <p:cNvPr id="9" name="Straight Arrow Connector 8">
              <a:extLst>
                <a:ext uri="{FF2B5EF4-FFF2-40B4-BE49-F238E27FC236}">
                  <a16:creationId xmlns:a16="http://schemas.microsoft.com/office/drawing/2014/main" id="{879777FE-9A71-4CDD-91E9-573DCDB62869}"/>
                </a:ext>
                <a:ext uri="{C183D7F6-B498-43B3-948B-1728B52AA6E4}">
                  <adec:decorative xmlns:adec="http://schemas.microsoft.com/office/drawing/2017/decorative" val="1"/>
                </a:ext>
              </a:extLst>
            </p:cNvPr>
            <p:cNvCxnSpPr>
              <a:cxnSpLocks/>
            </p:cNvCxnSpPr>
            <p:nvPr/>
          </p:nvCxnSpPr>
          <p:spPr>
            <a:xfrm>
              <a:off x="6004148" y="2896068"/>
              <a:ext cx="0" cy="199023"/>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Rectangle 2">
              <a:extLst>
                <a:ext uri="{FF2B5EF4-FFF2-40B4-BE49-F238E27FC236}">
                  <a16:creationId xmlns:a16="http://schemas.microsoft.com/office/drawing/2014/main" id="{C23E2B73-42A8-4F0C-AC48-4AD9CC884D89}"/>
                </a:ext>
                <a:ext uri="{C183D7F6-B498-43B3-948B-1728B52AA6E4}">
                  <adec:decorative xmlns:adec="http://schemas.microsoft.com/office/drawing/2017/decorative" val="1"/>
                </a:ext>
              </a:extLst>
            </p:cNvPr>
            <p:cNvSpPr/>
            <p:nvPr/>
          </p:nvSpPr>
          <p:spPr>
            <a:xfrm>
              <a:off x="1758013" y="3084464"/>
              <a:ext cx="4246134" cy="46250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2DE8F8E9-C9BB-4122-B503-656259ADFD0F}"/>
              </a:ext>
              <a:ext uri="{C183D7F6-B498-43B3-948B-1728B52AA6E4}">
                <adec:decorative xmlns:adec="http://schemas.microsoft.com/office/drawing/2017/decorative" val="1"/>
              </a:ext>
            </a:extLst>
          </p:cNvPr>
          <p:cNvGrpSpPr/>
          <p:nvPr/>
        </p:nvGrpSpPr>
        <p:grpSpPr>
          <a:xfrm flipH="1">
            <a:off x="6025499" y="2749731"/>
            <a:ext cx="2695219" cy="614198"/>
            <a:chOff x="1516296" y="2896068"/>
            <a:chExt cx="4712919" cy="674605"/>
          </a:xfrm>
        </p:grpSpPr>
        <p:cxnSp>
          <p:nvCxnSpPr>
            <p:cNvPr id="12" name="Straight Arrow Connector 11">
              <a:extLst>
                <a:ext uri="{FF2B5EF4-FFF2-40B4-BE49-F238E27FC236}">
                  <a16:creationId xmlns:a16="http://schemas.microsoft.com/office/drawing/2014/main" id="{3EB5064E-13BC-4004-893C-BE2ED89B7BCA}"/>
                </a:ext>
                <a:ext uri="{C183D7F6-B498-43B3-948B-1728B52AA6E4}">
                  <adec:decorative xmlns:adec="http://schemas.microsoft.com/office/drawing/2017/decorative" val="1"/>
                </a:ext>
              </a:extLst>
            </p:cNvPr>
            <p:cNvCxnSpPr>
              <a:cxnSpLocks/>
            </p:cNvCxnSpPr>
            <p:nvPr/>
          </p:nvCxnSpPr>
          <p:spPr>
            <a:xfrm>
              <a:off x="6229213" y="2896068"/>
              <a:ext cx="0" cy="199023"/>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Rectangle 2">
              <a:extLst>
                <a:ext uri="{FF2B5EF4-FFF2-40B4-BE49-F238E27FC236}">
                  <a16:creationId xmlns:a16="http://schemas.microsoft.com/office/drawing/2014/main" id="{4BA3462C-AAA3-4657-A84E-F27148A00DD9}"/>
                </a:ext>
                <a:ext uri="{C183D7F6-B498-43B3-948B-1728B52AA6E4}">
                  <adec:decorative xmlns:adec="http://schemas.microsoft.com/office/drawing/2017/decorative" val="1"/>
                </a:ext>
              </a:extLst>
            </p:cNvPr>
            <p:cNvSpPr/>
            <p:nvPr/>
          </p:nvSpPr>
          <p:spPr>
            <a:xfrm>
              <a:off x="1516296" y="3084464"/>
              <a:ext cx="4712919" cy="48620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14" name="Rectangle Container">
            <a:extLst>
              <a:ext uri="{FF2B5EF4-FFF2-40B4-BE49-F238E27FC236}">
                <a16:creationId xmlns:a16="http://schemas.microsoft.com/office/drawing/2014/main" id="{5336B534-4A06-428A-B2E9-C83A91CA9E8A}"/>
              </a:ext>
              <a:ext uri="{C183D7F6-B498-43B3-948B-1728B52AA6E4}">
                <adec:decorative xmlns:adec="http://schemas.microsoft.com/office/drawing/2017/decorative" val="1"/>
              </a:ext>
            </a:extLst>
          </p:cNvPr>
          <p:cNvSpPr/>
          <p:nvPr/>
        </p:nvSpPr>
        <p:spPr>
          <a:xfrm>
            <a:off x="4677891" y="4977007"/>
            <a:ext cx="2695218" cy="520294"/>
          </a:xfrm>
          <a:prstGeom prst="rect">
            <a:avLst/>
          </a:prstGeom>
          <a:solidFill>
            <a:schemeClr val="bg1">
              <a:lumMod val="85000"/>
            </a:schemeClr>
          </a:solidFill>
          <a:ln w="25400">
            <a:noFill/>
          </a:ln>
          <a:effectLst/>
        </p:spPr>
        <p:txBody>
          <a:bodyPr spcFirstLastPara="0" lIns="0" tIns="0" rIns="0" bIns="0" anchor="ctr"/>
          <a:lstStyle/>
          <a:p>
            <a:pPr algn="ctr" hangingPunct="0">
              <a:lnSpc>
                <a:spcPct val="90000"/>
              </a:lnSpc>
            </a:pPr>
            <a:r>
              <a:rPr lang="en-US" sz="1400" dirty="0">
                <a:latin typeface="Lub Dub Bold" panose="020B0803030403020204" pitchFamily="34" charset="0"/>
                <a:cs typeface="Lato"/>
              </a:rPr>
              <a:t>Reduce the risk of bleeding</a:t>
            </a:r>
          </a:p>
        </p:txBody>
      </p:sp>
      <p:grpSp>
        <p:nvGrpSpPr>
          <p:cNvPr id="19" name="Group 18">
            <a:extLst>
              <a:ext uri="{FF2B5EF4-FFF2-40B4-BE49-F238E27FC236}">
                <a16:creationId xmlns:a16="http://schemas.microsoft.com/office/drawing/2014/main" id="{5B0BE03D-4306-4EF4-8156-05E03CC4B2D7}"/>
              </a:ext>
              <a:ext uri="{C183D7F6-B498-43B3-948B-1728B52AA6E4}">
                <adec:decorative xmlns:adec="http://schemas.microsoft.com/office/drawing/2017/decorative" val="1"/>
              </a:ext>
            </a:extLst>
          </p:cNvPr>
          <p:cNvGrpSpPr/>
          <p:nvPr/>
        </p:nvGrpSpPr>
        <p:grpSpPr>
          <a:xfrm>
            <a:off x="3128344" y="4312032"/>
            <a:ext cx="5592376" cy="643541"/>
            <a:chOff x="3128344" y="4079505"/>
            <a:chExt cx="5592376" cy="643541"/>
          </a:xfrm>
        </p:grpSpPr>
        <p:sp>
          <p:nvSpPr>
            <p:cNvPr id="16" name="Rectangle 1">
              <a:extLst>
                <a:ext uri="{FF2B5EF4-FFF2-40B4-BE49-F238E27FC236}">
                  <a16:creationId xmlns:a16="http://schemas.microsoft.com/office/drawing/2014/main" id="{532C7777-203D-4670-AB81-9D7B13AECAF0}"/>
                </a:ext>
              </a:extLst>
            </p:cNvPr>
            <p:cNvSpPr/>
            <p:nvPr/>
          </p:nvSpPr>
          <p:spPr>
            <a:xfrm rot="5400000">
              <a:off x="5788562" y="1419287"/>
              <a:ext cx="271939" cy="5592376"/>
            </a:xfrm>
            <a:custGeom>
              <a:avLst/>
              <a:gdLst>
                <a:gd name="connsiteX0" fmla="*/ 0 w 1131190"/>
                <a:gd name="connsiteY0" fmla="*/ 0 h 1131190"/>
                <a:gd name="connsiteX1" fmla="*/ 1131190 w 1131190"/>
                <a:gd name="connsiteY1" fmla="*/ 0 h 1131190"/>
                <a:gd name="connsiteX2" fmla="*/ 1131190 w 1131190"/>
                <a:gd name="connsiteY2" fmla="*/ 1131190 h 1131190"/>
                <a:gd name="connsiteX3" fmla="*/ 0 w 1131190"/>
                <a:gd name="connsiteY3" fmla="*/ 1131190 h 1131190"/>
                <a:gd name="connsiteX4" fmla="*/ 0 w 1131190"/>
                <a:gd name="connsiteY4" fmla="*/ 0 h 1131190"/>
                <a:gd name="connsiteX0" fmla="*/ 0 w 1131190"/>
                <a:gd name="connsiteY0" fmla="*/ 0 h 1131190"/>
                <a:gd name="connsiteX1" fmla="*/ 1131190 w 1131190"/>
                <a:gd name="connsiteY1" fmla="*/ 0 h 1131190"/>
                <a:gd name="connsiteX2" fmla="*/ 1131190 w 1131190"/>
                <a:gd name="connsiteY2" fmla="*/ 1131190 h 1131190"/>
                <a:gd name="connsiteX3" fmla="*/ 0 w 1131190"/>
                <a:gd name="connsiteY3" fmla="*/ 1131190 h 1131190"/>
                <a:gd name="connsiteX4" fmla="*/ 91440 w 1131190"/>
                <a:gd name="connsiteY4" fmla="*/ 91440 h 1131190"/>
                <a:gd name="connsiteX0" fmla="*/ 0 w 1131190"/>
                <a:gd name="connsiteY0" fmla="*/ 0 h 1131190"/>
                <a:gd name="connsiteX1" fmla="*/ 1131190 w 1131190"/>
                <a:gd name="connsiteY1" fmla="*/ 0 h 1131190"/>
                <a:gd name="connsiteX2" fmla="*/ 1131190 w 1131190"/>
                <a:gd name="connsiteY2" fmla="*/ 1131190 h 1131190"/>
                <a:gd name="connsiteX3" fmla="*/ 0 w 1131190"/>
                <a:gd name="connsiteY3" fmla="*/ 1131190 h 1131190"/>
              </a:gdLst>
              <a:ahLst/>
              <a:cxnLst>
                <a:cxn ang="0">
                  <a:pos x="connsiteX0" y="connsiteY0"/>
                </a:cxn>
                <a:cxn ang="0">
                  <a:pos x="connsiteX1" y="connsiteY1"/>
                </a:cxn>
                <a:cxn ang="0">
                  <a:pos x="connsiteX2" y="connsiteY2"/>
                </a:cxn>
                <a:cxn ang="0">
                  <a:pos x="connsiteX3" y="connsiteY3"/>
                </a:cxn>
              </a:cxnLst>
              <a:rect l="l" t="t" r="r" b="b"/>
              <a:pathLst>
                <a:path w="1131190" h="1131190">
                  <a:moveTo>
                    <a:pt x="0" y="0"/>
                  </a:moveTo>
                  <a:lnTo>
                    <a:pt x="1131190" y="0"/>
                  </a:lnTo>
                  <a:lnTo>
                    <a:pt x="1131190" y="1131190"/>
                  </a:lnTo>
                  <a:lnTo>
                    <a:pt x="0" y="1131190"/>
                  </a:lnTo>
                </a:path>
              </a:pathLst>
            </a:cu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tx1"/>
                </a:solidFill>
              </a:endParaRPr>
            </a:p>
          </p:txBody>
        </p:sp>
        <p:cxnSp>
          <p:nvCxnSpPr>
            <p:cNvPr id="17" name="Straight Arrow Connector 16">
              <a:extLst>
                <a:ext uri="{FF2B5EF4-FFF2-40B4-BE49-F238E27FC236}">
                  <a16:creationId xmlns:a16="http://schemas.microsoft.com/office/drawing/2014/main" id="{8A2A2D37-5EDE-4AEE-AC5C-3DB51F181B09}"/>
                </a:ext>
                <a:ext uri="{C183D7F6-B498-43B3-948B-1728B52AA6E4}">
                  <adec:decorative xmlns:adec="http://schemas.microsoft.com/office/drawing/2017/decorative" val="1"/>
                </a:ext>
              </a:extLst>
            </p:cNvPr>
            <p:cNvCxnSpPr>
              <a:cxnSpLocks/>
            </p:cNvCxnSpPr>
            <p:nvPr/>
          </p:nvCxnSpPr>
          <p:spPr>
            <a:xfrm>
              <a:off x="6025499" y="4351445"/>
              <a:ext cx="0" cy="37160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7" name="Rectangle Container">
            <a:extLst>
              <a:ext uri="{FF2B5EF4-FFF2-40B4-BE49-F238E27FC236}">
                <a16:creationId xmlns:a16="http://schemas.microsoft.com/office/drawing/2014/main" id="{DC48262A-A4E5-4ED3-9B2D-B0B34612F7D1}"/>
              </a:ext>
              <a:ext uri="{C183D7F6-B498-43B3-948B-1728B52AA6E4}">
                <adec:decorative xmlns:adec="http://schemas.microsoft.com/office/drawing/2017/decorative" val="1"/>
              </a:ext>
            </a:extLst>
          </p:cNvPr>
          <p:cNvSpPr/>
          <p:nvPr/>
        </p:nvSpPr>
        <p:spPr>
          <a:xfrm>
            <a:off x="1228318" y="3340410"/>
            <a:ext cx="3797858" cy="1089980"/>
          </a:xfrm>
          <a:prstGeom prst="rect">
            <a:avLst/>
          </a:prstGeom>
          <a:solidFill>
            <a:srgbClr val="46A547"/>
          </a:solidFill>
          <a:ln w="25400">
            <a:noFill/>
          </a:ln>
          <a:effectLst/>
        </p:spPr>
        <p:txBody>
          <a:bodyPr spcFirstLastPara="0" lIns="91440" tIns="0" rIns="91440" bIns="0" anchor="ctr"/>
          <a:lstStyle/>
          <a:p>
            <a:pPr lvl="0" algn="ctr" hangingPunct="0">
              <a:lnSpc>
                <a:spcPct val="90000"/>
              </a:lnSpc>
              <a:defRPr/>
            </a:pPr>
            <a:r>
              <a:rPr lang="en-US" sz="1400" dirty="0">
                <a:latin typeface="Lub Dub Bold" panose="020B0803030403020204" pitchFamily="34" charset="0"/>
                <a:cs typeface="Lato"/>
              </a:rPr>
              <a:t>Recommend discontinuing aspirin after 1-4 weeks while maintaining P2Y12 inhibitors in addition to a non–vitamin K oral anticoagulant or warfarin (Class 1)</a:t>
            </a:r>
          </a:p>
        </p:txBody>
      </p:sp>
      <p:sp>
        <p:nvSpPr>
          <p:cNvPr id="15" name="Rectangle Container">
            <a:extLst>
              <a:ext uri="{FF2B5EF4-FFF2-40B4-BE49-F238E27FC236}">
                <a16:creationId xmlns:a16="http://schemas.microsoft.com/office/drawing/2014/main" id="{8967E16A-139D-4A08-8EF3-770A46954488}"/>
              </a:ext>
              <a:ext uri="{C183D7F6-B498-43B3-948B-1728B52AA6E4}">
                <adec:decorative xmlns:adec="http://schemas.microsoft.com/office/drawing/2017/decorative" val="1"/>
              </a:ext>
            </a:extLst>
          </p:cNvPr>
          <p:cNvSpPr/>
          <p:nvPr/>
        </p:nvSpPr>
        <p:spPr>
          <a:xfrm>
            <a:off x="6798065" y="3340410"/>
            <a:ext cx="3797858" cy="1089980"/>
          </a:xfrm>
          <a:prstGeom prst="rect">
            <a:avLst/>
          </a:prstGeom>
          <a:solidFill>
            <a:srgbClr val="F0DB0E"/>
          </a:solidFill>
          <a:ln w="25400">
            <a:noFill/>
          </a:ln>
          <a:effectLst/>
        </p:spPr>
        <p:txBody>
          <a:bodyPr spcFirstLastPara="0" lIns="91440" tIns="0" rIns="91440" bIns="0" anchor="ctr"/>
          <a:lstStyle/>
          <a:p>
            <a:pPr lvl="0" algn="ctr" hangingPunct="0">
              <a:lnSpc>
                <a:spcPct val="90000"/>
              </a:lnSpc>
              <a:defRPr/>
            </a:pPr>
            <a:r>
              <a:rPr lang="en-US" sz="1400" dirty="0">
                <a:latin typeface="Lub Dub Bold" panose="020B0803030403020204" pitchFamily="34" charset="0"/>
                <a:cs typeface="Lato"/>
              </a:rPr>
              <a:t>When treated with DAPT or a P2Y12 inhibitor monotherapy, it is reasonable to choose a non–vitamin K oral anticoagulant over warfarin (Class 2a)</a:t>
            </a:r>
          </a:p>
        </p:txBody>
      </p:sp>
    </p:spTree>
    <p:extLst>
      <p:ext uri="{BB962C8B-B14F-4D97-AF65-F5344CB8AC3E}">
        <p14:creationId xmlns:p14="http://schemas.microsoft.com/office/powerpoint/2010/main" val="2681478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up)">
                                      <p:cBhvr>
                                        <p:cTn id="29" dur="500"/>
                                        <p:tgtEl>
                                          <p:spTgt spid="19"/>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7" grpId="0" animBg="1"/>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D07B49-9CD1-44F7-A815-E129DFDFFBE5}"/>
              </a:ext>
            </a:extLst>
          </p:cNvPr>
          <p:cNvSpPr>
            <a:spLocks noGrp="1"/>
          </p:cNvSpPr>
          <p:nvPr>
            <p:ph type="title"/>
          </p:nvPr>
        </p:nvSpPr>
        <p:spPr/>
        <p:txBody>
          <a:bodyPr/>
          <a:lstStyle/>
          <a:p>
            <a:r>
              <a:rPr lang="en-US" dirty="0"/>
              <a:t>Antiplatelet Therapy in Patients After CABG</a:t>
            </a:r>
          </a:p>
        </p:txBody>
      </p:sp>
      <p:sp>
        <p:nvSpPr>
          <p:cNvPr id="17" name="Rectangle 16" descr="Recommendations for antiplatelet therapy in patients after coronary artery bypass grafting surgery (CABG) include the following: in patients undergoing CABG it is a Class 1 recommendation to initiate aspirin (100-325 mg daily) within 6 hours postoperatively and &#10;continue indefinitely to reduce saphenous vein graft occlusion and adverse cardiovascular events.&#10;">
            <a:extLst>
              <a:ext uri="{FF2B5EF4-FFF2-40B4-BE49-F238E27FC236}">
                <a16:creationId xmlns:a16="http://schemas.microsoft.com/office/drawing/2014/main" id="{2CFDF54B-1BAC-4713-8004-B45D60F2D628}"/>
              </a:ext>
            </a:extLst>
          </p:cNvPr>
          <p:cNvSpPr/>
          <p:nvPr/>
        </p:nvSpPr>
        <p:spPr>
          <a:xfrm>
            <a:off x="614107" y="1032747"/>
            <a:ext cx="4972877" cy="4563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descr="Recommendations for antiplatelet therapy in patients after coronary artery bypass grafting surgery (CABG) include the following: in selected patients undergoing CABG (e.g. off-pump, high SYNTAX score) it is a 2b recommendation to Initiate dual antiplatelet therapy with aspirin and ticagrelor or clopidogrel for 1 year to improve vein graft patency compared with aspirin alone.&#10;&#10;">
            <a:extLst>
              <a:ext uri="{FF2B5EF4-FFF2-40B4-BE49-F238E27FC236}">
                <a16:creationId xmlns:a16="http://schemas.microsoft.com/office/drawing/2014/main" id="{E5F78696-4AA4-43EE-B769-16B21CDAAFBE}"/>
              </a:ext>
            </a:extLst>
          </p:cNvPr>
          <p:cNvSpPr/>
          <p:nvPr/>
        </p:nvSpPr>
        <p:spPr>
          <a:xfrm>
            <a:off x="5772249" y="1001812"/>
            <a:ext cx="4972877" cy="4563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Arrow Connector 10">
            <a:extLst>
              <a:ext uri="{FF2B5EF4-FFF2-40B4-BE49-F238E27FC236}">
                <a16:creationId xmlns:a16="http://schemas.microsoft.com/office/drawing/2014/main" id="{4CACE820-25F1-4EDB-AD77-DF03B675E2A7}"/>
              </a:ext>
              <a:ext uri="{C183D7F6-B498-43B3-948B-1728B52AA6E4}">
                <adec:decorative xmlns:adec="http://schemas.microsoft.com/office/drawing/2017/decorative" val="1"/>
              </a:ext>
            </a:extLst>
          </p:cNvPr>
          <p:cNvCxnSpPr>
            <a:cxnSpLocks/>
          </p:cNvCxnSpPr>
          <p:nvPr/>
        </p:nvCxnSpPr>
        <p:spPr>
          <a:xfrm flipH="1">
            <a:off x="3352137" y="3527368"/>
            <a:ext cx="3118" cy="89075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C04E7FE-4D1E-4281-B589-09306C929B33}"/>
              </a:ext>
              <a:ext uri="{C183D7F6-B498-43B3-948B-1728B52AA6E4}">
                <adec:decorative xmlns:adec="http://schemas.microsoft.com/office/drawing/2017/decorative" val="1"/>
              </a:ext>
            </a:extLst>
          </p:cNvPr>
          <p:cNvCxnSpPr>
            <a:cxnSpLocks/>
          </p:cNvCxnSpPr>
          <p:nvPr/>
        </p:nvCxnSpPr>
        <p:spPr>
          <a:xfrm flipH="1">
            <a:off x="7911075" y="3527368"/>
            <a:ext cx="3118" cy="89075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21D3B6F-A37F-4BCC-87DE-923795B48679}"/>
              </a:ext>
            </a:extLst>
          </p:cNvPr>
          <p:cNvSpPr>
            <a:spLocks noGrp="1"/>
          </p:cNvSpPr>
          <p:nvPr>
            <p:ph type="body" sz="quarter" idx="13"/>
          </p:nvPr>
        </p:nvSpPr>
        <p:spPr>
          <a:xfrm>
            <a:off x="838200" y="6037675"/>
            <a:ext cx="10515600" cy="271939"/>
          </a:xfrm>
        </p:spPr>
        <p:txBody>
          <a:bodyPr/>
          <a:lstStyle/>
          <a:p>
            <a:pPr algn="ctr"/>
            <a:r>
              <a:rPr lang="en-US" sz="1100" b="1" dirty="0"/>
              <a:t>Abbreviations: </a:t>
            </a:r>
            <a:r>
              <a:rPr lang="en-US" sz="1100" dirty="0"/>
              <a:t>CABG indicates coronary artery bypass grafting; and DAPT, dual antiplatelet therapy.</a:t>
            </a:r>
          </a:p>
        </p:txBody>
      </p:sp>
      <p:sp>
        <p:nvSpPr>
          <p:cNvPr id="7" name="Rectangle Container">
            <a:extLst>
              <a:ext uri="{FF2B5EF4-FFF2-40B4-BE49-F238E27FC236}">
                <a16:creationId xmlns:a16="http://schemas.microsoft.com/office/drawing/2014/main" id="{00B84149-83E7-4A0D-9062-34337AE40BD6}"/>
              </a:ext>
              <a:ext uri="{C183D7F6-B498-43B3-948B-1728B52AA6E4}">
                <adec:decorative xmlns:adec="http://schemas.microsoft.com/office/drawing/2017/decorative" val="1"/>
              </a:ext>
            </a:extLst>
          </p:cNvPr>
          <p:cNvSpPr/>
          <p:nvPr/>
        </p:nvSpPr>
        <p:spPr>
          <a:xfrm>
            <a:off x="1539180" y="1463702"/>
            <a:ext cx="3625914" cy="584554"/>
          </a:xfrm>
          <a:prstGeom prst="rect">
            <a:avLst/>
          </a:prstGeom>
          <a:solidFill>
            <a:schemeClr val="accent1">
              <a:lumMod val="75000"/>
            </a:schemeClr>
          </a:solidFill>
          <a:ln w="25400">
            <a:noFill/>
          </a:ln>
        </p:spPr>
        <p:txBody>
          <a:bodyPr spcFirstLastPara="0" lIns="0" tIns="0" rIns="0" bIns="0" anchor="ctr"/>
          <a:lstStyle/>
          <a:p>
            <a:pPr lvl="0" algn="ctr" hangingPunct="0">
              <a:lnSpc>
                <a:spcPct val="90000"/>
              </a:lnSpc>
              <a:defRPr/>
            </a:pPr>
            <a:r>
              <a:rPr lang="en-US" b="1" dirty="0">
                <a:solidFill>
                  <a:prstClr val="white"/>
                </a:solidFill>
                <a:latin typeface="Lub Dub Bold" panose="020B0803030403020204" pitchFamily="34" charset="0"/>
              </a:rPr>
              <a:t>Patients undergoing CABG</a:t>
            </a:r>
          </a:p>
        </p:txBody>
      </p:sp>
      <p:sp>
        <p:nvSpPr>
          <p:cNvPr id="8" name="Rectangle Container">
            <a:extLst>
              <a:ext uri="{FF2B5EF4-FFF2-40B4-BE49-F238E27FC236}">
                <a16:creationId xmlns:a16="http://schemas.microsoft.com/office/drawing/2014/main" id="{B321C322-E56B-49C8-9111-0D7360AE1B8C}"/>
              </a:ext>
              <a:ext uri="{C183D7F6-B498-43B3-948B-1728B52AA6E4}">
                <adec:decorative xmlns:adec="http://schemas.microsoft.com/office/drawing/2017/decorative" val="1"/>
              </a:ext>
            </a:extLst>
          </p:cNvPr>
          <p:cNvSpPr/>
          <p:nvPr/>
        </p:nvSpPr>
        <p:spPr>
          <a:xfrm>
            <a:off x="1653964" y="2859386"/>
            <a:ext cx="3396346" cy="847889"/>
          </a:xfrm>
          <a:prstGeom prst="rect">
            <a:avLst/>
          </a:prstGeom>
          <a:solidFill>
            <a:srgbClr val="46A547"/>
          </a:solidFill>
          <a:ln w="25400">
            <a:noFill/>
          </a:ln>
          <a:effectLst/>
        </p:spPr>
        <p:txBody>
          <a:bodyPr spcFirstLastPara="0" lIns="0" tIns="0" rIns="0" bIns="0" anchor="ctr"/>
          <a:lstStyle/>
          <a:p>
            <a:pPr lvl="0" algn="ctr" hangingPunct="0">
              <a:lnSpc>
                <a:spcPct val="90000"/>
              </a:lnSpc>
              <a:defRPr/>
            </a:pPr>
            <a:r>
              <a:rPr lang="en-US" sz="1400" dirty="0">
                <a:latin typeface="Lub Dub Bold" panose="020B0803030403020204" pitchFamily="34" charset="0"/>
                <a:cs typeface="Lato"/>
              </a:rPr>
              <a:t>Initiate aspirin (100-325 mg daily) within 6 hours postoperatively and </a:t>
            </a:r>
          </a:p>
          <a:p>
            <a:pPr lvl="0" algn="ctr" hangingPunct="0">
              <a:lnSpc>
                <a:spcPct val="90000"/>
              </a:lnSpc>
              <a:defRPr/>
            </a:pPr>
            <a:r>
              <a:rPr lang="en-US" sz="1400" dirty="0">
                <a:latin typeface="Lub Dub Bold" panose="020B0803030403020204" pitchFamily="34" charset="0"/>
                <a:cs typeface="Lato"/>
              </a:rPr>
              <a:t>continue indefinitely</a:t>
            </a:r>
          </a:p>
          <a:p>
            <a:pPr lvl="0" algn="ctr" hangingPunct="0">
              <a:lnSpc>
                <a:spcPct val="90000"/>
              </a:lnSpc>
              <a:defRPr/>
            </a:pPr>
            <a:r>
              <a:rPr lang="en-US" sz="1400" dirty="0">
                <a:latin typeface="Lub Dub Bold" panose="020B0803030403020204" pitchFamily="34" charset="0"/>
                <a:cs typeface="Lato"/>
              </a:rPr>
              <a:t>(Class 1)</a:t>
            </a:r>
          </a:p>
        </p:txBody>
      </p:sp>
      <p:sp>
        <p:nvSpPr>
          <p:cNvPr id="9" name="Rectangle Container">
            <a:extLst>
              <a:ext uri="{FF2B5EF4-FFF2-40B4-BE49-F238E27FC236}">
                <a16:creationId xmlns:a16="http://schemas.microsoft.com/office/drawing/2014/main" id="{DB2C2606-BB53-4790-A684-84C84418FEDD}"/>
              </a:ext>
              <a:ext uri="{C183D7F6-B498-43B3-948B-1728B52AA6E4}">
                <adec:decorative xmlns:adec="http://schemas.microsoft.com/office/drawing/2017/decorative" val="1"/>
              </a:ext>
            </a:extLst>
          </p:cNvPr>
          <p:cNvSpPr/>
          <p:nvPr/>
        </p:nvSpPr>
        <p:spPr>
          <a:xfrm>
            <a:off x="1750517" y="4425696"/>
            <a:ext cx="3169274" cy="728195"/>
          </a:xfrm>
          <a:prstGeom prst="rect">
            <a:avLst/>
          </a:prstGeom>
          <a:solidFill>
            <a:schemeClr val="bg1">
              <a:lumMod val="85000"/>
            </a:schemeClr>
          </a:solidFill>
          <a:ln w="25400">
            <a:noFill/>
          </a:ln>
          <a:effectLst/>
        </p:spPr>
        <p:txBody>
          <a:bodyPr spcFirstLastPara="0" lIns="0" tIns="0" rIns="0" bIns="0" anchor="ctr"/>
          <a:lstStyle/>
          <a:p>
            <a:pPr lvl="0" algn="ctr" hangingPunct="0">
              <a:lnSpc>
                <a:spcPct val="90000"/>
              </a:lnSpc>
              <a:defRPr/>
            </a:pPr>
            <a:r>
              <a:rPr lang="en-US" sz="1400" dirty="0">
                <a:solidFill>
                  <a:srgbClr val="292929"/>
                </a:solidFill>
                <a:latin typeface="Lub Dub Bold" panose="020B0803030403020204" pitchFamily="34" charset="0"/>
                <a:cs typeface="Lato"/>
              </a:rPr>
              <a:t>Reduce saphenous vein graft occlusion and adverse cardiovascular events</a:t>
            </a:r>
          </a:p>
        </p:txBody>
      </p:sp>
      <p:cxnSp>
        <p:nvCxnSpPr>
          <p:cNvPr id="10" name="Straight Arrow Connector 9">
            <a:extLst>
              <a:ext uri="{FF2B5EF4-FFF2-40B4-BE49-F238E27FC236}">
                <a16:creationId xmlns:a16="http://schemas.microsoft.com/office/drawing/2014/main" id="{FBF79FC1-1A3C-4E41-9BFB-CF9B3DD79165}"/>
              </a:ext>
              <a:ext uri="{C183D7F6-B498-43B3-948B-1728B52AA6E4}">
                <adec:decorative xmlns:adec="http://schemas.microsoft.com/office/drawing/2017/decorative" val="1"/>
              </a:ext>
            </a:extLst>
          </p:cNvPr>
          <p:cNvCxnSpPr>
            <a:cxnSpLocks/>
          </p:cNvCxnSpPr>
          <p:nvPr/>
        </p:nvCxnSpPr>
        <p:spPr>
          <a:xfrm>
            <a:off x="3352138" y="2048256"/>
            <a:ext cx="3117" cy="80600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Rectangle Container">
            <a:extLst>
              <a:ext uri="{FF2B5EF4-FFF2-40B4-BE49-F238E27FC236}">
                <a16:creationId xmlns:a16="http://schemas.microsoft.com/office/drawing/2014/main" id="{ED4399B6-75F1-469B-9848-A0E13462106F}"/>
              </a:ext>
              <a:ext uri="{C183D7F6-B498-43B3-948B-1728B52AA6E4}">
                <adec:decorative xmlns:adec="http://schemas.microsoft.com/office/drawing/2017/decorative" val="1"/>
              </a:ext>
            </a:extLst>
          </p:cNvPr>
          <p:cNvSpPr/>
          <p:nvPr/>
        </p:nvSpPr>
        <p:spPr>
          <a:xfrm>
            <a:off x="6212902" y="2859386"/>
            <a:ext cx="3396346" cy="847889"/>
          </a:xfrm>
          <a:prstGeom prst="rect">
            <a:avLst/>
          </a:prstGeom>
          <a:solidFill>
            <a:srgbClr val="F99B1D"/>
          </a:solidFill>
          <a:ln w="25400">
            <a:noFill/>
          </a:ln>
          <a:effectLst/>
        </p:spPr>
        <p:txBody>
          <a:bodyPr spcFirstLastPara="0" lIns="0" tIns="0" rIns="0" bIns="0" anchor="ctr"/>
          <a:lstStyle/>
          <a:p>
            <a:pPr lvl="0" algn="ctr" hangingPunct="0">
              <a:lnSpc>
                <a:spcPct val="90000"/>
              </a:lnSpc>
              <a:defRPr/>
            </a:pPr>
            <a:r>
              <a:rPr lang="en-US" sz="1400" dirty="0">
                <a:latin typeface="Lub Dub Bold" panose="020B0803030403020204" pitchFamily="34" charset="0"/>
                <a:cs typeface="Lato"/>
              </a:rPr>
              <a:t>Initiate DAPT with aspirin and</a:t>
            </a:r>
          </a:p>
          <a:p>
            <a:pPr lvl="0" algn="ctr" hangingPunct="0">
              <a:lnSpc>
                <a:spcPct val="90000"/>
              </a:lnSpc>
              <a:defRPr/>
            </a:pPr>
            <a:r>
              <a:rPr lang="en-US" sz="1400" dirty="0">
                <a:latin typeface="Lub Dub Bold" panose="020B0803030403020204" pitchFamily="34" charset="0"/>
                <a:cs typeface="Lato"/>
              </a:rPr>
              <a:t>ticagrelor or clopidogrel for 1 year</a:t>
            </a:r>
          </a:p>
          <a:p>
            <a:pPr lvl="0" algn="ctr" hangingPunct="0">
              <a:lnSpc>
                <a:spcPct val="90000"/>
              </a:lnSpc>
              <a:defRPr/>
            </a:pPr>
            <a:r>
              <a:rPr lang="en-US" sz="1400" dirty="0">
                <a:latin typeface="Lub Dub Bold" panose="020B0803030403020204" pitchFamily="34" charset="0"/>
                <a:cs typeface="Lato"/>
              </a:rPr>
              <a:t>(Class 2b)</a:t>
            </a:r>
          </a:p>
        </p:txBody>
      </p:sp>
      <p:sp>
        <p:nvSpPr>
          <p:cNvPr id="14" name="Rectangle Container">
            <a:extLst>
              <a:ext uri="{FF2B5EF4-FFF2-40B4-BE49-F238E27FC236}">
                <a16:creationId xmlns:a16="http://schemas.microsoft.com/office/drawing/2014/main" id="{6E53D778-B2D8-4437-B0FD-349DD48D48BE}"/>
              </a:ext>
              <a:ext uri="{C183D7F6-B498-43B3-948B-1728B52AA6E4}">
                <adec:decorative xmlns:adec="http://schemas.microsoft.com/office/drawing/2017/decorative" val="1"/>
              </a:ext>
            </a:extLst>
          </p:cNvPr>
          <p:cNvSpPr/>
          <p:nvPr/>
        </p:nvSpPr>
        <p:spPr>
          <a:xfrm>
            <a:off x="6309455" y="4425696"/>
            <a:ext cx="3169274" cy="728195"/>
          </a:xfrm>
          <a:prstGeom prst="rect">
            <a:avLst/>
          </a:prstGeom>
          <a:solidFill>
            <a:schemeClr val="bg1">
              <a:lumMod val="85000"/>
            </a:schemeClr>
          </a:solidFill>
          <a:ln w="25400">
            <a:noFill/>
          </a:ln>
          <a:effectLst/>
        </p:spPr>
        <p:txBody>
          <a:bodyPr spcFirstLastPara="0" lIns="0" tIns="0" rIns="0" bIns="0" anchor="ctr"/>
          <a:lstStyle/>
          <a:p>
            <a:pPr lvl="0" algn="ctr" hangingPunct="0">
              <a:lnSpc>
                <a:spcPct val="90000"/>
              </a:lnSpc>
              <a:defRPr/>
            </a:pPr>
            <a:r>
              <a:rPr lang="en-US" sz="1400" dirty="0">
                <a:solidFill>
                  <a:srgbClr val="292929"/>
                </a:solidFill>
                <a:latin typeface="Lub Dub Bold" panose="020B0803030403020204" pitchFamily="34" charset="0"/>
                <a:cs typeface="Lato"/>
              </a:rPr>
              <a:t>Improve vein graft patency compared with aspirin alone</a:t>
            </a:r>
          </a:p>
        </p:txBody>
      </p:sp>
      <p:cxnSp>
        <p:nvCxnSpPr>
          <p:cNvPr id="15" name="Straight Arrow Connector 14">
            <a:extLst>
              <a:ext uri="{FF2B5EF4-FFF2-40B4-BE49-F238E27FC236}">
                <a16:creationId xmlns:a16="http://schemas.microsoft.com/office/drawing/2014/main" id="{6F4FDD87-DA4F-4F9A-B5E8-28F925E53D6E}"/>
              </a:ext>
              <a:ext uri="{C183D7F6-B498-43B3-948B-1728B52AA6E4}">
                <adec:decorative xmlns:adec="http://schemas.microsoft.com/office/drawing/2017/decorative" val="1"/>
              </a:ext>
            </a:extLst>
          </p:cNvPr>
          <p:cNvCxnSpPr>
            <a:cxnSpLocks/>
          </p:cNvCxnSpPr>
          <p:nvPr/>
        </p:nvCxnSpPr>
        <p:spPr>
          <a:xfrm>
            <a:off x="7911076" y="2048256"/>
            <a:ext cx="3117" cy="80600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Rectangle Container">
            <a:extLst>
              <a:ext uri="{FF2B5EF4-FFF2-40B4-BE49-F238E27FC236}">
                <a16:creationId xmlns:a16="http://schemas.microsoft.com/office/drawing/2014/main" id="{C598617C-E51B-4F59-BAEA-81F282AA8E3E}"/>
              </a:ext>
              <a:ext uri="{C183D7F6-B498-43B3-948B-1728B52AA6E4}">
                <adec:decorative xmlns:adec="http://schemas.microsoft.com/office/drawing/2017/decorative" val="1"/>
              </a:ext>
            </a:extLst>
          </p:cNvPr>
          <p:cNvSpPr/>
          <p:nvPr/>
        </p:nvSpPr>
        <p:spPr>
          <a:xfrm>
            <a:off x="6101236" y="1463702"/>
            <a:ext cx="3625914" cy="922882"/>
          </a:xfrm>
          <a:prstGeom prst="rect">
            <a:avLst/>
          </a:prstGeom>
          <a:solidFill>
            <a:schemeClr val="accent1">
              <a:lumMod val="75000"/>
            </a:schemeClr>
          </a:solidFill>
          <a:ln w="25400">
            <a:noFill/>
          </a:ln>
        </p:spPr>
        <p:txBody>
          <a:bodyPr spcFirstLastPara="0" lIns="0" tIns="0" rIns="0" bIns="0" anchor="ctr"/>
          <a:lstStyle/>
          <a:p>
            <a:pPr lvl="0" algn="ctr" hangingPunct="0">
              <a:lnSpc>
                <a:spcPct val="90000"/>
              </a:lnSpc>
              <a:defRPr/>
            </a:pPr>
            <a:r>
              <a:rPr lang="en-US" b="1" dirty="0">
                <a:solidFill>
                  <a:prstClr val="white"/>
                </a:solidFill>
                <a:latin typeface="Lub Dub Bold" panose="020B0803030403020204" pitchFamily="34" charset="0"/>
              </a:rPr>
              <a:t>Selected patients undergoing CABG (e.g. off-pump, high SYNTAX score)</a:t>
            </a:r>
          </a:p>
        </p:txBody>
      </p:sp>
      <p:sp>
        <p:nvSpPr>
          <p:cNvPr id="18" name="Slide Number Placeholder 3">
            <a:extLst>
              <a:ext uri="{FF2B5EF4-FFF2-40B4-BE49-F238E27FC236}">
                <a16:creationId xmlns:a16="http://schemas.microsoft.com/office/drawing/2014/main" id="{CA9EB276-2972-41F2-B396-851B46D32E51}"/>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32</a:t>
            </a:fld>
            <a:endParaRPr lang="en-US" sz="900" dirty="0"/>
          </a:p>
        </p:txBody>
      </p:sp>
    </p:spTree>
    <p:extLst>
      <p:ext uri="{BB962C8B-B14F-4D97-AF65-F5344CB8AC3E}">
        <p14:creationId xmlns:p14="http://schemas.microsoft.com/office/powerpoint/2010/main" val="3292949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par>
                          <p:cTn id="29" fill="hold">
                            <p:stCondLst>
                              <p:cond delay="500"/>
                            </p:stCondLst>
                            <p:childTnLst>
                              <p:par>
                                <p:cTn id="30" presetID="22" presetClass="entr" presetSubtype="1"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up)">
                                      <p:cBhvr>
                                        <p:cTn id="32" dur="500"/>
                                        <p:tgtEl>
                                          <p:spTgt spid="15"/>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par>
                          <p:cTn id="37" fill="hold">
                            <p:stCondLst>
                              <p:cond delay="1500"/>
                            </p:stCondLst>
                            <p:childTnLst>
                              <p:par>
                                <p:cTn id="38" presetID="22" presetClass="entr" presetSubtype="1"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up)">
                                      <p:cBhvr>
                                        <p:cTn id="40" dur="500"/>
                                        <p:tgtEl>
                                          <p:spTgt spid="16"/>
                                        </p:tgtEl>
                                      </p:cBhvr>
                                    </p:animEffect>
                                  </p:childTnLst>
                                </p:cTn>
                              </p:par>
                            </p:childTnLst>
                          </p:cTn>
                        </p:par>
                        <p:par>
                          <p:cTn id="41" fill="hold">
                            <p:stCondLst>
                              <p:cond delay="2000"/>
                            </p:stCondLst>
                            <p:childTnLst>
                              <p:par>
                                <p:cTn id="42" presetID="10"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3" grpId="0" animBg="1"/>
      <p:bldP spid="14" grpId="0" animBg="1"/>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D07B49-9CD1-44F7-A815-E129DFDFFBE5}"/>
              </a:ext>
            </a:extLst>
          </p:cNvPr>
          <p:cNvSpPr>
            <a:spLocks noGrp="1"/>
          </p:cNvSpPr>
          <p:nvPr>
            <p:ph type="title"/>
          </p:nvPr>
        </p:nvSpPr>
        <p:spPr/>
        <p:txBody>
          <a:bodyPr/>
          <a:lstStyle/>
          <a:p>
            <a:r>
              <a:rPr lang="en-US" dirty="0"/>
              <a:t>Beta Blockers in Patients After Revascularization</a:t>
            </a:r>
          </a:p>
        </p:txBody>
      </p:sp>
      <p:sp>
        <p:nvSpPr>
          <p:cNvPr id="2" name="Rectangle 1" descr="Title: Beta Blockers in Patients After Revascularization&#10;In patients with stable ischemic heart disease and normal left ventricular function who receive complete revascularization it is Class 3: No Benefit recommendation for the following: The routine use of chronic oral beta blockers is not beneficial to reduce cardiovascular events.">
            <a:extLst>
              <a:ext uri="{FF2B5EF4-FFF2-40B4-BE49-F238E27FC236}">
                <a16:creationId xmlns:a16="http://schemas.microsoft.com/office/drawing/2014/main" id="{B7E02854-36E2-4F7C-BBB8-57B655C6285D}"/>
              </a:ext>
            </a:extLst>
          </p:cNvPr>
          <p:cNvSpPr/>
          <p:nvPr/>
        </p:nvSpPr>
        <p:spPr>
          <a:xfrm>
            <a:off x="1389888" y="1147482"/>
            <a:ext cx="4441730" cy="4563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descr="Title: Beta Blockers in Patients After Revascularization&#10;In patients after undergoing coronary artery bypass grafting surgery it is a Class 1 recommendation that beta blockers are recommended and should be started as soon as possible to reduce the incidence or clinical sequelae of postoperative atrial fibrillation.&#10;">
            <a:extLst>
              <a:ext uri="{FF2B5EF4-FFF2-40B4-BE49-F238E27FC236}">
                <a16:creationId xmlns:a16="http://schemas.microsoft.com/office/drawing/2014/main" id="{7AEA7881-8B57-42C4-B908-89F9E9E50359}"/>
              </a:ext>
            </a:extLst>
          </p:cNvPr>
          <p:cNvSpPr/>
          <p:nvPr/>
        </p:nvSpPr>
        <p:spPr>
          <a:xfrm>
            <a:off x="6001258" y="1147482"/>
            <a:ext cx="4441730" cy="4563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Arrow Connector 15">
            <a:extLst>
              <a:ext uri="{FF2B5EF4-FFF2-40B4-BE49-F238E27FC236}">
                <a16:creationId xmlns:a16="http://schemas.microsoft.com/office/drawing/2014/main" id="{BC04E7FE-4D1E-4281-B589-09306C929B33}"/>
              </a:ext>
              <a:ext uri="{C183D7F6-B498-43B3-948B-1728B52AA6E4}">
                <adec:decorative xmlns:adec="http://schemas.microsoft.com/office/drawing/2017/decorative" val="1"/>
              </a:ext>
            </a:extLst>
          </p:cNvPr>
          <p:cNvCxnSpPr>
            <a:cxnSpLocks/>
          </p:cNvCxnSpPr>
          <p:nvPr/>
        </p:nvCxnSpPr>
        <p:spPr>
          <a:xfrm>
            <a:off x="8170225" y="3762235"/>
            <a:ext cx="0" cy="89075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21D3B6F-A37F-4BCC-87DE-923795B48679}"/>
              </a:ext>
            </a:extLst>
          </p:cNvPr>
          <p:cNvSpPr>
            <a:spLocks noGrp="1"/>
          </p:cNvSpPr>
          <p:nvPr>
            <p:ph type="body" sz="quarter" idx="13"/>
          </p:nvPr>
        </p:nvSpPr>
        <p:spPr>
          <a:xfrm>
            <a:off x="838200" y="6037675"/>
            <a:ext cx="10515600" cy="271939"/>
          </a:xfrm>
        </p:spPr>
        <p:txBody>
          <a:bodyPr/>
          <a:lstStyle/>
          <a:p>
            <a:pPr algn="ctr"/>
            <a:r>
              <a:rPr lang="en-US" sz="1100" b="1" dirty="0"/>
              <a:t>Abbreviations: </a:t>
            </a:r>
            <a:r>
              <a:rPr lang="en-US" sz="1100" dirty="0"/>
              <a:t>CABG indicates coronary artery bypass grafting; LV, left ventricle; and SIHD, stable ischemic heart disease.</a:t>
            </a:r>
          </a:p>
        </p:txBody>
      </p:sp>
      <p:sp>
        <p:nvSpPr>
          <p:cNvPr id="8" name="Rectangle Container">
            <a:extLst>
              <a:ext uri="{FF2B5EF4-FFF2-40B4-BE49-F238E27FC236}">
                <a16:creationId xmlns:a16="http://schemas.microsoft.com/office/drawing/2014/main" id="{B321C322-E56B-49C8-9111-0D7360AE1B8C}"/>
              </a:ext>
              <a:ext uri="{C183D7F6-B498-43B3-948B-1728B52AA6E4}">
                <adec:decorative xmlns:adec="http://schemas.microsoft.com/office/drawing/2017/decorative" val="1"/>
              </a:ext>
            </a:extLst>
          </p:cNvPr>
          <p:cNvSpPr/>
          <p:nvPr/>
        </p:nvSpPr>
        <p:spPr>
          <a:xfrm>
            <a:off x="2026442" y="3094253"/>
            <a:ext cx="3225897" cy="847889"/>
          </a:xfrm>
          <a:prstGeom prst="rect">
            <a:avLst/>
          </a:prstGeom>
          <a:solidFill>
            <a:srgbClr val="F47320"/>
          </a:solidFill>
          <a:ln w="25400">
            <a:noFill/>
          </a:ln>
          <a:effectLst/>
        </p:spPr>
        <p:txBody>
          <a:bodyPr spcFirstLastPara="0" lIns="0" tIns="0" rIns="0" bIns="0" anchor="ctr"/>
          <a:lstStyle/>
          <a:p>
            <a:pPr lvl="0" algn="ctr" hangingPunct="0">
              <a:lnSpc>
                <a:spcPct val="90000"/>
              </a:lnSpc>
              <a:defRPr/>
            </a:pPr>
            <a:r>
              <a:rPr lang="en-US" sz="1400" dirty="0">
                <a:latin typeface="Lub Dub Bold" panose="020B0803030403020204" pitchFamily="34" charset="0"/>
                <a:cs typeface="Lato"/>
              </a:rPr>
              <a:t>The routine use of chronic oral beta blockers is not beneficial to reduce cardiovascular events</a:t>
            </a:r>
          </a:p>
          <a:p>
            <a:pPr lvl="0" algn="ctr" hangingPunct="0">
              <a:lnSpc>
                <a:spcPct val="90000"/>
              </a:lnSpc>
              <a:defRPr/>
            </a:pPr>
            <a:r>
              <a:rPr lang="en-US" sz="1400" dirty="0">
                <a:latin typeface="Lub Dub Bold" panose="020B0803030403020204" pitchFamily="34" charset="0"/>
                <a:cs typeface="Lato"/>
              </a:rPr>
              <a:t>(Class 3: No Benefit)</a:t>
            </a:r>
          </a:p>
        </p:txBody>
      </p:sp>
      <p:cxnSp>
        <p:nvCxnSpPr>
          <p:cNvPr id="10" name="Straight Arrow Connector 9">
            <a:extLst>
              <a:ext uri="{FF2B5EF4-FFF2-40B4-BE49-F238E27FC236}">
                <a16:creationId xmlns:a16="http://schemas.microsoft.com/office/drawing/2014/main" id="{FBF79FC1-1A3C-4E41-9BFB-CF9B3DD79165}"/>
              </a:ext>
              <a:ext uri="{C183D7F6-B498-43B3-948B-1728B52AA6E4}">
                <adec:decorative xmlns:adec="http://schemas.microsoft.com/office/drawing/2017/decorative" val="1"/>
              </a:ext>
            </a:extLst>
          </p:cNvPr>
          <p:cNvCxnSpPr>
            <a:cxnSpLocks/>
          </p:cNvCxnSpPr>
          <p:nvPr/>
        </p:nvCxnSpPr>
        <p:spPr>
          <a:xfrm>
            <a:off x="3608170" y="2283123"/>
            <a:ext cx="3117" cy="80600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Rectangle Container">
            <a:extLst>
              <a:ext uri="{FF2B5EF4-FFF2-40B4-BE49-F238E27FC236}">
                <a16:creationId xmlns:a16="http://schemas.microsoft.com/office/drawing/2014/main" id="{ED4399B6-75F1-469B-9848-A0E13462106F}"/>
              </a:ext>
              <a:ext uri="{C183D7F6-B498-43B3-948B-1728B52AA6E4}">
                <adec:decorative xmlns:adec="http://schemas.microsoft.com/office/drawing/2017/decorative" val="1"/>
              </a:ext>
            </a:extLst>
          </p:cNvPr>
          <p:cNvSpPr/>
          <p:nvPr/>
        </p:nvSpPr>
        <p:spPr>
          <a:xfrm>
            <a:off x="6554158" y="3094253"/>
            <a:ext cx="3225897" cy="847889"/>
          </a:xfrm>
          <a:prstGeom prst="rect">
            <a:avLst/>
          </a:prstGeom>
          <a:solidFill>
            <a:srgbClr val="46A547"/>
          </a:solidFill>
          <a:ln w="25400">
            <a:noFill/>
          </a:ln>
          <a:effectLst/>
        </p:spPr>
        <p:txBody>
          <a:bodyPr spcFirstLastPara="0" lIns="0" tIns="0" rIns="0" bIns="0" anchor="ctr"/>
          <a:lstStyle/>
          <a:p>
            <a:pPr lvl="0" algn="ctr" hangingPunct="0">
              <a:lnSpc>
                <a:spcPct val="90000"/>
              </a:lnSpc>
              <a:defRPr/>
            </a:pPr>
            <a:r>
              <a:rPr lang="en-US" sz="1400" dirty="0">
                <a:latin typeface="Lub Dub Bold" panose="020B0803030403020204" pitchFamily="34" charset="0"/>
                <a:cs typeface="Lato"/>
              </a:rPr>
              <a:t>Beta blockers are recommended and should be started as soon as possible (Class 1)</a:t>
            </a:r>
          </a:p>
        </p:txBody>
      </p:sp>
      <p:sp>
        <p:nvSpPr>
          <p:cNvPr id="14" name="Rectangle Container">
            <a:extLst>
              <a:ext uri="{FF2B5EF4-FFF2-40B4-BE49-F238E27FC236}">
                <a16:creationId xmlns:a16="http://schemas.microsoft.com/office/drawing/2014/main" id="{6E53D778-B2D8-4437-B0FD-349DD48D48BE}"/>
              </a:ext>
              <a:ext uri="{C183D7F6-B498-43B3-948B-1728B52AA6E4}">
                <adec:decorative xmlns:adec="http://schemas.microsoft.com/office/drawing/2017/decorative" val="1"/>
              </a:ext>
            </a:extLst>
          </p:cNvPr>
          <p:cNvSpPr/>
          <p:nvPr/>
        </p:nvSpPr>
        <p:spPr>
          <a:xfrm>
            <a:off x="6665114" y="4660563"/>
            <a:ext cx="3010221" cy="728195"/>
          </a:xfrm>
          <a:prstGeom prst="rect">
            <a:avLst/>
          </a:prstGeom>
          <a:solidFill>
            <a:schemeClr val="bg1">
              <a:lumMod val="85000"/>
            </a:schemeClr>
          </a:solidFill>
          <a:ln w="25400">
            <a:noFill/>
          </a:ln>
          <a:effectLst/>
        </p:spPr>
        <p:txBody>
          <a:bodyPr spcFirstLastPara="0" lIns="0" tIns="0" rIns="0" bIns="0" anchor="ctr"/>
          <a:lstStyle/>
          <a:p>
            <a:pPr lvl="0" algn="ctr" hangingPunct="0">
              <a:lnSpc>
                <a:spcPct val="90000"/>
              </a:lnSpc>
              <a:defRPr/>
            </a:pPr>
            <a:r>
              <a:rPr lang="en-US" sz="1400" dirty="0">
                <a:solidFill>
                  <a:srgbClr val="292929"/>
                </a:solidFill>
                <a:latin typeface="Lub Dub Bold" panose="020B0803030403020204" pitchFamily="34" charset="0"/>
                <a:cs typeface="Lato"/>
              </a:rPr>
              <a:t>Reduce the incidence or clinical sequelae of postoperative atrial fibrillation</a:t>
            </a:r>
          </a:p>
        </p:txBody>
      </p:sp>
      <p:cxnSp>
        <p:nvCxnSpPr>
          <p:cNvPr id="15" name="Straight Arrow Connector 14">
            <a:extLst>
              <a:ext uri="{FF2B5EF4-FFF2-40B4-BE49-F238E27FC236}">
                <a16:creationId xmlns:a16="http://schemas.microsoft.com/office/drawing/2014/main" id="{6F4FDD87-DA4F-4F9A-B5E8-28F925E53D6E}"/>
              </a:ext>
              <a:ext uri="{C183D7F6-B498-43B3-948B-1728B52AA6E4}">
                <adec:decorative xmlns:adec="http://schemas.microsoft.com/office/drawing/2017/decorative" val="1"/>
              </a:ext>
            </a:extLst>
          </p:cNvPr>
          <p:cNvCxnSpPr>
            <a:cxnSpLocks/>
          </p:cNvCxnSpPr>
          <p:nvPr/>
        </p:nvCxnSpPr>
        <p:spPr>
          <a:xfrm>
            <a:off x="8167108" y="2283123"/>
            <a:ext cx="3117" cy="80600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Rectangle Container">
            <a:extLst>
              <a:ext uri="{FF2B5EF4-FFF2-40B4-BE49-F238E27FC236}">
                <a16:creationId xmlns:a16="http://schemas.microsoft.com/office/drawing/2014/main" id="{C598617C-E51B-4F59-BAEA-81F282AA8E3E}"/>
              </a:ext>
              <a:ext uri="{C183D7F6-B498-43B3-948B-1728B52AA6E4}">
                <adec:decorative xmlns:adec="http://schemas.microsoft.com/office/drawing/2017/decorative" val="1"/>
              </a:ext>
            </a:extLst>
          </p:cNvPr>
          <p:cNvSpPr/>
          <p:nvPr/>
        </p:nvSpPr>
        <p:spPr>
          <a:xfrm>
            <a:off x="6357268" y="1698569"/>
            <a:ext cx="3625914" cy="922882"/>
          </a:xfrm>
          <a:prstGeom prst="rect">
            <a:avLst/>
          </a:prstGeom>
          <a:solidFill>
            <a:schemeClr val="accent1">
              <a:lumMod val="75000"/>
            </a:schemeClr>
          </a:solidFill>
          <a:ln w="25400">
            <a:noFill/>
          </a:ln>
        </p:spPr>
        <p:txBody>
          <a:bodyPr spcFirstLastPara="0" lIns="0" tIns="0" rIns="0" bIns="0" anchor="ctr"/>
          <a:lstStyle/>
          <a:p>
            <a:pPr lvl="0" algn="ctr" hangingPunct="0">
              <a:lnSpc>
                <a:spcPct val="90000"/>
              </a:lnSpc>
              <a:defRPr/>
            </a:pPr>
            <a:r>
              <a:rPr lang="en-US" b="1" dirty="0">
                <a:solidFill>
                  <a:prstClr val="white"/>
                </a:solidFill>
                <a:latin typeface="Lub Dub Bold" panose="020B0803030403020204" pitchFamily="34" charset="0"/>
              </a:rPr>
              <a:t>Patients after </a:t>
            </a:r>
            <a:br>
              <a:rPr lang="en-US" b="1" dirty="0">
                <a:solidFill>
                  <a:prstClr val="white"/>
                </a:solidFill>
                <a:latin typeface="Lub Dub Bold" panose="020B0803030403020204" pitchFamily="34" charset="0"/>
              </a:rPr>
            </a:br>
            <a:r>
              <a:rPr lang="en-US" b="1" dirty="0">
                <a:solidFill>
                  <a:prstClr val="white"/>
                </a:solidFill>
                <a:latin typeface="Lub Dub Bold" panose="020B0803030403020204" pitchFamily="34" charset="0"/>
              </a:rPr>
              <a:t>undergoing CABG</a:t>
            </a:r>
          </a:p>
        </p:txBody>
      </p:sp>
      <p:sp>
        <p:nvSpPr>
          <p:cNvPr id="7" name="Rectangle Container">
            <a:extLst>
              <a:ext uri="{FF2B5EF4-FFF2-40B4-BE49-F238E27FC236}">
                <a16:creationId xmlns:a16="http://schemas.microsoft.com/office/drawing/2014/main" id="{00B84149-83E7-4A0D-9062-34337AE40BD6}"/>
              </a:ext>
              <a:ext uri="{C183D7F6-B498-43B3-948B-1728B52AA6E4}">
                <adec:decorative xmlns:adec="http://schemas.microsoft.com/office/drawing/2017/decorative" val="1"/>
              </a:ext>
            </a:extLst>
          </p:cNvPr>
          <p:cNvSpPr/>
          <p:nvPr/>
        </p:nvSpPr>
        <p:spPr>
          <a:xfrm>
            <a:off x="1826434" y="1674153"/>
            <a:ext cx="3625914" cy="922882"/>
          </a:xfrm>
          <a:prstGeom prst="rect">
            <a:avLst/>
          </a:prstGeom>
          <a:solidFill>
            <a:schemeClr val="accent1">
              <a:lumMod val="75000"/>
            </a:schemeClr>
          </a:solidFill>
          <a:ln w="25400">
            <a:noFill/>
          </a:ln>
        </p:spPr>
        <p:txBody>
          <a:bodyPr spcFirstLastPara="0" lIns="0" tIns="0" rIns="0" bIns="0" anchor="ctr"/>
          <a:lstStyle/>
          <a:p>
            <a:pPr lvl="0" algn="ctr" hangingPunct="0">
              <a:lnSpc>
                <a:spcPct val="90000"/>
              </a:lnSpc>
              <a:defRPr/>
            </a:pPr>
            <a:r>
              <a:rPr lang="en-US" b="1" dirty="0">
                <a:solidFill>
                  <a:prstClr val="white"/>
                </a:solidFill>
                <a:latin typeface="Lub Dub Bold" panose="020B0803030403020204" pitchFamily="34" charset="0"/>
              </a:rPr>
              <a:t>Patients with SIHD and normal LV function who receive complete revascularization</a:t>
            </a:r>
          </a:p>
        </p:txBody>
      </p:sp>
      <p:sp>
        <p:nvSpPr>
          <p:cNvPr id="17" name="Slide Number Placeholder 3">
            <a:extLst>
              <a:ext uri="{FF2B5EF4-FFF2-40B4-BE49-F238E27FC236}">
                <a16:creationId xmlns:a16="http://schemas.microsoft.com/office/drawing/2014/main" id="{EADFE03B-9483-4D63-993C-8C176223416B}"/>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33</a:t>
            </a:fld>
            <a:endParaRPr lang="en-US" sz="900" dirty="0"/>
          </a:p>
        </p:txBody>
      </p:sp>
    </p:spTree>
    <p:extLst>
      <p:ext uri="{BB962C8B-B14F-4D97-AF65-F5344CB8AC3E}">
        <p14:creationId xmlns:p14="http://schemas.microsoft.com/office/powerpoint/2010/main" val="1470388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par>
                          <p:cTn id="21" fill="hold">
                            <p:stCondLst>
                              <p:cond delay="500"/>
                            </p:stCondLst>
                            <p:childTnLst>
                              <p:par>
                                <p:cTn id="22" presetID="22" presetClass="entr" presetSubtype="1"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up)">
                                      <p:cBhvr>
                                        <p:cTn id="24" dur="500"/>
                                        <p:tgtEl>
                                          <p:spTgt spid="15"/>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par>
                          <p:cTn id="29" fill="hold">
                            <p:stCondLst>
                              <p:cond delay="1500"/>
                            </p:stCondLst>
                            <p:childTnLst>
                              <p:par>
                                <p:cTn id="30" presetID="22" presetClass="entr" presetSubtype="1"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up)">
                                      <p:cBhvr>
                                        <p:cTn id="32" dur="500"/>
                                        <p:tgtEl>
                                          <p:spTgt spid="16"/>
                                        </p:tgtEl>
                                      </p:cBhvr>
                                    </p:animEffect>
                                  </p:childTnLst>
                                </p:cTn>
                              </p:par>
                            </p:childTnLst>
                          </p:cTn>
                        </p:par>
                        <p:par>
                          <p:cTn id="33" fill="hold">
                            <p:stCondLst>
                              <p:cond delay="2000"/>
                            </p:stCondLst>
                            <p:childTnLst>
                              <p:par>
                                <p:cTn id="34" presetID="10" presetClass="entr" presetSubtype="0"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4" grpId="0" animBg="1"/>
      <p:bldP spid="12"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D07B49-9CD1-44F7-A815-E129DFDFFBE5}"/>
              </a:ext>
            </a:extLst>
          </p:cNvPr>
          <p:cNvSpPr>
            <a:spLocks noGrp="1"/>
          </p:cNvSpPr>
          <p:nvPr>
            <p:ph type="title"/>
          </p:nvPr>
        </p:nvSpPr>
        <p:spPr>
          <a:xfrm>
            <a:off x="838200" y="365125"/>
            <a:ext cx="9521952" cy="660111"/>
          </a:xfrm>
        </p:spPr>
        <p:txBody>
          <a:bodyPr/>
          <a:lstStyle/>
          <a:p>
            <a:r>
              <a:rPr lang="en-US" dirty="0"/>
              <a:t>Focus on Perioperative Considerations in Patients Undergoing CABG and Outcomes</a:t>
            </a:r>
          </a:p>
        </p:txBody>
      </p:sp>
      <p:sp>
        <p:nvSpPr>
          <p:cNvPr id="12" name="Rectangle 11" descr="Title: Focus on Perioperative Considerations in Patients Undergoing CABG and Outcomes&#10;The patient and Heart Team are at the center of the continuum from presurgical, periprocedural and post procedure.  Periprocedural considerations include: special populations, consent, anatomic and functional lesion assessment, procedures, pain management, sedation/anesthesia and antithrombotic therapy.  Post operative considerations include: cardiac rehabilitation, smoking cessation, psychological interventions, pharmacotherapy, management of cardiovascular risk factors and assessment of outcomes.">
            <a:extLst>
              <a:ext uri="{FF2B5EF4-FFF2-40B4-BE49-F238E27FC236}">
                <a16:creationId xmlns:a16="http://schemas.microsoft.com/office/drawing/2014/main" id="{1E21985D-D4C3-4328-ADBA-42E7DE24E576}"/>
              </a:ext>
            </a:extLst>
          </p:cNvPr>
          <p:cNvSpPr/>
          <p:nvPr/>
        </p:nvSpPr>
        <p:spPr>
          <a:xfrm>
            <a:off x="838200" y="1163671"/>
            <a:ext cx="7574280" cy="4725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Container">
            <a:extLst>
              <a:ext uri="{FF2B5EF4-FFF2-40B4-BE49-F238E27FC236}">
                <a16:creationId xmlns:a16="http://schemas.microsoft.com/office/drawing/2014/main" id="{78023821-19F8-4B69-88D0-C68B53872223}"/>
              </a:ext>
              <a:ext uri="{C183D7F6-B498-43B3-948B-1728B52AA6E4}">
                <adec:decorative xmlns:adec="http://schemas.microsoft.com/office/drawing/2017/decorative" val="1"/>
              </a:ext>
            </a:extLst>
          </p:cNvPr>
          <p:cNvSpPr/>
          <p:nvPr/>
        </p:nvSpPr>
        <p:spPr>
          <a:xfrm>
            <a:off x="8656103" y="1863020"/>
            <a:ext cx="2889025" cy="3131959"/>
          </a:xfrm>
          <a:prstGeom prst="rect">
            <a:avLst/>
          </a:prstGeom>
          <a:solidFill>
            <a:srgbClr val="46A547"/>
          </a:solidFill>
          <a:ln w="25400">
            <a:noFill/>
          </a:ln>
          <a:effectLst/>
        </p:spPr>
        <p:txBody>
          <a:bodyPr spcFirstLastPara="0" lIns="0" tIns="0" rIns="0" bIns="0" anchor="ctr"/>
          <a:lstStyle/>
          <a:p>
            <a:pPr lvl="0" algn="ctr" hangingPunct="0">
              <a:lnSpc>
                <a:spcPct val="90000"/>
              </a:lnSpc>
              <a:defRPr/>
            </a:pPr>
            <a:endParaRPr lang="en-US" sz="1400" dirty="0">
              <a:latin typeface="Lub Dub Bold" panose="020B0803030403020204" pitchFamily="34" charset="0"/>
              <a:cs typeface="Lato"/>
            </a:endParaRPr>
          </a:p>
        </p:txBody>
      </p:sp>
      <p:sp>
        <p:nvSpPr>
          <p:cNvPr id="13" name="Rectangle Container">
            <a:extLst>
              <a:ext uri="{FF2B5EF4-FFF2-40B4-BE49-F238E27FC236}">
                <a16:creationId xmlns:a16="http://schemas.microsoft.com/office/drawing/2014/main" id="{58569BD6-1A2D-40AE-9C5A-481CDE6A1602}"/>
              </a:ext>
              <a:ext uri="{C183D7F6-B498-43B3-948B-1728B52AA6E4}">
                <adec:decorative xmlns:adec="http://schemas.microsoft.com/office/drawing/2017/decorative" val="0"/>
              </a:ext>
            </a:extLst>
          </p:cNvPr>
          <p:cNvSpPr/>
          <p:nvPr/>
        </p:nvSpPr>
        <p:spPr>
          <a:xfrm>
            <a:off x="8717171" y="1863019"/>
            <a:ext cx="2766888" cy="3131959"/>
          </a:xfrm>
          <a:prstGeom prst="rect">
            <a:avLst/>
          </a:prstGeom>
          <a:noFill/>
          <a:ln w="25400">
            <a:noFill/>
          </a:ln>
          <a:effectLst/>
        </p:spPr>
        <p:txBody>
          <a:bodyPr spcFirstLastPara="0" lIns="0" tIns="0" rIns="0" bIns="0" anchor="ctr"/>
          <a:lstStyle/>
          <a:p>
            <a:pPr lvl="0" algn="ctr" hangingPunct="0">
              <a:lnSpc>
                <a:spcPct val="90000"/>
              </a:lnSpc>
              <a:defRPr/>
            </a:pPr>
            <a:r>
              <a:rPr lang="en-US" sz="1400" dirty="0">
                <a:latin typeface="Lub Dub Bold" panose="020B0803030403020204" pitchFamily="34" charset="0"/>
                <a:cs typeface="Lato"/>
              </a:rPr>
              <a:t>For patients undergoing CABG, establishment of multidisciplinary, evidence-based perioperative management programs is recommended to optimize analgesia, minimize opioid exposure, prevent complications and to reduce time to extubation, length of stay, and healthcare costs. (Class 1)</a:t>
            </a:r>
          </a:p>
        </p:txBody>
      </p:sp>
      <p:sp>
        <p:nvSpPr>
          <p:cNvPr id="6" name="Text Placeholder 5">
            <a:extLst>
              <a:ext uri="{FF2B5EF4-FFF2-40B4-BE49-F238E27FC236}">
                <a16:creationId xmlns:a16="http://schemas.microsoft.com/office/drawing/2014/main" id="{521D3B6F-A37F-4BCC-87DE-923795B48679}"/>
              </a:ext>
            </a:extLst>
          </p:cNvPr>
          <p:cNvSpPr>
            <a:spLocks noGrp="1"/>
          </p:cNvSpPr>
          <p:nvPr>
            <p:ph type="body" sz="quarter" idx="13"/>
          </p:nvPr>
        </p:nvSpPr>
        <p:spPr>
          <a:xfrm>
            <a:off x="2450592" y="5964523"/>
            <a:ext cx="7290816" cy="271939"/>
          </a:xfrm>
        </p:spPr>
        <p:txBody>
          <a:bodyPr/>
          <a:lstStyle/>
          <a:p>
            <a:pPr marL="0" indent="0" algn="ctr"/>
            <a:r>
              <a:rPr lang="en-US" sz="1000" b="1" dirty="0"/>
              <a:t>Abbreviations: </a:t>
            </a:r>
            <a:r>
              <a:rPr lang="en-US" sz="1000" dirty="0"/>
              <a:t>CABG indicates coronary artery bypass grafting; CNS, central nervous system; CV, cardiovascular disease; LOS, length of stay; SIHD, stable ischemic heart disease; STEMI, ST segment elevation myocardial infarction; and TEE, transesophageal echo.</a:t>
            </a:r>
          </a:p>
        </p:txBody>
      </p:sp>
      <p:sp>
        <p:nvSpPr>
          <p:cNvPr id="8" name="Slide Number Placeholder 3">
            <a:extLst>
              <a:ext uri="{FF2B5EF4-FFF2-40B4-BE49-F238E27FC236}">
                <a16:creationId xmlns:a16="http://schemas.microsoft.com/office/drawing/2014/main" id="{42F6B8C6-5650-483B-B138-3D748307CEB1}"/>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34</a:t>
            </a:fld>
            <a:endParaRPr lang="en-US" sz="900" dirty="0"/>
          </a:p>
        </p:txBody>
      </p:sp>
      <p:pic>
        <p:nvPicPr>
          <p:cNvPr id="11" name="Picture 10">
            <a:extLst>
              <a:ext uri="{FF2B5EF4-FFF2-40B4-BE49-F238E27FC236}">
                <a16:creationId xmlns:a16="http://schemas.microsoft.com/office/drawing/2014/main" id="{2042C33E-3A7D-429A-B8A5-D16A260BD6E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93648" y="1295430"/>
            <a:ext cx="7241587" cy="4398899"/>
          </a:xfrm>
          <a:prstGeom prst="rect">
            <a:avLst/>
          </a:prstGeom>
        </p:spPr>
      </p:pic>
      <p:pic>
        <p:nvPicPr>
          <p:cNvPr id="15" name="Picture 14">
            <a:extLst>
              <a:ext uri="{FF2B5EF4-FFF2-40B4-BE49-F238E27FC236}">
                <a16:creationId xmlns:a16="http://schemas.microsoft.com/office/drawing/2014/main" id="{60DE6995-BF17-45C9-ACD4-2B4E4429A4ED}"/>
              </a:ext>
              <a:ext uri="{C183D7F6-B498-43B3-948B-1728B52AA6E4}">
                <adec:decorative xmlns:adec="http://schemas.microsoft.com/office/drawing/2017/decorative" val="1"/>
              </a:ext>
            </a:extLst>
          </p:cNvPr>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993649" y="1295430"/>
            <a:ext cx="2627376" cy="4398899"/>
          </a:xfrm>
          <a:custGeom>
            <a:avLst/>
            <a:gdLst>
              <a:gd name="connsiteX0" fmla="*/ 0 w 2627376"/>
              <a:gd name="connsiteY0" fmla="*/ 0 h 4398899"/>
              <a:gd name="connsiteX1" fmla="*/ 2563367 w 2627376"/>
              <a:gd name="connsiteY1" fmla="*/ 0 h 4398899"/>
              <a:gd name="connsiteX2" fmla="*/ 2563367 w 2627376"/>
              <a:gd name="connsiteY2" fmla="*/ 2133570 h 4398899"/>
              <a:gd name="connsiteX3" fmla="*/ 2627376 w 2627376"/>
              <a:gd name="connsiteY3" fmla="*/ 2133570 h 4398899"/>
              <a:gd name="connsiteX4" fmla="*/ 2627376 w 2627376"/>
              <a:gd name="connsiteY4" fmla="*/ 4398899 h 4398899"/>
              <a:gd name="connsiteX5" fmla="*/ 0 w 2627376"/>
              <a:gd name="connsiteY5" fmla="*/ 4398899 h 4398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7376" h="4398899">
                <a:moveTo>
                  <a:pt x="0" y="0"/>
                </a:moveTo>
                <a:lnTo>
                  <a:pt x="2563367" y="0"/>
                </a:lnTo>
                <a:lnTo>
                  <a:pt x="2563367" y="2133570"/>
                </a:lnTo>
                <a:lnTo>
                  <a:pt x="2627376" y="2133570"/>
                </a:lnTo>
                <a:lnTo>
                  <a:pt x="2627376" y="4398899"/>
                </a:lnTo>
                <a:lnTo>
                  <a:pt x="0" y="4398899"/>
                </a:lnTo>
                <a:close/>
              </a:path>
            </a:pathLst>
          </a:custGeom>
        </p:spPr>
      </p:pic>
    </p:spTree>
    <p:extLst>
      <p:ext uri="{BB962C8B-B14F-4D97-AF65-F5344CB8AC3E}">
        <p14:creationId xmlns:p14="http://schemas.microsoft.com/office/powerpoint/2010/main" val="20308652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D07B49-9CD1-44F7-A815-E129DFDFFBE5}"/>
              </a:ext>
            </a:extLst>
          </p:cNvPr>
          <p:cNvSpPr>
            <a:spLocks noGrp="1"/>
          </p:cNvSpPr>
          <p:nvPr>
            <p:ph type="title"/>
          </p:nvPr>
        </p:nvSpPr>
        <p:spPr/>
        <p:txBody>
          <a:bodyPr/>
          <a:lstStyle/>
          <a:p>
            <a:r>
              <a:rPr lang="en-US" dirty="0"/>
              <a:t>Bypass Conduits in Patients Undergoing CABG</a:t>
            </a:r>
          </a:p>
        </p:txBody>
      </p:sp>
      <p:sp>
        <p:nvSpPr>
          <p:cNvPr id="9" name="TextBox 8">
            <a:extLst>
              <a:ext uri="{FF2B5EF4-FFF2-40B4-BE49-F238E27FC236}">
                <a16:creationId xmlns:a16="http://schemas.microsoft.com/office/drawing/2014/main" id="{D78A89BE-886A-4501-8AD8-1BA8AE715E92}"/>
              </a:ext>
            </a:extLst>
          </p:cNvPr>
          <p:cNvSpPr txBox="1"/>
          <p:nvPr/>
        </p:nvSpPr>
        <p:spPr>
          <a:xfrm>
            <a:off x="1498275" y="1404389"/>
            <a:ext cx="1906025" cy="338682"/>
          </a:xfrm>
          <a:prstGeom prst="rect">
            <a:avLst/>
          </a:prstGeom>
          <a:noFill/>
        </p:spPr>
        <p:txBody>
          <a:bodyPr wrap="square">
            <a:spAutoFit/>
          </a:bodyPr>
          <a:lstStyle/>
          <a:p>
            <a:pPr algn="ctr">
              <a:lnSpc>
                <a:spcPct val="80000"/>
              </a:lnSpc>
            </a:pPr>
            <a:r>
              <a:rPr lang="en-US" sz="2000" dirty="0">
                <a:solidFill>
                  <a:srgbClr val="CF2429"/>
                </a:solidFill>
                <a:latin typeface="Lub Dub Bold" panose="020B0803030403020204" pitchFamily="34" charset="0"/>
              </a:rPr>
              <a:t>Radial artery </a:t>
            </a:r>
          </a:p>
        </p:txBody>
      </p:sp>
      <p:sp>
        <p:nvSpPr>
          <p:cNvPr id="14" name="Rectangle Container">
            <a:extLst>
              <a:ext uri="{FF2B5EF4-FFF2-40B4-BE49-F238E27FC236}">
                <a16:creationId xmlns:a16="http://schemas.microsoft.com/office/drawing/2014/main" id="{DD9F291D-ABA0-4A67-A78F-DD7C36FEFB72}"/>
              </a:ext>
              <a:ext uri="{C183D7F6-B498-43B3-948B-1728B52AA6E4}">
                <adec:decorative xmlns:adec="http://schemas.microsoft.com/office/drawing/2017/decorative" val="1"/>
              </a:ext>
            </a:extLst>
          </p:cNvPr>
          <p:cNvSpPr/>
          <p:nvPr/>
        </p:nvSpPr>
        <p:spPr>
          <a:xfrm>
            <a:off x="680434" y="1849662"/>
            <a:ext cx="3317006" cy="1120694"/>
          </a:xfrm>
          <a:prstGeom prst="rect">
            <a:avLst/>
          </a:prstGeom>
          <a:solidFill>
            <a:srgbClr val="46A547"/>
          </a:solidFill>
          <a:ln w="25400">
            <a:noFill/>
          </a:ln>
          <a:effectLst/>
        </p:spPr>
        <p:txBody>
          <a:bodyPr spcFirstLastPara="0" lIns="0" tIns="0" rIns="0" bIns="0" anchor="ctr"/>
          <a:lstStyle/>
          <a:p>
            <a:pPr lvl="0" algn="ctr" hangingPunct="0">
              <a:lnSpc>
                <a:spcPct val="90000"/>
              </a:lnSpc>
              <a:defRPr/>
            </a:pPr>
            <a:endParaRPr lang="en-US" sz="1400" dirty="0">
              <a:latin typeface="Lub Dub Bold" panose="020B0803030403020204" pitchFamily="34" charset="0"/>
              <a:cs typeface="Lato"/>
            </a:endParaRPr>
          </a:p>
        </p:txBody>
      </p:sp>
      <p:sp>
        <p:nvSpPr>
          <p:cNvPr id="16" name="TextBox 15">
            <a:extLst>
              <a:ext uri="{FF2B5EF4-FFF2-40B4-BE49-F238E27FC236}">
                <a16:creationId xmlns:a16="http://schemas.microsoft.com/office/drawing/2014/main" id="{3BEE3A82-E603-4E8C-886A-962068904E73}"/>
              </a:ext>
              <a:ext uri="{C183D7F6-B498-43B3-948B-1728B52AA6E4}">
                <adec:decorative xmlns:adec="http://schemas.microsoft.com/office/drawing/2017/decorative" val="1"/>
              </a:ext>
            </a:extLst>
          </p:cNvPr>
          <p:cNvSpPr txBox="1"/>
          <p:nvPr/>
        </p:nvSpPr>
        <p:spPr>
          <a:xfrm>
            <a:off x="5008910" y="1850768"/>
            <a:ext cx="2215473" cy="286232"/>
          </a:xfrm>
          <a:prstGeom prst="rect">
            <a:avLst/>
          </a:prstGeom>
          <a:solidFill>
            <a:srgbClr val="46A547"/>
          </a:solidFill>
          <a:ln w="25400">
            <a:noFill/>
          </a:ln>
          <a:effectLst/>
        </p:spPr>
        <p:txBody>
          <a:bodyPr spcFirstLastPara="0" lIns="0" tIns="0" rIns="0" bIns="0" anchor="ctr"/>
          <a:lstStyle>
            <a:defPPr>
              <a:defRPr lang="en-US"/>
            </a:defPPr>
            <a:lvl1pPr lvl="0" algn="ctr" hangingPunct="0">
              <a:lnSpc>
                <a:spcPct val="90000"/>
              </a:lnSpc>
              <a:defRPr sz="1400">
                <a:latin typeface="Lub Dub Bold" panose="020B0803030403020204" pitchFamily="34" charset="0"/>
                <a:cs typeface="Lato"/>
              </a:defRPr>
            </a:lvl1pPr>
          </a:lstStyle>
          <a:p>
            <a:endParaRPr lang="en-US" dirty="0">
              <a:sym typeface="Arial"/>
            </a:endParaRPr>
          </a:p>
        </p:txBody>
      </p:sp>
      <p:sp>
        <p:nvSpPr>
          <p:cNvPr id="18" name="TextBox 17">
            <a:extLst>
              <a:ext uri="{FF2B5EF4-FFF2-40B4-BE49-F238E27FC236}">
                <a16:creationId xmlns:a16="http://schemas.microsoft.com/office/drawing/2014/main" id="{E14BC9D9-1483-45F4-BE35-2AB74C0DEAC1}"/>
              </a:ext>
              <a:ext uri="{C183D7F6-B498-43B3-948B-1728B52AA6E4}">
                <adec:decorative xmlns:adec="http://schemas.microsoft.com/office/drawing/2017/decorative" val="1"/>
              </a:ext>
            </a:extLst>
          </p:cNvPr>
          <p:cNvSpPr txBox="1"/>
          <p:nvPr/>
        </p:nvSpPr>
        <p:spPr>
          <a:xfrm>
            <a:off x="10017467" y="2298429"/>
            <a:ext cx="1746320" cy="1794126"/>
          </a:xfrm>
          <a:prstGeom prst="rect">
            <a:avLst/>
          </a:prstGeom>
          <a:solidFill>
            <a:srgbClr val="F0DB0E"/>
          </a:solidFill>
          <a:ln w="25400">
            <a:noFill/>
          </a:ln>
          <a:effectLst/>
        </p:spPr>
        <p:txBody>
          <a:bodyPr spcFirstLastPara="0" lIns="0" tIns="0" rIns="0" bIns="0" anchor="ctr"/>
          <a:lstStyle>
            <a:defPPr>
              <a:defRPr lang="en-US"/>
            </a:defPPr>
            <a:lvl1pPr lvl="0" algn="ctr" hangingPunct="0">
              <a:lnSpc>
                <a:spcPct val="90000"/>
              </a:lnSpc>
              <a:defRPr sz="1400">
                <a:latin typeface="Lub Dub Bold" panose="020B0803030403020204" pitchFamily="34" charset="0"/>
                <a:cs typeface="Lato"/>
              </a:defRPr>
            </a:lvl1pPr>
          </a:lstStyle>
          <a:p>
            <a:endParaRPr lang="en-US" dirty="0">
              <a:sym typeface="Arial"/>
            </a:endParaRPr>
          </a:p>
        </p:txBody>
      </p:sp>
      <p:sp>
        <p:nvSpPr>
          <p:cNvPr id="32" name="Rectangle Container">
            <a:extLst>
              <a:ext uri="{FF2B5EF4-FFF2-40B4-BE49-F238E27FC236}">
                <a16:creationId xmlns:a16="http://schemas.microsoft.com/office/drawing/2014/main" id="{47AA3DEB-985B-4F82-B979-6B8B75DA9848}"/>
              </a:ext>
              <a:ext uri="{C183D7F6-B498-43B3-948B-1728B52AA6E4}">
                <adec:decorative xmlns:adec="http://schemas.microsoft.com/office/drawing/2017/decorative" val="0"/>
              </a:ext>
            </a:extLst>
          </p:cNvPr>
          <p:cNvSpPr/>
          <p:nvPr/>
        </p:nvSpPr>
        <p:spPr>
          <a:xfrm>
            <a:off x="680434" y="1865645"/>
            <a:ext cx="3317006" cy="1120694"/>
          </a:xfrm>
          <a:prstGeom prst="rect">
            <a:avLst/>
          </a:prstGeom>
          <a:noFill/>
          <a:ln w="25400">
            <a:noFill/>
          </a:ln>
          <a:effectLst/>
        </p:spPr>
        <p:txBody>
          <a:bodyPr spcFirstLastPara="0" lIns="0" tIns="0" rIns="0" bIns="0" anchor="ctr"/>
          <a:lstStyle/>
          <a:p>
            <a:pPr lvl="0" algn="ctr" hangingPunct="0">
              <a:lnSpc>
                <a:spcPct val="90000"/>
              </a:lnSpc>
              <a:defRPr/>
            </a:pPr>
            <a:r>
              <a:rPr lang="en-US" sz="1400" dirty="0">
                <a:latin typeface="Lub Dub Bold" panose="020B0803030403020204" pitchFamily="34" charset="0"/>
                <a:cs typeface="Lato"/>
              </a:rPr>
              <a:t>Recommended in preference to a saphenous vein conduit to graft the second most important, significantly stenosed, non–LAD vessel (Class 1)</a:t>
            </a:r>
          </a:p>
        </p:txBody>
      </p:sp>
      <p:pic>
        <p:nvPicPr>
          <p:cNvPr id="29" name="Picture 28" descr="Photo of a hand showing the location of  the radial artery in the wrist.">
            <a:extLst>
              <a:ext uri="{FF2B5EF4-FFF2-40B4-BE49-F238E27FC236}">
                <a16:creationId xmlns:a16="http://schemas.microsoft.com/office/drawing/2014/main" id="{03FF0389-65C9-42AD-BB69-2D5E54444624}"/>
              </a:ext>
            </a:extLst>
          </p:cNvPr>
          <p:cNvPicPr>
            <a:picLocks noChangeAspect="1"/>
          </p:cNvPicPr>
          <p:nvPr/>
        </p:nvPicPr>
        <p:blipFill>
          <a:blip r:embed="rId2" cstate="print">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1436431" y="3090480"/>
            <a:ext cx="1938798" cy="1454098"/>
          </a:xfrm>
          <a:prstGeom prst="rect">
            <a:avLst/>
          </a:prstGeom>
        </p:spPr>
      </p:pic>
      <p:sp>
        <p:nvSpPr>
          <p:cNvPr id="31" name="TextBox 30">
            <a:extLst>
              <a:ext uri="{FF2B5EF4-FFF2-40B4-BE49-F238E27FC236}">
                <a16:creationId xmlns:a16="http://schemas.microsoft.com/office/drawing/2014/main" id="{53D77323-8E56-4864-BD23-B37DBADB32A6}"/>
              </a:ext>
            </a:extLst>
          </p:cNvPr>
          <p:cNvSpPr txBox="1"/>
          <p:nvPr/>
        </p:nvSpPr>
        <p:spPr>
          <a:xfrm>
            <a:off x="1027266" y="4594312"/>
            <a:ext cx="3008917"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dirty="0">
                <a:latin typeface="Lub Dub Condensed" panose="020B0506030403020204" pitchFamily="34" charset="0"/>
              </a:rPr>
              <a:t>Source: </a:t>
            </a:r>
            <a:r>
              <a:rPr kumimoji="0" lang="en-US" sz="800" b="0" i="0" u="none" strike="noStrike" kern="1200" cap="none" spc="0" normalizeH="0" baseline="0" noProof="0" dirty="0">
                <a:ln>
                  <a:noFill/>
                </a:ln>
                <a:solidFill>
                  <a:prstClr val="black"/>
                </a:solidFill>
                <a:effectLst/>
                <a:uLnTx/>
                <a:uFillTx/>
                <a:latin typeface="Lub Dub Condensed" panose="020B0506030403020204" pitchFamily="34" charset="0"/>
                <a:hlinkClick r:id="rId3" tooltip="https://commons.wikimedia.org/wiki/File:Heart_internal_mammary_ccoronary_graft.jpg"/>
              </a:rPr>
              <a:t>This Photo</a:t>
            </a:r>
            <a:r>
              <a:rPr kumimoji="0" lang="en-US" sz="800" b="0" i="0" u="none" strike="noStrike" kern="1200" cap="none" spc="0" normalizeH="0" baseline="0" noProof="0" dirty="0">
                <a:ln>
                  <a:noFill/>
                </a:ln>
                <a:solidFill>
                  <a:prstClr val="black"/>
                </a:solidFill>
                <a:effectLst/>
                <a:uLnTx/>
                <a:uFillTx/>
                <a:latin typeface="Lub Dub Condensed" panose="020B0506030403020204" pitchFamily="34" charset="0"/>
              </a:rPr>
              <a:t> by Unknown Author is licensed under </a:t>
            </a:r>
            <a:r>
              <a:rPr kumimoji="0" lang="en-US" sz="800" b="0" i="0" u="none" strike="noStrike" kern="1200" cap="none" spc="0" normalizeH="0" baseline="0" noProof="0" dirty="0">
                <a:ln>
                  <a:noFill/>
                </a:ln>
                <a:solidFill>
                  <a:prstClr val="black"/>
                </a:solidFill>
                <a:effectLst/>
                <a:uLnTx/>
                <a:uFillTx/>
                <a:latin typeface="Lub Dub Condensed" panose="020B0506030403020204" pitchFamily="34" charset="0"/>
                <a:hlinkClick r:id="rId4" tooltip="https://creativecommons.org/licenses/by-sa/3.0/"/>
              </a:rPr>
              <a:t>CC BY-SA</a:t>
            </a:r>
            <a:endParaRPr kumimoji="0" lang="en-US" sz="900" b="0" i="0" u="none" strike="noStrike" kern="1200" cap="none" spc="0" normalizeH="0" baseline="0" noProof="0" dirty="0">
              <a:ln>
                <a:noFill/>
              </a:ln>
              <a:solidFill>
                <a:prstClr val="black"/>
              </a:solidFill>
              <a:effectLst/>
              <a:uLnTx/>
              <a:uFillTx/>
              <a:latin typeface="Lub Dub Condensed" panose="020B0506030403020204" pitchFamily="34" charset="0"/>
            </a:endParaRPr>
          </a:p>
        </p:txBody>
      </p:sp>
      <p:sp>
        <p:nvSpPr>
          <p:cNvPr id="10" name="TextBox 9">
            <a:extLst>
              <a:ext uri="{FF2B5EF4-FFF2-40B4-BE49-F238E27FC236}">
                <a16:creationId xmlns:a16="http://schemas.microsoft.com/office/drawing/2014/main" id="{C1561593-E290-4984-AFF8-CC6F757E7983}"/>
              </a:ext>
            </a:extLst>
          </p:cNvPr>
          <p:cNvSpPr txBox="1"/>
          <p:nvPr/>
        </p:nvSpPr>
        <p:spPr>
          <a:xfrm>
            <a:off x="4885784" y="1411777"/>
            <a:ext cx="2420431" cy="338682"/>
          </a:xfrm>
          <a:prstGeom prst="rect">
            <a:avLst/>
          </a:prstGeom>
          <a:noFill/>
        </p:spPr>
        <p:txBody>
          <a:bodyPr wrap="square">
            <a:spAutoFit/>
          </a:bodyPr>
          <a:lstStyle/>
          <a:p>
            <a:pPr algn="ctr">
              <a:lnSpc>
                <a:spcPct val="80000"/>
              </a:lnSpc>
            </a:pPr>
            <a:r>
              <a:rPr lang="en-US" sz="2000" dirty="0">
                <a:solidFill>
                  <a:srgbClr val="CF2429"/>
                </a:solidFill>
                <a:latin typeface="Lub Dub Bold" panose="020B0803030403020204" pitchFamily="34" charset="0"/>
              </a:rPr>
              <a:t>IMA (prefer left)</a:t>
            </a:r>
          </a:p>
        </p:txBody>
      </p:sp>
      <p:sp>
        <p:nvSpPr>
          <p:cNvPr id="33" name="TextBox 32">
            <a:extLst>
              <a:ext uri="{FF2B5EF4-FFF2-40B4-BE49-F238E27FC236}">
                <a16:creationId xmlns:a16="http://schemas.microsoft.com/office/drawing/2014/main" id="{9BD5CC7E-0234-4B28-8590-9AC80D34E807}"/>
              </a:ext>
            </a:extLst>
          </p:cNvPr>
          <p:cNvSpPr txBox="1"/>
          <p:nvPr/>
        </p:nvSpPr>
        <p:spPr>
          <a:xfrm>
            <a:off x="5008910" y="1866751"/>
            <a:ext cx="2215473" cy="286232"/>
          </a:xfrm>
          <a:prstGeom prst="rect">
            <a:avLst/>
          </a:prstGeom>
          <a:noFill/>
          <a:ln w="25400">
            <a:noFill/>
          </a:ln>
          <a:effectLst/>
        </p:spPr>
        <p:txBody>
          <a:bodyPr spcFirstLastPara="0" lIns="0" tIns="0" rIns="0" bIns="0" anchor="ctr"/>
          <a:lstStyle>
            <a:defPPr>
              <a:defRPr lang="en-US"/>
            </a:defPPr>
            <a:lvl1pPr lvl="0" algn="ctr" hangingPunct="0">
              <a:lnSpc>
                <a:spcPct val="90000"/>
              </a:lnSpc>
              <a:defRPr sz="1400">
                <a:latin typeface="Lub Dub Bold" panose="020B0803030403020204" pitchFamily="34" charset="0"/>
                <a:cs typeface="Lato"/>
              </a:defRPr>
            </a:lvl1pPr>
          </a:lstStyle>
          <a:p>
            <a:r>
              <a:rPr lang="en-US" dirty="0">
                <a:sym typeface="Arial"/>
              </a:rPr>
              <a:t>To LAD (Class 1)</a:t>
            </a:r>
          </a:p>
        </p:txBody>
      </p:sp>
      <p:pic>
        <p:nvPicPr>
          <p:cNvPr id="27" name="Picture 26" descr="Illustration of the heart with the left internal mammary artery grafted to the left anterior descending artery.">
            <a:extLst>
              <a:ext uri="{FF2B5EF4-FFF2-40B4-BE49-F238E27FC236}">
                <a16:creationId xmlns:a16="http://schemas.microsoft.com/office/drawing/2014/main" id="{407B28FB-F742-4E5D-B8B0-5D24F748ED26}"/>
              </a:ext>
            </a:extLst>
          </p:cNvPr>
          <p:cNvPicPr>
            <a:picLocks noChangeAspect="1"/>
          </p:cNvPicPr>
          <p:nvPr/>
        </p:nvPicPr>
        <p:blipFill>
          <a:blip r:embed="rId5" cstate="print">
            <a:extLst>
              <a:ext uri="{28A0092B-C50C-407E-A947-70E740481C1C}">
                <a14:useLocalDpi xmlns:a14="http://schemas.microsoft.com/office/drawing/2010/main"/>
              </a:ext>
              <a:ext uri="{837473B0-CC2E-450A-ABE3-18F120FF3D39}">
                <a1611:picAttrSrcUrl xmlns:a1611="http://schemas.microsoft.com/office/drawing/2016/11/main" r:id="rId6"/>
              </a:ext>
            </a:extLst>
          </a:blip>
          <a:stretch>
            <a:fillRect/>
          </a:stretch>
        </p:blipFill>
        <p:spPr>
          <a:xfrm>
            <a:off x="5056435" y="2282771"/>
            <a:ext cx="2129402" cy="1944433"/>
          </a:xfrm>
          <a:prstGeom prst="rect">
            <a:avLst/>
          </a:prstGeom>
          <a:solidFill>
            <a:schemeClr val="bg1"/>
          </a:solidFill>
          <a:ln w="28575">
            <a:noFill/>
          </a:ln>
        </p:spPr>
      </p:pic>
      <p:sp>
        <p:nvSpPr>
          <p:cNvPr id="28" name="TextBox 27">
            <a:extLst>
              <a:ext uri="{FF2B5EF4-FFF2-40B4-BE49-F238E27FC236}">
                <a16:creationId xmlns:a16="http://schemas.microsoft.com/office/drawing/2014/main" id="{C2A51EA5-2D51-4D32-B922-FB2CD1C440F2}"/>
              </a:ext>
            </a:extLst>
          </p:cNvPr>
          <p:cNvSpPr txBox="1"/>
          <p:nvPr/>
        </p:nvSpPr>
        <p:spPr>
          <a:xfrm>
            <a:off x="4768049" y="4310116"/>
            <a:ext cx="3008917"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dirty="0">
                <a:latin typeface="Lub Dub Condensed" panose="020B0506030403020204" pitchFamily="34" charset="0"/>
              </a:rPr>
              <a:t>Source: </a:t>
            </a:r>
            <a:r>
              <a:rPr kumimoji="0" lang="en-US" sz="800" b="0" i="0" u="none" strike="noStrike" kern="1200" cap="none" spc="0" normalizeH="0" baseline="0" noProof="0" dirty="0">
                <a:ln>
                  <a:noFill/>
                </a:ln>
                <a:solidFill>
                  <a:prstClr val="black"/>
                </a:solidFill>
                <a:effectLst/>
                <a:uLnTx/>
                <a:uFillTx/>
                <a:latin typeface="Lub Dub Condensed" panose="020B0506030403020204" pitchFamily="34" charset="0"/>
                <a:hlinkClick r:id="rId6" tooltip="https://commons.wikimedia.org/wiki/File:Heart_internal_mammary_ccoronary_graft.jpg"/>
              </a:rPr>
              <a:t>This Photo</a:t>
            </a:r>
            <a:r>
              <a:rPr kumimoji="0" lang="en-US" sz="800" b="0" i="0" u="none" strike="noStrike" kern="1200" cap="none" spc="0" normalizeH="0" baseline="0" noProof="0" dirty="0">
                <a:ln>
                  <a:noFill/>
                </a:ln>
                <a:solidFill>
                  <a:prstClr val="black"/>
                </a:solidFill>
                <a:effectLst/>
                <a:uLnTx/>
                <a:uFillTx/>
                <a:latin typeface="Lub Dub Condensed" panose="020B0506030403020204" pitchFamily="34" charset="0"/>
              </a:rPr>
              <a:t> by Unknown Author is licensed under </a:t>
            </a:r>
            <a:r>
              <a:rPr kumimoji="0" lang="en-US" sz="800" b="0" i="0" u="none" strike="noStrike" kern="1200" cap="none" spc="0" normalizeH="0" baseline="0" noProof="0" dirty="0">
                <a:ln>
                  <a:noFill/>
                </a:ln>
                <a:solidFill>
                  <a:prstClr val="black"/>
                </a:solidFill>
                <a:effectLst/>
                <a:uLnTx/>
                <a:uFillTx/>
                <a:latin typeface="Lub Dub Condensed" panose="020B0506030403020204" pitchFamily="34" charset="0"/>
                <a:hlinkClick r:id="rId4" tooltip="https://creativecommons.org/licenses/by-sa/3.0/"/>
              </a:rPr>
              <a:t>CC BY-SA</a:t>
            </a:r>
            <a:endParaRPr kumimoji="0" lang="en-US" sz="900" b="0" i="0" u="none" strike="noStrike" kern="1200" cap="none" spc="0" normalizeH="0" baseline="0" noProof="0" dirty="0">
              <a:ln>
                <a:noFill/>
              </a:ln>
              <a:solidFill>
                <a:prstClr val="black"/>
              </a:solidFill>
              <a:effectLst/>
              <a:uLnTx/>
              <a:uFillTx/>
              <a:latin typeface="Lub Dub Condensed" panose="020B0506030403020204" pitchFamily="34" charset="0"/>
            </a:endParaRPr>
          </a:p>
        </p:txBody>
      </p:sp>
      <p:sp>
        <p:nvSpPr>
          <p:cNvPr id="11" name="TextBox 10">
            <a:extLst>
              <a:ext uri="{FF2B5EF4-FFF2-40B4-BE49-F238E27FC236}">
                <a16:creationId xmlns:a16="http://schemas.microsoft.com/office/drawing/2014/main" id="{5330A054-452B-4C8D-B5A8-C37DEBF9005D}"/>
              </a:ext>
            </a:extLst>
          </p:cNvPr>
          <p:cNvSpPr txBox="1"/>
          <p:nvPr/>
        </p:nvSpPr>
        <p:spPr>
          <a:xfrm>
            <a:off x="8628723" y="1411777"/>
            <a:ext cx="1928517" cy="338682"/>
          </a:xfrm>
          <a:prstGeom prst="rect">
            <a:avLst/>
          </a:prstGeom>
          <a:noFill/>
        </p:spPr>
        <p:txBody>
          <a:bodyPr wrap="square">
            <a:spAutoFit/>
          </a:bodyPr>
          <a:lstStyle/>
          <a:p>
            <a:pPr algn="ctr">
              <a:lnSpc>
                <a:spcPct val="80000"/>
              </a:lnSpc>
            </a:pPr>
            <a:r>
              <a:rPr lang="en-US" sz="2000" dirty="0">
                <a:solidFill>
                  <a:srgbClr val="CF2429"/>
                </a:solidFill>
                <a:latin typeface="Lub Dub Bold" panose="020B0803030403020204" pitchFamily="34" charset="0"/>
              </a:rPr>
              <a:t>BIMA </a:t>
            </a:r>
          </a:p>
        </p:txBody>
      </p:sp>
      <p:sp>
        <p:nvSpPr>
          <p:cNvPr id="34" name="TextBox 33">
            <a:extLst>
              <a:ext uri="{FF2B5EF4-FFF2-40B4-BE49-F238E27FC236}">
                <a16:creationId xmlns:a16="http://schemas.microsoft.com/office/drawing/2014/main" id="{39E8BF43-55DB-43BF-BDFB-6BA1D7A814B7}"/>
              </a:ext>
            </a:extLst>
          </p:cNvPr>
          <p:cNvSpPr txBox="1"/>
          <p:nvPr/>
        </p:nvSpPr>
        <p:spPr>
          <a:xfrm>
            <a:off x="10017467" y="2314412"/>
            <a:ext cx="1746320" cy="1794126"/>
          </a:xfrm>
          <a:prstGeom prst="rect">
            <a:avLst/>
          </a:prstGeom>
          <a:noFill/>
          <a:ln w="25400">
            <a:noFill/>
          </a:ln>
          <a:effectLst/>
        </p:spPr>
        <p:txBody>
          <a:bodyPr spcFirstLastPara="0" lIns="0" tIns="0" rIns="0" bIns="0" anchor="ctr"/>
          <a:lstStyle>
            <a:defPPr>
              <a:defRPr lang="en-US"/>
            </a:defPPr>
            <a:lvl1pPr lvl="0" algn="ctr" hangingPunct="0">
              <a:lnSpc>
                <a:spcPct val="90000"/>
              </a:lnSpc>
              <a:defRPr sz="1400">
                <a:latin typeface="Lub Dub Bold" panose="020B0803030403020204" pitchFamily="34" charset="0"/>
                <a:cs typeface="Lato"/>
              </a:defRPr>
            </a:lvl1pPr>
          </a:lstStyle>
          <a:p>
            <a:r>
              <a:rPr lang="en-US" dirty="0">
                <a:sym typeface="Arial"/>
              </a:rPr>
              <a:t>Improves </a:t>
            </a:r>
            <a:br>
              <a:rPr lang="en-US" dirty="0">
                <a:sym typeface="Arial"/>
              </a:rPr>
            </a:br>
            <a:r>
              <a:rPr lang="en-US" dirty="0">
                <a:sym typeface="Arial"/>
              </a:rPr>
              <a:t>long-term outcomes when procedure is done by experienced operators </a:t>
            </a:r>
            <a:br>
              <a:rPr lang="en-US" dirty="0">
                <a:sym typeface="Arial"/>
              </a:rPr>
            </a:br>
            <a:r>
              <a:rPr lang="en-US" dirty="0">
                <a:sym typeface="Arial"/>
              </a:rPr>
              <a:t>(Class 2a)</a:t>
            </a:r>
          </a:p>
        </p:txBody>
      </p:sp>
      <p:pic>
        <p:nvPicPr>
          <p:cNvPr id="24" name="Picture 2" descr="Illustration of the heart with both the right and left internal mammary arteries grafted to the left anterior descending artery.">
            <a:extLst>
              <a:ext uri="{FF2B5EF4-FFF2-40B4-BE49-F238E27FC236}">
                <a16:creationId xmlns:a16="http://schemas.microsoft.com/office/drawing/2014/main" id="{2FCF736A-B27F-4CB0-993F-5B86A674E452}"/>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8155818" y="1799387"/>
            <a:ext cx="1746320" cy="2713874"/>
          </a:xfrm>
          <a:prstGeom prst="rect">
            <a:avLst/>
          </a:prstGeom>
          <a:noFill/>
          <a:ln w="28575">
            <a:noFill/>
          </a:ln>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BB76F4CC-0D92-4665-8507-DDDD768494D3}"/>
              </a:ext>
            </a:extLst>
          </p:cNvPr>
          <p:cNvSpPr txBox="1"/>
          <p:nvPr/>
        </p:nvSpPr>
        <p:spPr>
          <a:xfrm>
            <a:off x="8155818" y="4559513"/>
            <a:ext cx="2563839" cy="20005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dirty="0">
                <a:latin typeface="Lub Dub Condensed" panose="020B0506030403020204" pitchFamily="34" charset="0"/>
              </a:rPr>
              <a:t>Source: </a:t>
            </a:r>
            <a:r>
              <a:rPr lang="en-US" sz="700" dirty="0">
                <a:latin typeface="Lub Dub Condensed" panose="020B0506030403020204" pitchFamily="34" charset="0"/>
                <a:hlinkClick r:id="rId8"/>
              </a:rPr>
              <a:t>https://vpjournal.net/article/view/3141</a:t>
            </a:r>
            <a:r>
              <a:rPr lang="en-US" sz="700" dirty="0">
                <a:latin typeface="Lub Dub Condensed" panose="020B0506030403020204" pitchFamily="34" charset="0"/>
              </a:rPr>
              <a:t> </a:t>
            </a:r>
          </a:p>
        </p:txBody>
      </p:sp>
      <p:sp>
        <p:nvSpPr>
          <p:cNvPr id="19" name="Rectangle 18">
            <a:extLst>
              <a:ext uri="{FF2B5EF4-FFF2-40B4-BE49-F238E27FC236}">
                <a16:creationId xmlns:a16="http://schemas.microsoft.com/office/drawing/2014/main" id="{41A2660A-8E3E-4DC6-B860-62D5724AF2C3}"/>
              </a:ext>
              <a:ext uri="{C183D7F6-B498-43B3-948B-1728B52AA6E4}">
                <adec:decorative xmlns:adec="http://schemas.microsoft.com/office/drawing/2017/decorative" val="1"/>
              </a:ext>
            </a:extLst>
          </p:cNvPr>
          <p:cNvSpPr/>
          <p:nvPr/>
        </p:nvSpPr>
        <p:spPr>
          <a:xfrm>
            <a:off x="3928657" y="5187943"/>
            <a:ext cx="3967566" cy="551376"/>
          </a:xfrm>
          <a:prstGeom prst="rect">
            <a:avLst/>
          </a:prstGeom>
          <a:solidFill>
            <a:schemeClr val="bg1">
              <a:lumMod val="8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hlinkClick r:id="rId9" action="ppaction://hlinksldjump"/>
            <a:extLst>
              <a:ext uri="{FF2B5EF4-FFF2-40B4-BE49-F238E27FC236}">
                <a16:creationId xmlns:a16="http://schemas.microsoft.com/office/drawing/2014/main" id="{4776CD4D-9207-4F23-8B50-7201AD7AAE96}"/>
              </a:ext>
              <a:ext uri="{C183D7F6-B498-43B3-948B-1728B52AA6E4}">
                <adec:decorative xmlns:adec="http://schemas.microsoft.com/office/drawing/2017/decorative" val="0"/>
              </a:ext>
            </a:extLst>
          </p:cNvPr>
          <p:cNvSpPr txBox="1"/>
          <p:nvPr/>
        </p:nvSpPr>
        <p:spPr>
          <a:xfrm>
            <a:off x="4039055" y="5253110"/>
            <a:ext cx="3720983" cy="400110"/>
          </a:xfrm>
          <a:prstGeom prst="rect">
            <a:avLst/>
          </a:prstGeom>
          <a:noFill/>
        </p:spPr>
        <p:txBody>
          <a:bodyPr wrap="square" rtlCol="0">
            <a:spAutoFit/>
          </a:bodyPr>
          <a:lstStyle/>
          <a:p>
            <a:pPr algn="ctr"/>
            <a:r>
              <a:rPr lang="en-US" sz="2000" b="1" u="sng" dirty="0">
                <a:latin typeface="Lub Dub Condensed" panose="020B0506030403020204" pitchFamily="34" charset="0"/>
                <a:sym typeface="Wingdings 3" panose="05040102010807070707" pitchFamily="18" charset="2"/>
                <a:hlinkClick r:id="rId10" action="ppaction://hlinksldjump"/>
              </a:rPr>
              <a:t>Click here for more best practices</a:t>
            </a:r>
            <a:endParaRPr lang="en-US" sz="2000" b="1" u="sng" dirty="0">
              <a:latin typeface="Lub Dub Condensed" panose="020B0506030403020204" pitchFamily="34" charset="0"/>
            </a:endParaRPr>
          </a:p>
        </p:txBody>
      </p:sp>
      <p:sp>
        <p:nvSpPr>
          <p:cNvPr id="6" name="Text Placeholder 5">
            <a:extLst>
              <a:ext uri="{FF2B5EF4-FFF2-40B4-BE49-F238E27FC236}">
                <a16:creationId xmlns:a16="http://schemas.microsoft.com/office/drawing/2014/main" id="{521D3B6F-A37F-4BCC-87DE-923795B48679}"/>
              </a:ext>
            </a:extLst>
          </p:cNvPr>
          <p:cNvSpPr>
            <a:spLocks noGrp="1"/>
          </p:cNvSpPr>
          <p:nvPr>
            <p:ph type="body" sz="quarter" idx="13"/>
          </p:nvPr>
        </p:nvSpPr>
        <p:spPr>
          <a:xfrm>
            <a:off x="838200" y="6037675"/>
            <a:ext cx="10515600" cy="271939"/>
          </a:xfrm>
        </p:spPr>
        <p:txBody>
          <a:bodyPr/>
          <a:lstStyle/>
          <a:p>
            <a:pPr algn="ctr"/>
            <a:r>
              <a:rPr lang="en-US" sz="1000" b="1" dirty="0"/>
              <a:t>Abbreviations: </a:t>
            </a:r>
            <a:r>
              <a:rPr lang="en-US" sz="1000" dirty="0"/>
              <a:t>BIMA indicates bilateral internal mammary artery; IMA, internal mammary artery; LAD, left anterior descending; and SVG, saphenous vein graft.. </a:t>
            </a:r>
          </a:p>
        </p:txBody>
      </p:sp>
      <p:cxnSp>
        <p:nvCxnSpPr>
          <p:cNvPr id="12" name="Straight Connector 11">
            <a:extLst>
              <a:ext uri="{FF2B5EF4-FFF2-40B4-BE49-F238E27FC236}">
                <a16:creationId xmlns:a16="http://schemas.microsoft.com/office/drawing/2014/main" id="{41028BE4-F8F5-4CA5-8FE4-DD159696684D}"/>
              </a:ext>
              <a:ext uri="{C183D7F6-B498-43B3-948B-1728B52AA6E4}">
                <adec:decorative xmlns:adec="http://schemas.microsoft.com/office/drawing/2017/decorative" val="1"/>
              </a:ext>
            </a:extLst>
          </p:cNvPr>
          <p:cNvCxnSpPr>
            <a:cxnSpLocks/>
          </p:cNvCxnSpPr>
          <p:nvPr/>
        </p:nvCxnSpPr>
        <p:spPr>
          <a:xfrm>
            <a:off x="4485768" y="1470945"/>
            <a:ext cx="0" cy="300325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E7E2BE4-A9E4-4B25-9B2C-4616B344F712}"/>
              </a:ext>
              <a:ext uri="{C183D7F6-B498-43B3-948B-1728B52AA6E4}">
                <adec:decorative xmlns:adec="http://schemas.microsoft.com/office/drawing/2017/decorative" val="1"/>
              </a:ext>
            </a:extLst>
          </p:cNvPr>
          <p:cNvCxnSpPr>
            <a:cxnSpLocks/>
          </p:cNvCxnSpPr>
          <p:nvPr/>
        </p:nvCxnSpPr>
        <p:spPr>
          <a:xfrm>
            <a:off x="7731016" y="1493385"/>
            <a:ext cx="0" cy="300325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Slide Number Placeholder 3">
            <a:extLst>
              <a:ext uri="{FF2B5EF4-FFF2-40B4-BE49-F238E27FC236}">
                <a16:creationId xmlns:a16="http://schemas.microsoft.com/office/drawing/2014/main" id="{81DFBC1D-7B6A-4EC6-9F90-0C52B289CAA5}"/>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35</a:t>
            </a:fld>
            <a:endParaRPr lang="en-US" sz="900" dirty="0"/>
          </a:p>
        </p:txBody>
      </p:sp>
    </p:spTree>
    <p:extLst>
      <p:ext uri="{BB962C8B-B14F-4D97-AF65-F5344CB8AC3E}">
        <p14:creationId xmlns:p14="http://schemas.microsoft.com/office/powerpoint/2010/main" val="18520133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D07B49-9CD1-44F7-A815-E129DFDFFBE5}"/>
              </a:ext>
            </a:extLst>
          </p:cNvPr>
          <p:cNvSpPr>
            <a:spLocks noGrp="1"/>
          </p:cNvSpPr>
          <p:nvPr>
            <p:ph type="title"/>
          </p:nvPr>
        </p:nvSpPr>
        <p:spPr>
          <a:xfrm>
            <a:off x="838200" y="365125"/>
            <a:ext cx="9220200" cy="660111"/>
          </a:xfrm>
        </p:spPr>
        <p:txBody>
          <a:bodyPr/>
          <a:lstStyle/>
          <a:p>
            <a:r>
              <a:rPr lang="en-US" dirty="0"/>
              <a:t>Patients Undergoing Other Cardiac Surgery and Operative Approach</a:t>
            </a:r>
          </a:p>
        </p:txBody>
      </p:sp>
      <p:sp>
        <p:nvSpPr>
          <p:cNvPr id="20" name="Rectangle 19" descr="Title: Patients Undergoing Other Cardiac Surgery and Operative Approach&#10;If the patient is having valve, aortic or other cardiac surgery and also has significant coronary artery disease it is a Class 1 recommendation that concomitant coronary artery bypass grafting surgery should also be performed.">
            <a:extLst>
              <a:ext uri="{FF2B5EF4-FFF2-40B4-BE49-F238E27FC236}">
                <a16:creationId xmlns:a16="http://schemas.microsoft.com/office/drawing/2014/main" id="{FD14A155-E20E-4C10-850F-9FF7CAD95B86}"/>
              </a:ext>
            </a:extLst>
          </p:cNvPr>
          <p:cNvSpPr/>
          <p:nvPr/>
        </p:nvSpPr>
        <p:spPr>
          <a:xfrm>
            <a:off x="2122752" y="1145609"/>
            <a:ext cx="3395808" cy="4563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descr="Picture of heart valve placement during open heart surgery.">
            <a:extLst>
              <a:ext uri="{FF2B5EF4-FFF2-40B4-BE49-F238E27FC236}">
                <a16:creationId xmlns:a16="http://schemas.microsoft.com/office/drawing/2014/main" id="{9F6B6EBC-1719-44E9-8C61-5A28CB7FAF7F}"/>
              </a:ext>
            </a:extLst>
          </p:cNvPr>
          <p:cNvPicPr>
            <a:picLocks noChangeAspect="1"/>
          </p:cNvPicPr>
          <p:nvPr/>
        </p:nvPicPr>
        <p:blipFill>
          <a:blip r:embed="rId2" cstate="print">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298272" y="1995943"/>
            <a:ext cx="1928063" cy="2001614"/>
          </a:xfrm>
          <a:prstGeom prst="rect">
            <a:avLst/>
          </a:prstGeom>
          <a:solidFill>
            <a:schemeClr val="bg1"/>
          </a:solidFill>
          <a:ln w="38100">
            <a:noFill/>
          </a:ln>
        </p:spPr>
      </p:pic>
      <p:sp>
        <p:nvSpPr>
          <p:cNvPr id="22" name="TextBox 21">
            <a:extLst>
              <a:ext uri="{FF2B5EF4-FFF2-40B4-BE49-F238E27FC236}">
                <a16:creationId xmlns:a16="http://schemas.microsoft.com/office/drawing/2014/main" id="{EC790A16-B853-4D4F-AE32-B195B29619C0}"/>
              </a:ext>
            </a:extLst>
          </p:cNvPr>
          <p:cNvSpPr txBox="1"/>
          <p:nvPr/>
        </p:nvSpPr>
        <p:spPr>
          <a:xfrm>
            <a:off x="500980" y="4202394"/>
            <a:ext cx="158768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dirty="0">
                <a:latin typeface="Lub Dub Condensed" panose="020B0506030403020204" pitchFamily="34" charset="0"/>
              </a:rPr>
              <a:t>Source: </a:t>
            </a:r>
            <a:r>
              <a:rPr kumimoji="0" lang="en-US" sz="800" b="0" i="0" u="none" strike="noStrike" kern="1200" cap="none" spc="0" normalizeH="0" baseline="0" noProof="0" dirty="0">
                <a:ln>
                  <a:noFill/>
                </a:ln>
                <a:solidFill>
                  <a:prstClr val="black"/>
                </a:solidFill>
                <a:effectLst/>
                <a:uLnTx/>
                <a:uFillTx/>
                <a:latin typeface="Lub Dub Condensed" panose="020B0506030403020204" pitchFamily="34" charset="0"/>
                <a:hlinkClick r:id="rId3" tooltip="https://commons.wikimedia.org/wiki/File:Heart_internal_mammary_ccoronary_graft.jpg"/>
              </a:rPr>
              <a:t>This Photo</a:t>
            </a:r>
            <a:r>
              <a:rPr kumimoji="0" lang="en-US" sz="800" b="0" i="0" u="none" strike="noStrike" kern="1200" cap="none" spc="0" normalizeH="0" baseline="0" noProof="0" dirty="0">
                <a:ln>
                  <a:noFill/>
                </a:ln>
                <a:solidFill>
                  <a:prstClr val="black"/>
                </a:solidFill>
                <a:effectLst/>
                <a:uLnTx/>
                <a:uFillTx/>
                <a:latin typeface="Lub Dub Condensed" panose="020B0506030403020204" pitchFamily="34" charset="0"/>
              </a:rPr>
              <a:t> by Unknown Author is licensed under </a:t>
            </a:r>
            <a:r>
              <a:rPr kumimoji="0" lang="en-US" sz="800" b="0" i="0" u="none" strike="noStrike" kern="1200" cap="none" spc="0" normalizeH="0" baseline="0" noProof="0" dirty="0">
                <a:ln>
                  <a:noFill/>
                </a:ln>
                <a:solidFill>
                  <a:prstClr val="black"/>
                </a:solidFill>
                <a:effectLst/>
                <a:uLnTx/>
                <a:uFillTx/>
                <a:latin typeface="Lub Dub Condensed" panose="020B0506030403020204" pitchFamily="34" charset="0"/>
                <a:hlinkClick r:id="rId4"/>
              </a:rPr>
              <a:t>CC BY-NC</a:t>
            </a:r>
            <a:endParaRPr kumimoji="0" lang="en-US" sz="900" b="0" i="0" u="none" strike="noStrike" kern="1200" cap="none" spc="0" normalizeH="0" baseline="0" noProof="0" dirty="0">
              <a:ln>
                <a:noFill/>
              </a:ln>
              <a:solidFill>
                <a:prstClr val="black"/>
              </a:solidFill>
              <a:effectLst/>
              <a:uLnTx/>
              <a:uFillTx/>
              <a:latin typeface="Lub Dub Condensed" panose="020B0506030403020204" pitchFamily="34" charset="0"/>
            </a:endParaRPr>
          </a:p>
        </p:txBody>
      </p:sp>
      <p:sp>
        <p:nvSpPr>
          <p:cNvPr id="21" name="Rectangle 20" descr="Title: Patients Undergoing Other Cardiac Surgery and Operative Approach&#10;If the patient has significant aortic calcification or significant pulmonary disease to decrease stroke risk it is a Class 2a recommendation that off-pump or beating heart approach may be reasonable.&#10;">
            <a:extLst>
              <a:ext uri="{FF2B5EF4-FFF2-40B4-BE49-F238E27FC236}">
                <a16:creationId xmlns:a16="http://schemas.microsoft.com/office/drawing/2014/main" id="{9CBF38CC-ED45-4485-AAC5-F751E7693782}"/>
              </a:ext>
            </a:extLst>
          </p:cNvPr>
          <p:cNvSpPr/>
          <p:nvPr/>
        </p:nvSpPr>
        <p:spPr>
          <a:xfrm>
            <a:off x="5780599" y="1147482"/>
            <a:ext cx="3241466" cy="4563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descr="Image of scan depicting aortic calcification.">
            <a:extLst>
              <a:ext uri="{FF2B5EF4-FFF2-40B4-BE49-F238E27FC236}">
                <a16:creationId xmlns:a16="http://schemas.microsoft.com/office/drawing/2014/main" id="{048A006A-F494-43F3-9AF3-B1749140595F}"/>
              </a:ext>
            </a:extLst>
          </p:cNvPr>
          <p:cNvPicPr>
            <a:picLocks noChangeAspect="1"/>
          </p:cNvPicPr>
          <p:nvPr/>
        </p:nvPicPr>
        <p:blipFill>
          <a:blip r:embed="rId5" cstate="print">
            <a:extLst>
              <a:ext uri="{28A0092B-C50C-407E-A947-70E740481C1C}">
                <a14:useLocalDpi xmlns:a14="http://schemas.microsoft.com/office/drawing/2010/main"/>
              </a:ext>
              <a:ext uri="{837473B0-CC2E-450A-ABE3-18F120FF3D39}">
                <a1611:picAttrSrcUrl xmlns:a1611="http://schemas.microsoft.com/office/drawing/2016/11/main" r:id="rId6"/>
              </a:ext>
            </a:extLst>
          </a:blip>
          <a:stretch>
            <a:fillRect/>
          </a:stretch>
        </p:blipFill>
        <p:spPr>
          <a:xfrm>
            <a:off x="9278535" y="1674153"/>
            <a:ext cx="2330847" cy="2573992"/>
          </a:xfrm>
          <a:prstGeom prst="rect">
            <a:avLst/>
          </a:prstGeom>
          <a:ln w="38100">
            <a:noFill/>
          </a:ln>
        </p:spPr>
      </p:pic>
      <p:sp>
        <p:nvSpPr>
          <p:cNvPr id="25" name="TextBox 24">
            <a:extLst>
              <a:ext uri="{FF2B5EF4-FFF2-40B4-BE49-F238E27FC236}">
                <a16:creationId xmlns:a16="http://schemas.microsoft.com/office/drawing/2014/main" id="{07F57213-F3B0-4875-8E02-F08BB0C3899A}"/>
              </a:ext>
            </a:extLst>
          </p:cNvPr>
          <p:cNvSpPr txBox="1"/>
          <p:nvPr/>
        </p:nvSpPr>
        <p:spPr>
          <a:xfrm>
            <a:off x="9461097" y="4310340"/>
            <a:ext cx="196572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dirty="0">
                <a:latin typeface="Lub Dub Condensed" panose="020B0506030403020204" pitchFamily="34" charset="0"/>
              </a:rPr>
              <a:t>Source: </a:t>
            </a:r>
            <a:r>
              <a:rPr kumimoji="0" lang="en-US" sz="800" b="0" i="0" u="none" strike="noStrike" kern="1200" cap="none" spc="0" normalizeH="0" baseline="0" noProof="0" dirty="0">
                <a:ln>
                  <a:noFill/>
                </a:ln>
                <a:solidFill>
                  <a:prstClr val="black"/>
                </a:solidFill>
                <a:effectLst/>
                <a:uLnTx/>
                <a:uFillTx/>
                <a:latin typeface="Lub Dub Condensed" panose="020B0506030403020204" pitchFamily="34" charset="0"/>
                <a:hlinkClick r:id="rId6" tooltip="https://commons.wikimedia.org/wiki/File:Heart_internal_mammary_ccoronary_graft.jpg"/>
              </a:rPr>
              <a:t>This Photo</a:t>
            </a:r>
            <a:r>
              <a:rPr kumimoji="0" lang="en-US" sz="800" b="0" i="0" u="none" strike="noStrike" kern="1200" cap="none" spc="0" normalizeH="0" baseline="0" noProof="0" dirty="0">
                <a:ln>
                  <a:noFill/>
                </a:ln>
                <a:solidFill>
                  <a:prstClr val="black"/>
                </a:solidFill>
                <a:effectLst/>
                <a:uLnTx/>
                <a:uFillTx/>
                <a:latin typeface="Lub Dub Condensed" panose="020B0506030403020204" pitchFamily="34" charset="0"/>
              </a:rPr>
              <a:t> by Unknown Author is licensed under </a:t>
            </a:r>
            <a:r>
              <a:rPr kumimoji="0" lang="en-US" sz="800" b="0" i="0" u="none" strike="noStrike" kern="1200" cap="none" spc="0" normalizeH="0" baseline="0" noProof="0" dirty="0">
                <a:ln>
                  <a:noFill/>
                </a:ln>
                <a:solidFill>
                  <a:prstClr val="black"/>
                </a:solidFill>
                <a:effectLst/>
                <a:uLnTx/>
                <a:uFillTx/>
                <a:latin typeface="Lub Dub Condensed" panose="020B0506030403020204" pitchFamily="34" charset="0"/>
                <a:hlinkClick r:id="rId4"/>
              </a:rPr>
              <a:t>CC BY-NC</a:t>
            </a:r>
            <a:endParaRPr kumimoji="0" lang="en-US" sz="900" b="0" i="0" u="none" strike="noStrike" kern="1200" cap="none" spc="0" normalizeH="0" baseline="0" noProof="0" dirty="0">
              <a:ln>
                <a:noFill/>
              </a:ln>
              <a:solidFill>
                <a:prstClr val="black"/>
              </a:solidFill>
              <a:effectLst/>
              <a:uLnTx/>
              <a:uFillTx/>
              <a:latin typeface="Lub Dub Condensed" panose="020B0506030403020204" pitchFamily="34" charset="0"/>
            </a:endParaRPr>
          </a:p>
        </p:txBody>
      </p:sp>
      <p:sp>
        <p:nvSpPr>
          <p:cNvPr id="8" name="Slide Number Placeholder 3">
            <a:extLst>
              <a:ext uri="{FF2B5EF4-FFF2-40B4-BE49-F238E27FC236}">
                <a16:creationId xmlns:a16="http://schemas.microsoft.com/office/drawing/2014/main" id="{DE954E7D-0996-4B6F-A185-CD4868120351}"/>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36</a:t>
            </a:fld>
            <a:endParaRPr lang="en-US" sz="900" dirty="0"/>
          </a:p>
        </p:txBody>
      </p:sp>
      <p:cxnSp>
        <p:nvCxnSpPr>
          <p:cNvPr id="9" name="Straight Arrow Connector 8">
            <a:extLst>
              <a:ext uri="{FF2B5EF4-FFF2-40B4-BE49-F238E27FC236}">
                <a16:creationId xmlns:a16="http://schemas.microsoft.com/office/drawing/2014/main" id="{9B2C4946-D164-4135-8578-EE5BEAFB46FD}"/>
              </a:ext>
              <a:ext uri="{C183D7F6-B498-43B3-948B-1728B52AA6E4}">
                <adec:decorative xmlns:adec="http://schemas.microsoft.com/office/drawing/2017/decorative" val="1"/>
              </a:ext>
            </a:extLst>
          </p:cNvPr>
          <p:cNvCxnSpPr>
            <a:cxnSpLocks/>
          </p:cNvCxnSpPr>
          <p:nvPr/>
        </p:nvCxnSpPr>
        <p:spPr>
          <a:xfrm>
            <a:off x="7395762" y="3762235"/>
            <a:ext cx="0" cy="89075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Rectangle Container">
            <a:extLst>
              <a:ext uri="{FF2B5EF4-FFF2-40B4-BE49-F238E27FC236}">
                <a16:creationId xmlns:a16="http://schemas.microsoft.com/office/drawing/2014/main" id="{2C99E6E6-D38D-457A-BD61-E0ECBCFAA723}"/>
              </a:ext>
              <a:ext uri="{C183D7F6-B498-43B3-948B-1728B52AA6E4}">
                <adec:decorative xmlns:adec="http://schemas.microsoft.com/office/drawing/2017/decorative" val="1"/>
              </a:ext>
            </a:extLst>
          </p:cNvPr>
          <p:cNvSpPr/>
          <p:nvPr/>
        </p:nvSpPr>
        <p:spPr>
          <a:xfrm>
            <a:off x="2497858" y="4648894"/>
            <a:ext cx="2343764" cy="751531"/>
          </a:xfrm>
          <a:prstGeom prst="rect">
            <a:avLst/>
          </a:prstGeom>
          <a:solidFill>
            <a:srgbClr val="46A547"/>
          </a:solidFill>
          <a:ln w="25400">
            <a:noFill/>
          </a:ln>
          <a:effectLst/>
        </p:spPr>
        <p:txBody>
          <a:bodyPr spcFirstLastPara="0" lIns="0" tIns="0" rIns="0" bIns="0" anchor="ctr"/>
          <a:lstStyle/>
          <a:p>
            <a:pPr algn="ctr" hangingPunct="0">
              <a:lnSpc>
                <a:spcPct val="90000"/>
              </a:lnSpc>
            </a:pPr>
            <a:r>
              <a:rPr lang="en-US" sz="1400" dirty="0">
                <a:latin typeface="Lub Dub Bold" panose="020B0803030403020204" pitchFamily="34" charset="0"/>
                <a:cs typeface="Lato"/>
              </a:rPr>
              <a:t>Concomitant CABG </a:t>
            </a:r>
          </a:p>
          <a:p>
            <a:pPr algn="ctr" hangingPunct="0">
              <a:lnSpc>
                <a:spcPct val="90000"/>
              </a:lnSpc>
            </a:pPr>
            <a:r>
              <a:rPr lang="en-US" sz="1400" dirty="0">
                <a:latin typeface="Lub Dub Bold" panose="020B0803030403020204" pitchFamily="34" charset="0"/>
                <a:cs typeface="Lato"/>
              </a:rPr>
              <a:t>(Class 1)</a:t>
            </a:r>
          </a:p>
        </p:txBody>
      </p:sp>
      <p:cxnSp>
        <p:nvCxnSpPr>
          <p:cNvPr id="11" name="Straight Arrow Connector 10">
            <a:extLst>
              <a:ext uri="{FF2B5EF4-FFF2-40B4-BE49-F238E27FC236}">
                <a16:creationId xmlns:a16="http://schemas.microsoft.com/office/drawing/2014/main" id="{B49F501A-E1BC-40DB-9695-89EF99B57B57}"/>
              </a:ext>
              <a:ext uri="{C183D7F6-B498-43B3-948B-1728B52AA6E4}">
                <adec:decorative xmlns:adec="http://schemas.microsoft.com/office/drawing/2017/decorative" val="1"/>
              </a:ext>
            </a:extLst>
          </p:cNvPr>
          <p:cNvCxnSpPr>
            <a:cxnSpLocks/>
          </p:cNvCxnSpPr>
          <p:nvPr/>
        </p:nvCxnSpPr>
        <p:spPr>
          <a:xfrm>
            <a:off x="3668182" y="2283123"/>
            <a:ext cx="3117" cy="80600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Rectangle Container">
            <a:extLst>
              <a:ext uri="{FF2B5EF4-FFF2-40B4-BE49-F238E27FC236}">
                <a16:creationId xmlns:a16="http://schemas.microsoft.com/office/drawing/2014/main" id="{F35D5B97-CA2D-479C-9E10-4BF955C69386}"/>
              </a:ext>
              <a:ext uri="{C183D7F6-B498-43B3-948B-1728B52AA6E4}">
                <adec:decorative xmlns:adec="http://schemas.microsoft.com/office/drawing/2017/decorative" val="1"/>
              </a:ext>
            </a:extLst>
          </p:cNvPr>
          <p:cNvSpPr/>
          <p:nvPr/>
        </p:nvSpPr>
        <p:spPr>
          <a:xfrm>
            <a:off x="6039112" y="3094253"/>
            <a:ext cx="2713301" cy="847889"/>
          </a:xfrm>
          <a:prstGeom prst="rect">
            <a:avLst/>
          </a:prstGeom>
          <a:solidFill>
            <a:schemeClr val="bg1">
              <a:lumMod val="85000"/>
            </a:schemeClr>
          </a:solidFill>
          <a:ln w="25400">
            <a:noFill/>
          </a:ln>
          <a:effectLst/>
        </p:spPr>
        <p:txBody>
          <a:bodyPr spcFirstLastPara="0" lIns="0" tIns="0" rIns="0" bIns="0" anchor="ctr"/>
          <a:lstStyle/>
          <a:p>
            <a:pPr algn="ctr" hangingPunct="0">
              <a:lnSpc>
                <a:spcPct val="90000"/>
              </a:lnSpc>
            </a:pPr>
            <a:r>
              <a:rPr lang="en-US" sz="1400" dirty="0">
                <a:solidFill>
                  <a:srgbClr val="292929"/>
                </a:solidFill>
                <a:latin typeface="Lub Dub Bold" panose="020B0803030403020204" pitchFamily="34" charset="0"/>
                <a:cs typeface="Lato"/>
              </a:rPr>
              <a:t>Decrease stroke risk</a:t>
            </a:r>
          </a:p>
        </p:txBody>
      </p:sp>
      <p:sp>
        <p:nvSpPr>
          <p:cNvPr id="13" name="Rectangle Container">
            <a:extLst>
              <a:ext uri="{FF2B5EF4-FFF2-40B4-BE49-F238E27FC236}">
                <a16:creationId xmlns:a16="http://schemas.microsoft.com/office/drawing/2014/main" id="{291ADDAA-170B-412B-9B77-5C14F4E5CD1E}"/>
              </a:ext>
              <a:ext uri="{C183D7F6-B498-43B3-948B-1728B52AA6E4}">
                <adec:decorative xmlns:adec="http://schemas.microsoft.com/office/drawing/2017/decorative" val="1"/>
              </a:ext>
            </a:extLst>
          </p:cNvPr>
          <p:cNvSpPr/>
          <p:nvPr/>
        </p:nvSpPr>
        <p:spPr>
          <a:xfrm>
            <a:off x="6129814" y="4660563"/>
            <a:ext cx="2531896" cy="728195"/>
          </a:xfrm>
          <a:prstGeom prst="rect">
            <a:avLst/>
          </a:prstGeom>
          <a:solidFill>
            <a:srgbClr val="F0DB0E"/>
          </a:solidFill>
          <a:ln w="25400">
            <a:noFill/>
          </a:ln>
          <a:effectLst/>
        </p:spPr>
        <p:txBody>
          <a:bodyPr spcFirstLastPara="0" lIns="0" tIns="0" rIns="0" bIns="0" anchor="ctr"/>
          <a:lstStyle/>
          <a:p>
            <a:pPr lvl="0" algn="ctr" hangingPunct="0">
              <a:lnSpc>
                <a:spcPct val="90000"/>
              </a:lnSpc>
              <a:defRPr/>
            </a:pPr>
            <a:r>
              <a:rPr lang="en-US" sz="1400" dirty="0">
                <a:solidFill>
                  <a:srgbClr val="292929"/>
                </a:solidFill>
                <a:latin typeface="Lub Dub Bold" panose="020B0803030403020204" pitchFamily="34" charset="0"/>
                <a:cs typeface="Lato"/>
              </a:rPr>
              <a:t>Off-pump or beating heart approach may be reasonable (Class 2a) </a:t>
            </a:r>
          </a:p>
        </p:txBody>
      </p:sp>
      <p:cxnSp>
        <p:nvCxnSpPr>
          <p:cNvPr id="14" name="Straight Arrow Connector 13">
            <a:extLst>
              <a:ext uri="{FF2B5EF4-FFF2-40B4-BE49-F238E27FC236}">
                <a16:creationId xmlns:a16="http://schemas.microsoft.com/office/drawing/2014/main" id="{3642808A-193D-4220-90F7-4A45434B677B}"/>
              </a:ext>
              <a:ext uri="{C183D7F6-B498-43B3-948B-1728B52AA6E4}">
                <adec:decorative xmlns:adec="http://schemas.microsoft.com/office/drawing/2017/decorative" val="1"/>
              </a:ext>
            </a:extLst>
          </p:cNvPr>
          <p:cNvCxnSpPr>
            <a:cxnSpLocks/>
          </p:cNvCxnSpPr>
          <p:nvPr/>
        </p:nvCxnSpPr>
        <p:spPr>
          <a:xfrm>
            <a:off x="7394204" y="2283123"/>
            <a:ext cx="3117" cy="80600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Rectangle Container">
            <a:extLst>
              <a:ext uri="{FF2B5EF4-FFF2-40B4-BE49-F238E27FC236}">
                <a16:creationId xmlns:a16="http://schemas.microsoft.com/office/drawing/2014/main" id="{1158788B-C63B-4925-9BC5-4003EEC4B6FB}"/>
              </a:ext>
              <a:ext uri="{C183D7F6-B498-43B3-948B-1728B52AA6E4}">
                <adec:decorative xmlns:adec="http://schemas.microsoft.com/office/drawing/2017/decorative" val="1"/>
              </a:ext>
            </a:extLst>
          </p:cNvPr>
          <p:cNvSpPr/>
          <p:nvPr/>
        </p:nvSpPr>
        <p:spPr>
          <a:xfrm>
            <a:off x="5870885" y="1423752"/>
            <a:ext cx="3049755" cy="1197699"/>
          </a:xfrm>
          <a:prstGeom prst="rect">
            <a:avLst/>
          </a:prstGeom>
          <a:solidFill>
            <a:schemeClr val="accent1">
              <a:lumMod val="75000"/>
            </a:schemeClr>
          </a:solidFill>
          <a:ln w="25400">
            <a:noFill/>
          </a:ln>
        </p:spPr>
        <p:txBody>
          <a:bodyPr spcFirstLastPara="0" lIns="0" tIns="0" rIns="0" bIns="0" anchor="ctr"/>
          <a:lstStyle/>
          <a:p>
            <a:pPr lvl="0" algn="ctr" hangingPunct="0">
              <a:lnSpc>
                <a:spcPct val="90000"/>
              </a:lnSpc>
              <a:defRPr/>
            </a:pPr>
            <a:r>
              <a:rPr lang="en-US" b="1" dirty="0">
                <a:solidFill>
                  <a:prstClr val="white"/>
                </a:solidFill>
                <a:latin typeface="Lub Dub Bold" panose="020B0803030403020204" pitchFamily="34" charset="0"/>
              </a:rPr>
              <a:t>Significant Aortic Calcification OR</a:t>
            </a:r>
          </a:p>
          <a:p>
            <a:pPr lvl="0" algn="ctr" hangingPunct="0">
              <a:lnSpc>
                <a:spcPct val="90000"/>
              </a:lnSpc>
              <a:defRPr/>
            </a:pPr>
            <a:r>
              <a:rPr lang="en-US" b="1" dirty="0">
                <a:solidFill>
                  <a:prstClr val="white"/>
                </a:solidFill>
                <a:latin typeface="Lub Dub Bold" panose="020B0803030403020204" pitchFamily="34" charset="0"/>
              </a:rPr>
              <a:t>Significant Pulmonary disease</a:t>
            </a:r>
          </a:p>
        </p:txBody>
      </p:sp>
      <p:sp>
        <p:nvSpPr>
          <p:cNvPr id="16" name="Rectangle Container">
            <a:extLst>
              <a:ext uri="{FF2B5EF4-FFF2-40B4-BE49-F238E27FC236}">
                <a16:creationId xmlns:a16="http://schemas.microsoft.com/office/drawing/2014/main" id="{4736E9AF-409A-4EE0-9573-DB4037AC570C}"/>
              </a:ext>
              <a:ext uri="{C183D7F6-B498-43B3-948B-1728B52AA6E4}">
                <adec:decorative xmlns:adec="http://schemas.microsoft.com/office/drawing/2017/decorative" val="1"/>
              </a:ext>
            </a:extLst>
          </p:cNvPr>
          <p:cNvSpPr/>
          <p:nvPr/>
        </p:nvSpPr>
        <p:spPr>
          <a:xfrm>
            <a:off x="2352543" y="1674153"/>
            <a:ext cx="2634395" cy="922882"/>
          </a:xfrm>
          <a:prstGeom prst="rect">
            <a:avLst/>
          </a:prstGeom>
          <a:solidFill>
            <a:schemeClr val="accent1">
              <a:lumMod val="75000"/>
            </a:schemeClr>
          </a:solidFill>
          <a:ln w="25400">
            <a:noFill/>
          </a:ln>
        </p:spPr>
        <p:txBody>
          <a:bodyPr spcFirstLastPara="0" lIns="0" tIns="0" rIns="0" bIns="0" anchor="ctr"/>
          <a:lstStyle/>
          <a:p>
            <a:pPr lvl="0" algn="ctr" hangingPunct="0">
              <a:lnSpc>
                <a:spcPct val="90000"/>
              </a:lnSpc>
              <a:defRPr/>
            </a:pPr>
            <a:r>
              <a:rPr lang="en-US" b="1" dirty="0">
                <a:solidFill>
                  <a:prstClr val="white"/>
                </a:solidFill>
                <a:latin typeface="Lub Dub Bold" panose="020B0803030403020204" pitchFamily="34" charset="0"/>
              </a:rPr>
              <a:t>Valve, aortic, OR </a:t>
            </a:r>
            <a:br>
              <a:rPr lang="en-US" b="1" dirty="0">
                <a:solidFill>
                  <a:prstClr val="white"/>
                </a:solidFill>
                <a:latin typeface="Lub Dub Bold" panose="020B0803030403020204" pitchFamily="34" charset="0"/>
              </a:rPr>
            </a:br>
            <a:r>
              <a:rPr lang="en-US" b="1" dirty="0">
                <a:solidFill>
                  <a:prstClr val="white"/>
                </a:solidFill>
                <a:latin typeface="Lub Dub Bold" panose="020B0803030403020204" pitchFamily="34" charset="0"/>
              </a:rPr>
              <a:t>other cardiac surgery</a:t>
            </a:r>
          </a:p>
        </p:txBody>
      </p:sp>
      <p:cxnSp>
        <p:nvCxnSpPr>
          <p:cNvPr id="17" name="Straight Arrow Connector 16">
            <a:extLst>
              <a:ext uri="{FF2B5EF4-FFF2-40B4-BE49-F238E27FC236}">
                <a16:creationId xmlns:a16="http://schemas.microsoft.com/office/drawing/2014/main" id="{34EFF040-7B0C-4421-9B53-437B8730D3C3}"/>
              </a:ext>
              <a:ext uri="{C183D7F6-B498-43B3-948B-1728B52AA6E4}">
                <adec:decorative xmlns:adec="http://schemas.microsoft.com/office/drawing/2017/decorative" val="1"/>
              </a:ext>
            </a:extLst>
          </p:cNvPr>
          <p:cNvCxnSpPr>
            <a:cxnSpLocks/>
          </p:cNvCxnSpPr>
          <p:nvPr/>
        </p:nvCxnSpPr>
        <p:spPr>
          <a:xfrm>
            <a:off x="3669740" y="3749520"/>
            <a:ext cx="0" cy="89075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Rectangle Container">
            <a:extLst>
              <a:ext uri="{FF2B5EF4-FFF2-40B4-BE49-F238E27FC236}">
                <a16:creationId xmlns:a16="http://schemas.microsoft.com/office/drawing/2014/main" id="{6F88907B-3D88-484C-9AB0-E463BB407C31}"/>
              </a:ext>
              <a:ext uri="{C183D7F6-B498-43B3-948B-1728B52AA6E4}">
                <adec:decorative xmlns:adec="http://schemas.microsoft.com/office/drawing/2017/decorative" val="1"/>
              </a:ext>
            </a:extLst>
          </p:cNvPr>
          <p:cNvSpPr/>
          <p:nvPr/>
        </p:nvSpPr>
        <p:spPr>
          <a:xfrm>
            <a:off x="2497858" y="3081538"/>
            <a:ext cx="2343764" cy="847889"/>
          </a:xfrm>
          <a:prstGeom prst="rect">
            <a:avLst/>
          </a:prstGeom>
          <a:solidFill>
            <a:schemeClr val="bg1">
              <a:lumMod val="85000"/>
            </a:schemeClr>
          </a:solidFill>
          <a:ln w="25400">
            <a:noFill/>
          </a:ln>
          <a:effectLst/>
        </p:spPr>
        <p:txBody>
          <a:bodyPr spcFirstLastPara="0" lIns="0" tIns="0" rIns="0" bIns="0" anchor="ctr"/>
          <a:lstStyle/>
          <a:p>
            <a:pPr algn="ctr" hangingPunct="0">
              <a:lnSpc>
                <a:spcPct val="90000"/>
              </a:lnSpc>
            </a:pPr>
            <a:r>
              <a:rPr lang="en-US" sz="1400" dirty="0">
                <a:solidFill>
                  <a:srgbClr val="292929"/>
                </a:solidFill>
                <a:latin typeface="Lub Dub Bold" panose="020B0803030403020204" pitchFamily="34" charset="0"/>
                <a:cs typeface="Lato"/>
              </a:rPr>
              <a:t>Significant CAD </a:t>
            </a:r>
          </a:p>
        </p:txBody>
      </p:sp>
      <p:sp>
        <p:nvSpPr>
          <p:cNvPr id="6" name="Text Placeholder 5">
            <a:extLst>
              <a:ext uri="{FF2B5EF4-FFF2-40B4-BE49-F238E27FC236}">
                <a16:creationId xmlns:a16="http://schemas.microsoft.com/office/drawing/2014/main" id="{521D3B6F-A37F-4BCC-87DE-923795B48679}"/>
              </a:ext>
            </a:extLst>
          </p:cNvPr>
          <p:cNvSpPr>
            <a:spLocks noGrp="1"/>
          </p:cNvSpPr>
          <p:nvPr>
            <p:ph type="body" sz="quarter" idx="13"/>
          </p:nvPr>
        </p:nvSpPr>
        <p:spPr>
          <a:xfrm>
            <a:off x="838200" y="6028531"/>
            <a:ext cx="10515600" cy="271939"/>
          </a:xfrm>
        </p:spPr>
        <p:txBody>
          <a:bodyPr/>
          <a:lstStyle/>
          <a:p>
            <a:pPr algn="ctr"/>
            <a:r>
              <a:rPr lang="en-US" sz="1000" b="1" dirty="0"/>
              <a:t>Abbreviations: </a:t>
            </a:r>
            <a:r>
              <a:rPr lang="en-US" sz="1000" dirty="0"/>
              <a:t>CABG indicates coronary artery bypass grafting; and CAD, coronary artery disease.</a:t>
            </a:r>
          </a:p>
        </p:txBody>
      </p:sp>
    </p:spTree>
    <p:extLst>
      <p:ext uri="{BB962C8B-B14F-4D97-AF65-F5344CB8AC3E}">
        <p14:creationId xmlns:p14="http://schemas.microsoft.com/office/powerpoint/2010/main" val="3871666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up)">
                                      <p:cBhvr>
                                        <p:cTn id="19" dur="500"/>
                                        <p:tgtEl>
                                          <p:spTgt spid="1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par>
                          <p:cTn id="29" fill="hold">
                            <p:stCondLst>
                              <p:cond delay="500"/>
                            </p:stCondLst>
                            <p:childTnLst>
                              <p:par>
                                <p:cTn id="30" presetID="22" presetClass="entr" presetSubtype="1"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up)">
                                      <p:cBhvr>
                                        <p:cTn id="32" dur="500"/>
                                        <p:tgtEl>
                                          <p:spTgt spid="14"/>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par>
                          <p:cTn id="37" fill="hold">
                            <p:stCondLst>
                              <p:cond delay="1500"/>
                            </p:stCondLst>
                            <p:childTnLst>
                              <p:par>
                                <p:cTn id="38" presetID="22" presetClass="entr" presetSubtype="1" fill="hold"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up)">
                                      <p:cBhvr>
                                        <p:cTn id="40" dur="500"/>
                                        <p:tgtEl>
                                          <p:spTgt spid="9"/>
                                        </p:tgtEl>
                                      </p:cBhvr>
                                    </p:animEffect>
                                  </p:childTnLst>
                                </p:cTn>
                              </p:par>
                            </p:childTnLst>
                          </p:cTn>
                        </p:par>
                        <p:par>
                          <p:cTn id="41" fill="hold">
                            <p:stCondLst>
                              <p:cond delay="2000"/>
                            </p:stCondLst>
                            <p:childTnLst>
                              <p:par>
                                <p:cTn id="42" presetID="10" presetClass="entr" presetSubtype="0"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5" grpId="0" animBg="1"/>
      <p:bldP spid="16" grpId="0" animBg="1"/>
      <p:bldP spid="1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D07B49-9CD1-44F7-A815-E129DFDFFBE5}"/>
              </a:ext>
            </a:extLst>
          </p:cNvPr>
          <p:cNvSpPr>
            <a:spLocks noGrp="1"/>
          </p:cNvSpPr>
          <p:nvPr>
            <p:ph type="title"/>
          </p:nvPr>
        </p:nvSpPr>
        <p:spPr>
          <a:xfrm>
            <a:off x="838200" y="365125"/>
            <a:ext cx="8607552" cy="660111"/>
          </a:xfrm>
        </p:spPr>
        <p:txBody>
          <a:bodyPr/>
          <a:lstStyle/>
          <a:p>
            <a:r>
              <a:rPr lang="en-US" dirty="0"/>
              <a:t>Use of Epiaortic Ultrasound in Patients Undergoing CABG</a:t>
            </a:r>
          </a:p>
        </p:txBody>
      </p:sp>
      <p:sp>
        <p:nvSpPr>
          <p:cNvPr id="8" name="Slide Number Placeholder 3">
            <a:extLst>
              <a:ext uri="{FF2B5EF4-FFF2-40B4-BE49-F238E27FC236}">
                <a16:creationId xmlns:a16="http://schemas.microsoft.com/office/drawing/2014/main" id="{1184FEE1-AB7E-4918-80F9-82E2B6F9B5DD}"/>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37</a:t>
            </a:fld>
            <a:endParaRPr lang="en-US" sz="900" dirty="0"/>
          </a:p>
        </p:txBody>
      </p:sp>
      <p:pic>
        <p:nvPicPr>
          <p:cNvPr id="3" name="Picture 2">
            <a:extLst>
              <a:ext uri="{FF2B5EF4-FFF2-40B4-BE49-F238E27FC236}">
                <a16:creationId xmlns:a16="http://schemas.microsoft.com/office/drawing/2014/main" id="{5B49543A-5170-472F-B3E3-BFE1EF0620DB}"/>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6473952" y="1432053"/>
            <a:ext cx="5718048" cy="3816176"/>
          </a:xfrm>
          <a:prstGeom prst="rect">
            <a:avLst/>
          </a:prstGeom>
        </p:spPr>
      </p:pic>
      <p:sp>
        <p:nvSpPr>
          <p:cNvPr id="9" name="Rectangle Container">
            <a:extLst>
              <a:ext uri="{FF2B5EF4-FFF2-40B4-BE49-F238E27FC236}">
                <a16:creationId xmlns:a16="http://schemas.microsoft.com/office/drawing/2014/main" id="{CB0CE828-E5D2-4102-80CB-AC8EDC992E47}"/>
              </a:ext>
              <a:ext uri="{C183D7F6-B498-43B3-948B-1728B52AA6E4}">
                <adec:decorative xmlns:adec="http://schemas.microsoft.com/office/drawing/2017/decorative" val="1"/>
              </a:ext>
            </a:extLst>
          </p:cNvPr>
          <p:cNvSpPr/>
          <p:nvPr/>
        </p:nvSpPr>
        <p:spPr>
          <a:xfrm>
            <a:off x="717936" y="1868995"/>
            <a:ext cx="6249792" cy="1974733"/>
          </a:xfrm>
          <a:prstGeom prst="rect">
            <a:avLst/>
          </a:prstGeom>
          <a:solidFill>
            <a:srgbClr val="F0DB0E"/>
          </a:solidFill>
          <a:ln w="25400">
            <a:noFill/>
          </a:ln>
          <a:effectLst/>
        </p:spPr>
        <p:txBody>
          <a:bodyPr spcFirstLastPara="0" lIns="0" tIns="0" rIns="0" bIns="0" anchor="ctr"/>
          <a:lstStyle/>
          <a:p>
            <a:pPr algn="ctr" hangingPunct="0">
              <a:lnSpc>
                <a:spcPct val="90000"/>
              </a:lnSpc>
            </a:pPr>
            <a:endParaRPr lang="en-US" sz="2000" dirty="0">
              <a:latin typeface="Lub Dub Bold" panose="020B0803030403020204" pitchFamily="34" charset="0"/>
              <a:cs typeface="Lato"/>
            </a:endParaRPr>
          </a:p>
        </p:txBody>
      </p:sp>
      <p:sp>
        <p:nvSpPr>
          <p:cNvPr id="14" name="Rectangle Container">
            <a:extLst>
              <a:ext uri="{FF2B5EF4-FFF2-40B4-BE49-F238E27FC236}">
                <a16:creationId xmlns:a16="http://schemas.microsoft.com/office/drawing/2014/main" id="{223FBC51-7863-433C-A440-06C8E3D87A2D}"/>
              </a:ext>
              <a:ext uri="{C183D7F6-B498-43B3-948B-1728B52AA6E4}">
                <adec:decorative xmlns:adec="http://schemas.microsoft.com/office/drawing/2017/decorative" val="0"/>
              </a:ext>
            </a:extLst>
          </p:cNvPr>
          <p:cNvSpPr/>
          <p:nvPr/>
        </p:nvSpPr>
        <p:spPr>
          <a:xfrm>
            <a:off x="838200" y="2019050"/>
            <a:ext cx="6057768" cy="1619375"/>
          </a:xfrm>
          <a:prstGeom prst="rect">
            <a:avLst/>
          </a:prstGeom>
          <a:noFill/>
          <a:ln w="25400">
            <a:noFill/>
          </a:ln>
          <a:effectLst/>
        </p:spPr>
        <p:txBody>
          <a:bodyPr spcFirstLastPara="0" lIns="0" tIns="0" rIns="0" bIns="0" anchor="ctr"/>
          <a:lstStyle/>
          <a:p>
            <a:pPr algn="ctr" hangingPunct="0">
              <a:lnSpc>
                <a:spcPct val="90000"/>
              </a:lnSpc>
            </a:pPr>
            <a:r>
              <a:rPr lang="en-US" sz="2000" dirty="0">
                <a:latin typeface="Lub Dub Bold" panose="020B0803030403020204" pitchFamily="34" charset="0"/>
                <a:cs typeface="Lato"/>
              </a:rPr>
              <a:t>In patients undergoing CABG, the routine use of epiaortic ultrasound scanning can be useful to evaluate the presence, location, and severity of plaque in the ascending aorta to reduce the incidence of atheroembolic complications </a:t>
            </a:r>
            <a:br>
              <a:rPr lang="en-US" sz="2000" dirty="0">
                <a:latin typeface="Lub Dub Bold" panose="020B0803030403020204" pitchFamily="34" charset="0"/>
                <a:cs typeface="Lato"/>
              </a:rPr>
            </a:br>
            <a:r>
              <a:rPr lang="en-US" sz="2000" dirty="0">
                <a:latin typeface="Lub Dub Bold" panose="020B0803030403020204" pitchFamily="34" charset="0"/>
                <a:cs typeface="Lato"/>
              </a:rPr>
              <a:t>(Class 2a)</a:t>
            </a:r>
          </a:p>
        </p:txBody>
      </p:sp>
      <p:sp>
        <p:nvSpPr>
          <p:cNvPr id="6" name="Text Placeholder 5">
            <a:extLst>
              <a:ext uri="{FF2B5EF4-FFF2-40B4-BE49-F238E27FC236}">
                <a16:creationId xmlns:a16="http://schemas.microsoft.com/office/drawing/2014/main" id="{521D3B6F-A37F-4BCC-87DE-923795B48679}"/>
              </a:ext>
            </a:extLst>
          </p:cNvPr>
          <p:cNvSpPr>
            <a:spLocks noGrp="1"/>
          </p:cNvSpPr>
          <p:nvPr>
            <p:ph type="body" sz="quarter" idx="13"/>
          </p:nvPr>
        </p:nvSpPr>
        <p:spPr>
          <a:xfrm>
            <a:off x="838200" y="6028531"/>
            <a:ext cx="10515600" cy="271939"/>
          </a:xfrm>
        </p:spPr>
        <p:txBody>
          <a:bodyPr/>
          <a:lstStyle/>
          <a:p>
            <a:pPr algn="ctr"/>
            <a:r>
              <a:rPr lang="en-US" sz="1000" b="1" dirty="0"/>
              <a:t>Abbreviations: </a:t>
            </a:r>
            <a:r>
              <a:rPr lang="en-US" sz="1000" dirty="0"/>
              <a:t>TEE indicates transesophageal echo; and US, ultrasound.</a:t>
            </a:r>
          </a:p>
        </p:txBody>
      </p:sp>
      <p:sp>
        <p:nvSpPr>
          <p:cNvPr id="18" name="Content Placeholder 2">
            <a:extLst>
              <a:ext uri="{FF2B5EF4-FFF2-40B4-BE49-F238E27FC236}">
                <a16:creationId xmlns:a16="http://schemas.microsoft.com/office/drawing/2014/main" id="{D32C10EC-4DDD-466E-8478-2EEBECDE817D}"/>
              </a:ext>
            </a:extLst>
          </p:cNvPr>
          <p:cNvSpPr>
            <a:spLocks noGrp="1"/>
          </p:cNvSpPr>
          <p:nvPr>
            <p:ph idx="1"/>
          </p:nvPr>
        </p:nvSpPr>
        <p:spPr>
          <a:xfrm>
            <a:off x="1226505" y="3992362"/>
            <a:ext cx="5232653" cy="1176465"/>
          </a:xfrm>
        </p:spPr>
        <p:txBody>
          <a:bodyPr>
            <a:noAutofit/>
          </a:bodyPr>
          <a:lstStyle/>
          <a:p>
            <a:pPr marL="457200" marR="0" lvl="1" indent="-339725" algn="l" defTabSz="914400" rtl="0" eaLnBrk="1" fontAlgn="auto" latinLnBrk="0" hangingPunct="1">
              <a:lnSpc>
                <a:spcPct val="100000"/>
              </a:lnSpc>
              <a:spcBef>
                <a:spcPts val="0"/>
              </a:spcBef>
              <a:spcAft>
                <a:spcPts val="1200"/>
              </a:spcAft>
              <a:buClr>
                <a:srgbClr val="000000"/>
              </a:buClr>
              <a:buSzTx/>
              <a:buFont typeface="Wingdings" pitchFamily="2" charset="2"/>
              <a:buChar char="ü"/>
              <a:tabLst/>
              <a:defRPr/>
            </a:pPr>
            <a:r>
              <a:rPr kumimoji="0" lang="en-US" sz="1600" b="0" i="0" u="none" strike="noStrike" kern="0" cap="none" spc="0" normalizeH="0" baseline="0" noProof="0" dirty="0">
                <a:ln>
                  <a:noFill/>
                </a:ln>
                <a:solidFill>
                  <a:prstClr val="black"/>
                </a:solidFill>
                <a:effectLst/>
                <a:uLnTx/>
                <a:uFillTx/>
                <a:cs typeface="Arial" panose="020B0604020202020204" pitchFamily="34" charset="0"/>
                <a:sym typeface="Arial"/>
              </a:rPr>
              <a:t>Superior to digital palpation or TEE</a:t>
            </a:r>
          </a:p>
          <a:p>
            <a:pPr marL="457200" marR="0" lvl="1" indent="-339725" algn="l" defTabSz="914400" rtl="0" eaLnBrk="1" fontAlgn="auto" latinLnBrk="0" hangingPunct="1">
              <a:lnSpc>
                <a:spcPct val="100000"/>
              </a:lnSpc>
              <a:spcBef>
                <a:spcPts val="0"/>
              </a:spcBef>
              <a:spcAft>
                <a:spcPts val="1200"/>
              </a:spcAft>
              <a:buClr>
                <a:srgbClr val="000000"/>
              </a:buClr>
              <a:buSzTx/>
              <a:buFont typeface="Wingdings" pitchFamily="2" charset="2"/>
              <a:buChar char="ü"/>
              <a:tabLst/>
              <a:defRPr/>
            </a:pPr>
            <a:r>
              <a:rPr kumimoji="0" lang="en-US" sz="1600" b="0" i="0" u="none" strike="noStrike" kern="0" cap="none" spc="0" normalizeH="0" baseline="0" noProof="0" dirty="0">
                <a:ln>
                  <a:noFill/>
                </a:ln>
                <a:solidFill>
                  <a:prstClr val="black"/>
                </a:solidFill>
                <a:effectLst/>
                <a:uLnTx/>
                <a:uFillTx/>
                <a:cs typeface="Arial" panose="020B0604020202020204" pitchFamily="34" charset="0"/>
                <a:sym typeface="Arial"/>
              </a:rPr>
              <a:t>“Gold standard” for detection of presence, location, and severity</a:t>
            </a:r>
          </a:p>
        </p:txBody>
      </p:sp>
    </p:spTree>
    <p:extLst>
      <p:ext uri="{BB962C8B-B14F-4D97-AF65-F5344CB8AC3E}">
        <p14:creationId xmlns:p14="http://schemas.microsoft.com/office/powerpoint/2010/main" val="2012162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D07B49-9CD1-44F7-A815-E129DFDFFBE5}"/>
              </a:ext>
            </a:extLst>
          </p:cNvPr>
          <p:cNvSpPr>
            <a:spLocks noGrp="1"/>
          </p:cNvSpPr>
          <p:nvPr>
            <p:ph type="title"/>
          </p:nvPr>
        </p:nvSpPr>
        <p:spPr>
          <a:xfrm>
            <a:off x="838200" y="365125"/>
            <a:ext cx="8607552" cy="660111"/>
          </a:xfrm>
        </p:spPr>
        <p:txBody>
          <a:bodyPr/>
          <a:lstStyle/>
          <a:p>
            <a:r>
              <a:rPr lang="en-US" dirty="0"/>
              <a:t>Decrease Post-operative Deep Sternal Wound Infections</a:t>
            </a:r>
          </a:p>
        </p:txBody>
      </p:sp>
      <p:sp>
        <p:nvSpPr>
          <p:cNvPr id="8" name="Slide Number Placeholder 3">
            <a:extLst>
              <a:ext uri="{FF2B5EF4-FFF2-40B4-BE49-F238E27FC236}">
                <a16:creationId xmlns:a16="http://schemas.microsoft.com/office/drawing/2014/main" id="{1184FEE1-AB7E-4918-80F9-82E2B6F9B5DD}"/>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38</a:t>
            </a:fld>
            <a:endParaRPr lang="en-US" sz="900" dirty="0"/>
          </a:p>
        </p:txBody>
      </p:sp>
      <p:pic>
        <p:nvPicPr>
          <p:cNvPr id="3" name="Picture 2">
            <a:extLst>
              <a:ext uri="{FF2B5EF4-FFF2-40B4-BE49-F238E27FC236}">
                <a16:creationId xmlns:a16="http://schemas.microsoft.com/office/drawing/2014/main" id="{5B49543A-5170-472F-B3E3-BFE1EF0620DB}"/>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249172"/>
            <a:ext cx="6539484" cy="3831875"/>
          </a:xfrm>
          <a:prstGeom prst="rect">
            <a:avLst/>
          </a:prstGeom>
        </p:spPr>
      </p:pic>
      <p:sp>
        <p:nvSpPr>
          <p:cNvPr id="9" name="Rectangle Container">
            <a:extLst>
              <a:ext uri="{FF2B5EF4-FFF2-40B4-BE49-F238E27FC236}">
                <a16:creationId xmlns:a16="http://schemas.microsoft.com/office/drawing/2014/main" id="{CB0CE828-E5D2-4102-80CB-AC8EDC992E47}"/>
              </a:ext>
              <a:ext uri="{C183D7F6-B498-43B3-948B-1728B52AA6E4}">
                <adec:decorative xmlns:adec="http://schemas.microsoft.com/office/drawing/2017/decorative" val="1"/>
              </a:ext>
            </a:extLst>
          </p:cNvPr>
          <p:cNvSpPr/>
          <p:nvPr/>
        </p:nvSpPr>
        <p:spPr>
          <a:xfrm>
            <a:off x="5673984" y="1414618"/>
            <a:ext cx="6062472" cy="1408177"/>
          </a:xfrm>
          <a:prstGeom prst="rect">
            <a:avLst/>
          </a:prstGeom>
          <a:solidFill>
            <a:srgbClr val="46A547"/>
          </a:solidFill>
          <a:ln w="25400">
            <a:noFill/>
          </a:ln>
          <a:effectLst/>
        </p:spPr>
        <p:txBody>
          <a:bodyPr spcFirstLastPara="0" lIns="0" tIns="0" rIns="0" bIns="0" anchor="ctr"/>
          <a:lstStyle/>
          <a:p>
            <a:pPr algn="ctr" hangingPunct="0">
              <a:lnSpc>
                <a:spcPct val="90000"/>
              </a:lnSpc>
            </a:pPr>
            <a:endParaRPr lang="en-US" sz="2000" dirty="0">
              <a:latin typeface="Lub Dub Bold" panose="020B0803030403020204" pitchFamily="34" charset="0"/>
              <a:cs typeface="Lato"/>
            </a:endParaRPr>
          </a:p>
        </p:txBody>
      </p:sp>
      <p:sp>
        <p:nvSpPr>
          <p:cNvPr id="12" name="Rectangle Container">
            <a:extLst>
              <a:ext uri="{FF2B5EF4-FFF2-40B4-BE49-F238E27FC236}">
                <a16:creationId xmlns:a16="http://schemas.microsoft.com/office/drawing/2014/main" id="{C7941119-51D4-4E14-ABD8-0FAEC6AE4946}"/>
              </a:ext>
              <a:ext uri="{C183D7F6-B498-43B3-948B-1728B52AA6E4}">
                <adec:decorative xmlns:adec="http://schemas.microsoft.com/office/drawing/2017/decorative" val="1"/>
              </a:ext>
            </a:extLst>
          </p:cNvPr>
          <p:cNvSpPr/>
          <p:nvPr/>
        </p:nvSpPr>
        <p:spPr>
          <a:xfrm>
            <a:off x="7086600" y="3060141"/>
            <a:ext cx="3873312" cy="823029"/>
          </a:xfrm>
          <a:prstGeom prst="rect">
            <a:avLst/>
          </a:prstGeom>
          <a:solidFill>
            <a:srgbClr val="46A547"/>
          </a:solidFill>
          <a:ln w="25400">
            <a:noFill/>
          </a:ln>
          <a:effectLst/>
        </p:spPr>
        <p:txBody>
          <a:bodyPr spcFirstLastPara="0" lIns="822960" tIns="0" rIns="0" bIns="0" anchor="ctr"/>
          <a:lstStyle/>
          <a:p>
            <a:pPr algn="ctr" hangingPunct="0">
              <a:lnSpc>
                <a:spcPct val="90000"/>
              </a:lnSpc>
            </a:pPr>
            <a:endParaRPr lang="fr-FR" sz="2000" dirty="0">
              <a:latin typeface="Lub Dub Bold" panose="020B0803030403020204" pitchFamily="34" charset="0"/>
              <a:cs typeface="Lato"/>
            </a:endParaRPr>
          </a:p>
        </p:txBody>
      </p:sp>
      <p:sp>
        <p:nvSpPr>
          <p:cNvPr id="13" name="Rectangle Container">
            <a:extLst>
              <a:ext uri="{FF2B5EF4-FFF2-40B4-BE49-F238E27FC236}">
                <a16:creationId xmlns:a16="http://schemas.microsoft.com/office/drawing/2014/main" id="{92E1EA41-717E-497E-8BBC-0CAEB4D14869}"/>
              </a:ext>
              <a:ext uri="{C183D7F6-B498-43B3-948B-1728B52AA6E4}">
                <adec:decorative xmlns:adec="http://schemas.microsoft.com/office/drawing/2017/decorative" val="1"/>
              </a:ext>
            </a:extLst>
          </p:cNvPr>
          <p:cNvSpPr/>
          <p:nvPr/>
        </p:nvSpPr>
        <p:spPr>
          <a:xfrm>
            <a:off x="7086600" y="4037081"/>
            <a:ext cx="3873312" cy="823029"/>
          </a:xfrm>
          <a:prstGeom prst="rect">
            <a:avLst/>
          </a:prstGeom>
          <a:solidFill>
            <a:srgbClr val="CF2429"/>
          </a:solidFill>
          <a:ln w="25400">
            <a:noFill/>
          </a:ln>
          <a:effectLst/>
        </p:spPr>
        <p:txBody>
          <a:bodyPr spcFirstLastPara="0" lIns="822960" tIns="0" rIns="0" bIns="0" anchor="ctr"/>
          <a:lstStyle/>
          <a:p>
            <a:pPr algn="ctr" hangingPunct="0">
              <a:lnSpc>
                <a:spcPct val="90000"/>
              </a:lnSpc>
            </a:pPr>
            <a:endParaRPr lang="fr-FR" sz="2000" dirty="0">
              <a:latin typeface="Lub Dub Bold" panose="020B0803030403020204" pitchFamily="34" charset="0"/>
              <a:cs typeface="Lato"/>
            </a:endParaRPr>
          </a:p>
        </p:txBody>
      </p:sp>
      <p:pic>
        <p:nvPicPr>
          <p:cNvPr id="17" name="Graphic 16">
            <a:extLst>
              <a:ext uri="{FF2B5EF4-FFF2-40B4-BE49-F238E27FC236}">
                <a16:creationId xmlns:a16="http://schemas.microsoft.com/office/drawing/2014/main" id="{EBF2B258-2CD1-4AF6-8433-F061D55FF696}"/>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94333" y="2942970"/>
            <a:ext cx="614756" cy="976873"/>
          </a:xfrm>
          <a:prstGeom prst="rect">
            <a:avLst/>
          </a:prstGeom>
        </p:spPr>
      </p:pic>
      <p:pic>
        <p:nvPicPr>
          <p:cNvPr id="21" name="Graphic 20">
            <a:extLst>
              <a:ext uri="{FF2B5EF4-FFF2-40B4-BE49-F238E27FC236}">
                <a16:creationId xmlns:a16="http://schemas.microsoft.com/office/drawing/2014/main" id="{A4379346-A078-4FB7-826F-44B63A8338DF}"/>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19422" y="4044977"/>
            <a:ext cx="764578" cy="764578"/>
          </a:xfrm>
          <a:prstGeom prst="rect">
            <a:avLst/>
          </a:prstGeom>
        </p:spPr>
      </p:pic>
      <p:sp>
        <p:nvSpPr>
          <p:cNvPr id="22" name="Rectangle 21">
            <a:extLst>
              <a:ext uri="{FF2B5EF4-FFF2-40B4-BE49-F238E27FC236}">
                <a16:creationId xmlns:a16="http://schemas.microsoft.com/office/drawing/2014/main" id="{8AF0C805-AA53-4BCA-B207-4E4E639BB94E}"/>
              </a:ext>
              <a:ext uri="{C183D7F6-B498-43B3-948B-1728B52AA6E4}">
                <adec:decorative xmlns:adec="http://schemas.microsoft.com/office/drawing/2017/decorative" val="1"/>
              </a:ext>
            </a:extLst>
          </p:cNvPr>
          <p:cNvSpPr/>
          <p:nvPr/>
        </p:nvSpPr>
        <p:spPr>
          <a:xfrm>
            <a:off x="3928657" y="5365064"/>
            <a:ext cx="3967566" cy="551376"/>
          </a:xfrm>
          <a:prstGeom prst="rect">
            <a:avLst/>
          </a:prstGeom>
          <a:solidFill>
            <a:schemeClr val="bg1">
              <a:lumMod val="8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Container">
            <a:extLst>
              <a:ext uri="{FF2B5EF4-FFF2-40B4-BE49-F238E27FC236}">
                <a16:creationId xmlns:a16="http://schemas.microsoft.com/office/drawing/2014/main" id="{223FBC51-7863-433C-A440-06C8E3D87A2D}"/>
              </a:ext>
              <a:ext uri="{C183D7F6-B498-43B3-948B-1728B52AA6E4}">
                <adec:decorative xmlns:adec="http://schemas.microsoft.com/office/drawing/2017/decorative" val="0"/>
              </a:ext>
            </a:extLst>
          </p:cNvPr>
          <p:cNvSpPr/>
          <p:nvPr/>
        </p:nvSpPr>
        <p:spPr>
          <a:xfrm>
            <a:off x="5673984" y="1418816"/>
            <a:ext cx="6062472" cy="1408177"/>
          </a:xfrm>
          <a:prstGeom prst="rect">
            <a:avLst/>
          </a:prstGeom>
          <a:noFill/>
          <a:ln w="25400">
            <a:noFill/>
          </a:ln>
          <a:effectLst/>
        </p:spPr>
        <p:txBody>
          <a:bodyPr spcFirstLastPara="0" lIns="0" tIns="0" rIns="0" bIns="0" anchor="ctr"/>
          <a:lstStyle/>
          <a:p>
            <a:pPr algn="ctr" hangingPunct="0">
              <a:lnSpc>
                <a:spcPct val="90000"/>
              </a:lnSpc>
            </a:pPr>
            <a:r>
              <a:rPr lang="en-US" sz="2000" dirty="0">
                <a:latin typeface="Lub Dub Bold" panose="020B0803030403020204" pitchFamily="34" charset="0"/>
                <a:cs typeface="Lato"/>
              </a:rPr>
              <a:t>Intraop + Postop Target Serum Glucose Level: </a:t>
            </a:r>
          </a:p>
          <a:p>
            <a:pPr algn="ctr" hangingPunct="0">
              <a:lnSpc>
                <a:spcPct val="90000"/>
              </a:lnSpc>
            </a:pPr>
            <a:r>
              <a:rPr lang="en-US" sz="3600" dirty="0">
                <a:latin typeface="Lub Dub Heavy" panose="020B0903030403020204" pitchFamily="34" charset="0"/>
                <a:cs typeface="Lato"/>
              </a:rPr>
              <a:t>&lt;180mg/dL </a:t>
            </a:r>
            <a:br>
              <a:rPr lang="en-US" sz="2000" dirty="0">
                <a:latin typeface="Lub Dub Bold" panose="020B0803030403020204" pitchFamily="34" charset="0"/>
                <a:cs typeface="Lato"/>
              </a:rPr>
            </a:br>
            <a:r>
              <a:rPr lang="en-US" sz="2000" dirty="0">
                <a:latin typeface="Lub Dub Bold" panose="020B0803030403020204" pitchFamily="34" charset="0"/>
                <a:cs typeface="Lato"/>
              </a:rPr>
              <a:t>(Class 1)</a:t>
            </a:r>
          </a:p>
        </p:txBody>
      </p:sp>
      <p:sp>
        <p:nvSpPr>
          <p:cNvPr id="15" name="Rectangle Container">
            <a:extLst>
              <a:ext uri="{FF2B5EF4-FFF2-40B4-BE49-F238E27FC236}">
                <a16:creationId xmlns:a16="http://schemas.microsoft.com/office/drawing/2014/main" id="{576FDD8D-DD5D-45E1-B912-862A4289BF2F}"/>
              </a:ext>
              <a:ext uri="{C183D7F6-B498-43B3-948B-1728B52AA6E4}">
                <adec:decorative xmlns:adec="http://schemas.microsoft.com/office/drawing/2017/decorative" val="0"/>
              </a:ext>
            </a:extLst>
          </p:cNvPr>
          <p:cNvSpPr/>
          <p:nvPr/>
        </p:nvSpPr>
        <p:spPr>
          <a:xfrm>
            <a:off x="7086600" y="3064339"/>
            <a:ext cx="3873312" cy="823029"/>
          </a:xfrm>
          <a:prstGeom prst="rect">
            <a:avLst/>
          </a:prstGeom>
          <a:noFill/>
          <a:ln w="25400">
            <a:noFill/>
          </a:ln>
          <a:effectLst/>
        </p:spPr>
        <p:txBody>
          <a:bodyPr spcFirstLastPara="0" lIns="822960" tIns="0" rIns="0" bIns="0" anchor="ctr"/>
          <a:lstStyle/>
          <a:p>
            <a:pPr algn="ctr" hangingPunct="0">
              <a:lnSpc>
                <a:spcPct val="90000"/>
              </a:lnSpc>
            </a:pPr>
            <a:r>
              <a:rPr lang="fr-FR" sz="2000" dirty="0">
                <a:latin typeface="Lub Dub Bold" panose="020B0803030403020204" pitchFamily="34" charset="0"/>
                <a:cs typeface="Lato"/>
              </a:rPr>
              <a:t>Administer IV insulin continuous infusion</a:t>
            </a:r>
          </a:p>
        </p:txBody>
      </p:sp>
      <p:sp>
        <p:nvSpPr>
          <p:cNvPr id="16" name="Rectangle Container">
            <a:extLst>
              <a:ext uri="{FF2B5EF4-FFF2-40B4-BE49-F238E27FC236}">
                <a16:creationId xmlns:a16="http://schemas.microsoft.com/office/drawing/2014/main" id="{753F82C2-C812-4B5A-9DA8-190F61F577F6}"/>
              </a:ext>
              <a:ext uri="{C183D7F6-B498-43B3-948B-1728B52AA6E4}">
                <adec:decorative xmlns:adec="http://schemas.microsoft.com/office/drawing/2017/decorative" val="0"/>
              </a:ext>
            </a:extLst>
          </p:cNvPr>
          <p:cNvSpPr/>
          <p:nvPr/>
        </p:nvSpPr>
        <p:spPr>
          <a:xfrm>
            <a:off x="7086600" y="4041279"/>
            <a:ext cx="3873312" cy="823029"/>
          </a:xfrm>
          <a:prstGeom prst="rect">
            <a:avLst/>
          </a:prstGeom>
          <a:noFill/>
          <a:ln w="25400">
            <a:noFill/>
          </a:ln>
          <a:effectLst/>
        </p:spPr>
        <p:txBody>
          <a:bodyPr spcFirstLastPara="0" lIns="822960" tIns="0" rIns="0" bIns="0" anchor="ctr"/>
          <a:lstStyle/>
          <a:p>
            <a:pPr algn="ctr" hangingPunct="0">
              <a:lnSpc>
                <a:spcPct val="90000"/>
              </a:lnSpc>
            </a:pPr>
            <a:r>
              <a:rPr lang="fr-FR" sz="2000" dirty="0">
                <a:latin typeface="Lub Dub Bold" panose="020B0803030403020204" pitchFamily="34" charset="0"/>
                <a:cs typeface="Lato"/>
              </a:rPr>
              <a:t>AVOID hypoglycemia</a:t>
            </a:r>
          </a:p>
        </p:txBody>
      </p:sp>
      <p:sp>
        <p:nvSpPr>
          <p:cNvPr id="23" name="TextBox 22">
            <a:hlinkClick r:id="rId7" action="ppaction://hlinksldjump"/>
            <a:extLst>
              <a:ext uri="{FF2B5EF4-FFF2-40B4-BE49-F238E27FC236}">
                <a16:creationId xmlns:a16="http://schemas.microsoft.com/office/drawing/2014/main" id="{507CC569-5452-4153-BFAD-87AE7054D3B5}"/>
              </a:ext>
              <a:ext uri="{C183D7F6-B498-43B3-948B-1728B52AA6E4}">
                <adec:decorative xmlns:adec="http://schemas.microsoft.com/office/drawing/2017/decorative" val="0"/>
              </a:ext>
            </a:extLst>
          </p:cNvPr>
          <p:cNvSpPr txBox="1"/>
          <p:nvPr/>
        </p:nvSpPr>
        <p:spPr>
          <a:xfrm>
            <a:off x="4039055" y="5430231"/>
            <a:ext cx="3720983" cy="400110"/>
          </a:xfrm>
          <a:prstGeom prst="rect">
            <a:avLst/>
          </a:prstGeom>
          <a:noFill/>
        </p:spPr>
        <p:txBody>
          <a:bodyPr wrap="square" rtlCol="0">
            <a:spAutoFit/>
          </a:bodyPr>
          <a:lstStyle/>
          <a:p>
            <a:pPr algn="ctr"/>
            <a:r>
              <a:rPr lang="en-US" sz="2000" b="1" u="sng" dirty="0">
                <a:latin typeface="Lub Dub Condensed" panose="020B0506030403020204" pitchFamily="34" charset="0"/>
                <a:sym typeface="Wingdings 3" panose="05040102010807070707" pitchFamily="18" charset="2"/>
                <a:hlinkClick r:id="rId8" action="ppaction://hlinksldjump"/>
              </a:rPr>
              <a:t>Click here for more best practices</a:t>
            </a:r>
            <a:endParaRPr lang="en-US" sz="2000" b="1" u="sng" dirty="0">
              <a:latin typeface="Lub Dub Condensed" panose="020B0506030403020204" pitchFamily="34" charset="0"/>
            </a:endParaRPr>
          </a:p>
        </p:txBody>
      </p:sp>
      <p:sp>
        <p:nvSpPr>
          <p:cNvPr id="6" name="Text Placeholder 5">
            <a:extLst>
              <a:ext uri="{FF2B5EF4-FFF2-40B4-BE49-F238E27FC236}">
                <a16:creationId xmlns:a16="http://schemas.microsoft.com/office/drawing/2014/main" id="{521D3B6F-A37F-4BCC-87DE-923795B48679}"/>
              </a:ext>
            </a:extLst>
          </p:cNvPr>
          <p:cNvSpPr>
            <a:spLocks noGrp="1"/>
          </p:cNvSpPr>
          <p:nvPr>
            <p:ph type="body" sz="quarter" idx="13"/>
          </p:nvPr>
        </p:nvSpPr>
        <p:spPr>
          <a:xfrm>
            <a:off x="838200" y="6028531"/>
            <a:ext cx="10515600" cy="271939"/>
          </a:xfrm>
        </p:spPr>
        <p:txBody>
          <a:bodyPr/>
          <a:lstStyle/>
          <a:p>
            <a:pPr algn="ctr"/>
            <a:r>
              <a:rPr lang="en-US" sz="1000" b="1" dirty="0"/>
              <a:t>Abbreviations: </a:t>
            </a:r>
            <a:r>
              <a:rPr lang="en-US" sz="1000" dirty="0"/>
              <a:t>IV indicates intravenous; and SWI, sternal wound infections.</a:t>
            </a:r>
          </a:p>
        </p:txBody>
      </p:sp>
    </p:spTree>
    <p:extLst>
      <p:ext uri="{BB962C8B-B14F-4D97-AF65-F5344CB8AC3E}">
        <p14:creationId xmlns:p14="http://schemas.microsoft.com/office/powerpoint/2010/main" val="3136543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animBg="1"/>
      <p:bldP spid="15"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D07B49-9CD1-44F7-A815-E129DFDFFBE5}"/>
              </a:ext>
            </a:extLst>
          </p:cNvPr>
          <p:cNvSpPr>
            <a:spLocks noGrp="1"/>
          </p:cNvSpPr>
          <p:nvPr>
            <p:ph type="title"/>
          </p:nvPr>
        </p:nvSpPr>
        <p:spPr>
          <a:xfrm>
            <a:off x="838200" y="365125"/>
            <a:ext cx="8607552" cy="660111"/>
          </a:xfrm>
        </p:spPr>
        <p:txBody>
          <a:bodyPr/>
          <a:lstStyle/>
          <a:p>
            <a:r>
              <a:rPr lang="en-US" dirty="0"/>
              <a:t>Perioperative Pharmacotherapy</a:t>
            </a:r>
          </a:p>
        </p:txBody>
      </p:sp>
      <p:sp>
        <p:nvSpPr>
          <p:cNvPr id="8" name="Slide Number Placeholder 3">
            <a:extLst>
              <a:ext uri="{FF2B5EF4-FFF2-40B4-BE49-F238E27FC236}">
                <a16:creationId xmlns:a16="http://schemas.microsoft.com/office/drawing/2014/main" id="{472F4E70-EBD8-4F35-A608-DBC74AA525A4}"/>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39</a:t>
            </a:fld>
            <a:endParaRPr lang="en-US" sz="900" dirty="0"/>
          </a:p>
        </p:txBody>
      </p:sp>
      <p:sp>
        <p:nvSpPr>
          <p:cNvPr id="9" name="TextBox 8">
            <a:extLst>
              <a:ext uri="{FF2B5EF4-FFF2-40B4-BE49-F238E27FC236}">
                <a16:creationId xmlns:a16="http://schemas.microsoft.com/office/drawing/2014/main" id="{33A97C0F-E980-4C6D-A37E-FA33CECA4728}"/>
              </a:ext>
            </a:extLst>
          </p:cNvPr>
          <p:cNvSpPr txBox="1"/>
          <p:nvPr/>
        </p:nvSpPr>
        <p:spPr>
          <a:xfrm>
            <a:off x="745355" y="1122114"/>
            <a:ext cx="2320730" cy="584904"/>
          </a:xfrm>
          <a:prstGeom prst="rect">
            <a:avLst/>
          </a:prstGeom>
          <a:noFill/>
        </p:spPr>
        <p:txBody>
          <a:bodyPr wrap="square">
            <a:spAutoFit/>
          </a:bodyPr>
          <a:lstStyle/>
          <a:p>
            <a:pPr>
              <a:lnSpc>
                <a:spcPct val="80000"/>
              </a:lnSpc>
            </a:pPr>
            <a:r>
              <a:rPr lang="en-US" sz="2000" dirty="0">
                <a:solidFill>
                  <a:srgbClr val="CF2429"/>
                </a:solidFill>
                <a:latin typeface="Lub Dub Bold" panose="020B0803030403020204" pitchFamily="34" charset="0"/>
              </a:rPr>
              <a:t>Pre-op </a:t>
            </a:r>
            <a:br>
              <a:rPr lang="en-US" sz="2000" dirty="0">
                <a:solidFill>
                  <a:srgbClr val="CF2429"/>
                </a:solidFill>
                <a:latin typeface="Lub Dub Bold" panose="020B0803030403020204" pitchFamily="34" charset="0"/>
              </a:rPr>
            </a:br>
            <a:r>
              <a:rPr lang="en-US" sz="2000" dirty="0">
                <a:solidFill>
                  <a:srgbClr val="CF2429"/>
                </a:solidFill>
                <a:latin typeface="Lub Dub Bold" panose="020B0803030403020204" pitchFamily="34" charset="0"/>
              </a:rPr>
              <a:t>Anti-platelet</a:t>
            </a:r>
          </a:p>
        </p:txBody>
      </p:sp>
      <p:graphicFrame>
        <p:nvGraphicFramePr>
          <p:cNvPr id="28" name="Content Placeholder 5">
            <a:extLst>
              <a:ext uri="{FF2B5EF4-FFF2-40B4-BE49-F238E27FC236}">
                <a16:creationId xmlns:a16="http://schemas.microsoft.com/office/drawing/2014/main" id="{F0A14BA6-6630-402E-BF25-BEDDAEAB3B22}"/>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588498667"/>
              </p:ext>
            </p:extLst>
          </p:nvPr>
        </p:nvGraphicFramePr>
        <p:xfrm>
          <a:off x="3066085" y="1060292"/>
          <a:ext cx="7482509" cy="3099540"/>
        </p:xfrm>
        <a:graphic>
          <a:graphicData uri="http://schemas.openxmlformats.org/drawingml/2006/table">
            <a:tbl>
              <a:tblPr firstRow="1" bandRow="1">
                <a:tableStyleId>{5C22544A-7EE6-4342-B048-85BDC9FD1C3A}</a:tableStyleId>
              </a:tblPr>
              <a:tblGrid>
                <a:gridCol w="2696852">
                  <a:extLst>
                    <a:ext uri="{9D8B030D-6E8A-4147-A177-3AD203B41FA5}">
                      <a16:colId xmlns:a16="http://schemas.microsoft.com/office/drawing/2014/main" val="2649235253"/>
                    </a:ext>
                  </a:extLst>
                </a:gridCol>
                <a:gridCol w="4785657">
                  <a:extLst>
                    <a:ext uri="{9D8B030D-6E8A-4147-A177-3AD203B41FA5}">
                      <a16:colId xmlns:a16="http://schemas.microsoft.com/office/drawing/2014/main" val="3265590656"/>
                    </a:ext>
                  </a:extLst>
                </a:gridCol>
              </a:tblGrid>
              <a:tr h="20006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0"/>
                        </a:spcBef>
                      </a:pPr>
                      <a:r>
                        <a:rPr lang="en-US" sz="1400" b="1" spc="50" dirty="0">
                          <a:solidFill>
                            <a:schemeClr val="bg1"/>
                          </a:solidFill>
                          <a:latin typeface="Lub Dub Bold" panose="020B0803030403020204" pitchFamily="34" charset="0"/>
                          <a:cs typeface="Calibri"/>
                        </a:rPr>
                        <a:t>PRE-OP ANTI-PLATELET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0"/>
                        </a:spcBef>
                      </a:pPr>
                      <a:r>
                        <a:rPr lang="en-US" sz="1400" b="1" spc="40" dirty="0">
                          <a:solidFill>
                            <a:schemeClr val="bg1"/>
                          </a:solidFill>
                          <a:latin typeface="Lub Dub Bold" panose="020B0803030403020204" pitchFamily="34" charset="0"/>
                          <a:cs typeface="Calibri"/>
                        </a:rPr>
                        <a:t>PLAN TO DECREASE RISK OF BLEEDING</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34010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600" dirty="0">
                          <a:ln>
                            <a:noFill/>
                          </a:ln>
                          <a:solidFill>
                            <a:schemeClr val="tx1"/>
                          </a:solidFill>
                          <a:latin typeface="Lub Dub Bold" panose="020B0803030403020204" pitchFamily="34" charset="0"/>
                          <a:cs typeface="Calibri"/>
                        </a:rPr>
                        <a:t>ASA, daily</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400" b="0" kern="1200" dirty="0">
                          <a:solidFill>
                            <a:srgbClr val="231F20"/>
                          </a:solidFill>
                          <a:latin typeface="Lub Dub Bold" panose="020B0803030403020204" pitchFamily="34" charset="0"/>
                          <a:ea typeface="+mn-ea"/>
                          <a:cs typeface="Calibri"/>
                        </a:rPr>
                        <a:t>CONTINUE</a:t>
                      </a:r>
                      <a:r>
                        <a:rPr lang="en-US" sz="1400" b="0" kern="1200" dirty="0">
                          <a:solidFill>
                            <a:srgbClr val="231F20"/>
                          </a:solidFill>
                          <a:latin typeface="Lub Dub Medium" panose="020B0603030403020204" pitchFamily="34" charset="0"/>
                          <a:ea typeface="+mn-ea"/>
                          <a:cs typeface="Calibri"/>
                        </a:rPr>
                        <a:t>, if already taking (Class 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extLst>
                  <a:ext uri="{0D108BD9-81ED-4DB2-BD59-A6C34878D82A}">
                    <a16:rowId xmlns:a16="http://schemas.microsoft.com/office/drawing/2014/main" val="3459901216"/>
                  </a:ext>
                </a:extLst>
              </a:tr>
              <a:tr h="529863">
                <a:tc rowSpan="2">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600" dirty="0">
                          <a:ln>
                            <a:noFill/>
                          </a:ln>
                          <a:solidFill>
                            <a:schemeClr val="tx1"/>
                          </a:solidFill>
                          <a:latin typeface="Lub Dub Bold" panose="020B0803030403020204" pitchFamily="34" charset="0"/>
                          <a:cs typeface="Calibri"/>
                        </a:rPr>
                        <a:t>Clopidogrel &amp; Ticagrelor</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31F20"/>
                          </a:solidFill>
                          <a:effectLst/>
                          <a:uLnTx/>
                          <a:uFillTx/>
                          <a:latin typeface="Lub Dub Bold" panose="020B0803030403020204" pitchFamily="34" charset="0"/>
                          <a:ea typeface="+mn-ea"/>
                          <a:cs typeface="Calibri"/>
                        </a:rPr>
                        <a:t>  </a:t>
                      </a:r>
                      <a:r>
                        <a:rPr kumimoji="0" lang="en-US" sz="1400" b="0" i="0" u="none" strike="noStrike" kern="1200" cap="none" spc="0" normalizeH="0" baseline="0" noProof="0" dirty="0">
                          <a:ln>
                            <a:noFill/>
                          </a:ln>
                          <a:solidFill>
                            <a:srgbClr val="46A547"/>
                          </a:solidFill>
                          <a:effectLst/>
                          <a:uLnTx/>
                          <a:uFillTx/>
                          <a:latin typeface="Lub Dub Bold" panose="020B0803030403020204" pitchFamily="34" charset="0"/>
                          <a:ea typeface="+mn-ea"/>
                          <a:cs typeface="Calibri"/>
                        </a:rPr>
                        <a:t>STOP </a:t>
                      </a:r>
                      <a:r>
                        <a:rPr lang="en-US" sz="1400" b="0" kern="1200" noProof="0" dirty="0">
                          <a:solidFill>
                            <a:srgbClr val="231F20"/>
                          </a:solidFill>
                          <a:latin typeface="Lub Dub Medium" panose="020B0603030403020204" pitchFamily="34" charset="0"/>
                          <a:ea typeface="+mn-ea"/>
                          <a:cs typeface="Calibri"/>
                        </a:rPr>
                        <a:t>At least 24 hrs, if </a:t>
                      </a:r>
                      <a:r>
                        <a:rPr lang="en-US" sz="1400" b="0" kern="1200" noProof="0" dirty="0">
                          <a:solidFill>
                            <a:srgbClr val="231F20"/>
                          </a:solidFill>
                          <a:latin typeface="Lub Dub Bold" panose="020B0803030403020204" pitchFamily="34" charset="0"/>
                          <a:ea typeface="+mn-ea"/>
                          <a:cs typeface="Calibri"/>
                        </a:rPr>
                        <a:t>URGENT</a:t>
                      </a:r>
                      <a:r>
                        <a:rPr lang="en-US" sz="1400" b="0" kern="1200" noProof="0" dirty="0">
                          <a:solidFill>
                            <a:srgbClr val="231F20"/>
                          </a:solidFill>
                          <a:latin typeface="Lub Dub Medium" panose="020B0603030403020204" pitchFamily="34" charset="0"/>
                          <a:ea typeface="+mn-ea"/>
                          <a:cs typeface="Calibri"/>
                        </a:rPr>
                        <a:t> (Class 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extLst>
                  <a:ext uri="{0D108BD9-81ED-4DB2-BD59-A6C34878D82A}">
                    <a16:rowId xmlns:a16="http://schemas.microsoft.com/office/drawing/2014/main" val="3931764693"/>
                  </a:ext>
                </a:extLst>
              </a:tr>
              <a:tr h="340104">
                <a:tc vMerge="1">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endParaRPr lang="en-US" sz="1600" dirty="0">
                        <a:ln>
                          <a:noFill/>
                        </a:ln>
                        <a:solidFill>
                          <a:schemeClr val="tx1"/>
                        </a:solidFill>
                        <a:latin typeface="Lub Dub Bold" panose="020B0803030403020204" pitchFamily="34" charset="0"/>
                        <a:cs typeface="Calibri"/>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kumimoji="0" lang="en-US" sz="1400" b="0" i="0" u="none" strike="noStrike" kern="1200" cap="none" spc="0" normalizeH="0" baseline="0" noProof="0" dirty="0">
                          <a:ln>
                            <a:noFill/>
                          </a:ln>
                          <a:solidFill>
                            <a:srgbClr val="F0DB0E"/>
                          </a:solidFill>
                          <a:effectLst/>
                          <a:uLnTx/>
                          <a:uFillTx/>
                          <a:latin typeface="Lub Dub Bold" panose="020B0803030403020204" pitchFamily="34" charset="0"/>
                          <a:ea typeface="+mn-ea"/>
                          <a:cs typeface="Calibri"/>
                        </a:rPr>
                        <a:t>STOP   </a:t>
                      </a:r>
                      <a:r>
                        <a:rPr kumimoji="0" lang="en-US" sz="1400" b="0" i="0" u="none" strike="noStrike" kern="1200" cap="none" spc="0" normalizeH="0" baseline="0" noProof="0" dirty="0">
                          <a:ln>
                            <a:noFill/>
                          </a:ln>
                          <a:solidFill>
                            <a:srgbClr val="231F20"/>
                          </a:solidFill>
                          <a:effectLst/>
                          <a:uLnTx/>
                          <a:uFillTx/>
                          <a:latin typeface="Lub Dub Bold" panose="020B0803030403020204" pitchFamily="34" charset="0"/>
                          <a:ea typeface="+mn-ea"/>
                          <a:cs typeface="Calibri"/>
                        </a:rPr>
                        <a:t>  Ticagrelor</a:t>
                      </a:r>
                      <a:r>
                        <a:rPr kumimoji="0" lang="en-US" sz="1400" b="0" i="0" u="none" strike="noStrike" kern="1200" cap="none" spc="0" normalizeH="0" baseline="0" noProof="0" dirty="0">
                          <a:ln>
                            <a:noFill/>
                          </a:ln>
                          <a:solidFill>
                            <a:srgbClr val="231F20"/>
                          </a:solidFill>
                          <a:effectLst/>
                          <a:uLnTx/>
                          <a:uFillTx/>
                          <a:latin typeface="Lub Dub Medium" panose="020B0603030403020204" pitchFamily="34" charset="0"/>
                          <a:ea typeface="+mn-ea"/>
                          <a:cs typeface="Calibri"/>
                        </a:rPr>
                        <a:t> at least 3d, if elective (Class 2a)</a:t>
                      </a:r>
                    </a:p>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kumimoji="0" lang="en-US" sz="1400" b="0" i="0" u="none" strike="noStrike" kern="1200" cap="none" spc="0" normalizeH="0" baseline="0" noProof="0" dirty="0">
                          <a:ln>
                            <a:noFill/>
                          </a:ln>
                          <a:solidFill>
                            <a:srgbClr val="F0DB0E"/>
                          </a:solidFill>
                          <a:effectLst/>
                          <a:uLnTx/>
                          <a:uFillTx/>
                          <a:latin typeface="Lub Dub Bold" panose="020B0803030403020204" pitchFamily="34" charset="0"/>
                          <a:ea typeface="+mn-ea"/>
                          <a:cs typeface="Calibri"/>
                        </a:rPr>
                        <a:t>STOP     </a:t>
                      </a:r>
                      <a:r>
                        <a:rPr kumimoji="0" lang="en-US" sz="1400" b="0" i="0" u="none" strike="noStrike" kern="1200" cap="none" spc="0" normalizeH="0" baseline="0" noProof="0" dirty="0">
                          <a:ln>
                            <a:noFill/>
                          </a:ln>
                          <a:solidFill>
                            <a:srgbClr val="231F20"/>
                          </a:solidFill>
                          <a:effectLst/>
                          <a:uLnTx/>
                          <a:uFillTx/>
                          <a:latin typeface="Lub Dub Bold" panose="020B0803030403020204" pitchFamily="34" charset="0"/>
                          <a:ea typeface="+mn-ea"/>
                          <a:cs typeface="Calibri"/>
                        </a:rPr>
                        <a:t>Clopidogrel</a:t>
                      </a:r>
                      <a:r>
                        <a:rPr kumimoji="0" lang="en-US" sz="1400" b="0" i="0" u="none" strike="noStrike" kern="1200" cap="none" spc="0" normalizeH="0" baseline="0" noProof="0" dirty="0">
                          <a:ln>
                            <a:noFill/>
                          </a:ln>
                          <a:solidFill>
                            <a:srgbClr val="231F20"/>
                          </a:solidFill>
                          <a:effectLst/>
                          <a:uLnTx/>
                          <a:uFillTx/>
                          <a:latin typeface="Lub Dub Medium" panose="020B0603030403020204" pitchFamily="34" charset="0"/>
                          <a:ea typeface="+mn-ea"/>
                          <a:cs typeface="Calibri"/>
                        </a:rPr>
                        <a:t> at least 5d, if elective (Class 2a)</a:t>
                      </a:r>
                    </a:p>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kumimoji="0" lang="en-US" sz="1400" b="0" i="0" u="none" strike="noStrike" kern="1200" cap="none" spc="0" normalizeH="0" baseline="0" noProof="0" dirty="0">
                          <a:ln>
                            <a:noFill/>
                          </a:ln>
                          <a:solidFill>
                            <a:srgbClr val="F0DB0E"/>
                          </a:solidFill>
                          <a:effectLst/>
                          <a:uLnTx/>
                          <a:uFillTx/>
                          <a:latin typeface="Lub Dub Bold" panose="020B0803030403020204" pitchFamily="34" charset="0"/>
                          <a:ea typeface="+mn-ea"/>
                          <a:cs typeface="Calibri"/>
                        </a:rPr>
                        <a:t>STOP     </a:t>
                      </a:r>
                      <a:r>
                        <a:rPr kumimoji="0" lang="en-US" sz="1400" b="0" i="0" u="none" strike="noStrike" kern="1200" cap="none" spc="0" normalizeH="0" baseline="0" noProof="0" dirty="0">
                          <a:ln>
                            <a:noFill/>
                          </a:ln>
                          <a:solidFill>
                            <a:srgbClr val="231F20"/>
                          </a:solidFill>
                          <a:effectLst/>
                          <a:uLnTx/>
                          <a:uFillTx/>
                          <a:latin typeface="Lub Dub Bold" panose="020B0803030403020204" pitchFamily="34" charset="0"/>
                          <a:ea typeface="+mn-ea"/>
                          <a:cs typeface="Calibri"/>
                        </a:rPr>
                        <a:t>Prasugrel</a:t>
                      </a:r>
                      <a:r>
                        <a:rPr kumimoji="0" lang="en-US" sz="1400" b="0" i="0" u="none" strike="noStrike" kern="1200" cap="none" spc="0" normalizeH="0" baseline="0" noProof="0" dirty="0">
                          <a:ln>
                            <a:noFill/>
                          </a:ln>
                          <a:solidFill>
                            <a:srgbClr val="231F20"/>
                          </a:solidFill>
                          <a:effectLst/>
                          <a:uLnTx/>
                          <a:uFillTx/>
                          <a:latin typeface="Lub Dub Medium" panose="020B0603030403020204" pitchFamily="34" charset="0"/>
                          <a:ea typeface="+mn-ea"/>
                          <a:cs typeface="Calibri"/>
                        </a:rPr>
                        <a:t> at least 7d, if elective (Class 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extLst>
                  <a:ext uri="{0D108BD9-81ED-4DB2-BD59-A6C34878D82A}">
                    <a16:rowId xmlns:a16="http://schemas.microsoft.com/office/drawing/2014/main" val="1531865540"/>
                  </a:ext>
                </a:extLst>
              </a:tr>
              <a:tr h="512952">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600" dirty="0">
                          <a:ln>
                            <a:noFill/>
                          </a:ln>
                          <a:solidFill>
                            <a:schemeClr val="tx1"/>
                          </a:solidFill>
                          <a:latin typeface="Lub Dub Bold" panose="020B0803030403020204" pitchFamily="34" charset="0"/>
                          <a:cs typeface="Calibri"/>
                        </a:rPr>
                        <a:t>Eptifibatide &amp; Tirofiban</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kumimoji="0" lang="en-US" sz="1400" b="0" i="0" u="none" strike="noStrike" kern="1200" cap="none" spc="0" normalizeH="0" baseline="0" noProof="0" dirty="0">
                          <a:ln>
                            <a:noFill/>
                          </a:ln>
                          <a:solidFill>
                            <a:srgbClr val="231F20"/>
                          </a:solidFill>
                          <a:effectLst/>
                          <a:uLnTx/>
                          <a:uFillTx/>
                          <a:latin typeface="Lub Dub Bold" panose="020B0803030403020204" pitchFamily="34" charset="0"/>
                          <a:ea typeface="+mn-ea"/>
                          <a:cs typeface="Calibri"/>
                        </a:rPr>
                        <a:t> </a:t>
                      </a:r>
                      <a:r>
                        <a:rPr kumimoji="0" lang="en-US" sz="1400" b="0" i="0" u="none" strike="noStrike" kern="1200" cap="none" spc="0" normalizeH="0" baseline="0" noProof="0" dirty="0">
                          <a:ln>
                            <a:noFill/>
                          </a:ln>
                          <a:solidFill>
                            <a:srgbClr val="46A547"/>
                          </a:solidFill>
                          <a:effectLst/>
                          <a:uLnTx/>
                          <a:uFillTx/>
                          <a:latin typeface="Lub Dub Bold" panose="020B0803030403020204" pitchFamily="34" charset="0"/>
                          <a:ea typeface="+mn-ea"/>
                          <a:cs typeface="Calibri"/>
                        </a:rPr>
                        <a:t>STOP </a:t>
                      </a:r>
                      <a:r>
                        <a:rPr kumimoji="0" lang="en-US" sz="1400" b="0" i="0" u="none" strike="noStrike" kern="1200" cap="none" spc="0" normalizeH="0" baseline="0" noProof="0" dirty="0">
                          <a:ln>
                            <a:noFill/>
                          </a:ln>
                          <a:solidFill>
                            <a:srgbClr val="231F20"/>
                          </a:solidFill>
                          <a:effectLst/>
                          <a:uLnTx/>
                          <a:uFillTx/>
                          <a:latin typeface="Lub Dub Medium" panose="020B0603030403020204" pitchFamily="34" charset="0"/>
                          <a:ea typeface="+mn-ea"/>
                          <a:cs typeface="Calibri"/>
                        </a:rPr>
                        <a:t>At least 4 hrs (Class 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extLst>
                  <a:ext uri="{0D108BD9-81ED-4DB2-BD59-A6C34878D82A}">
                    <a16:rowId xmlns:a16="http://schemas.microsoft.com/office/drawing/2014/main" val="919269000"/>
                  </a:ext>
                </a:extLst>
              </a:tr>
              <a:tr h="527901">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600" dirty="0">
                          <a:ln>
                            <a:noFill/>
                          </a:ln>
                          <a:solidFill>
                            <a:schemeClr val="tx1"/>
                          </a:solidFill>
                          <a:latin typeface="Lub Dub Bold" panose="020B0803030403020204" pitchFamily="34" charset="0"/>
                          <a:cs typeface="Calibri"/>
                        </a:rPr>
                        <a:t>Abciximab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kumimoji="0" lang="en-US" sz="1400" b="0" i="0" u="none" strike="noStrike" kern="1200" cap="none" spc="0" normalizeH="0" baseline="0" noProof="0" dirty="0">
                          <a:ln>
                            <a:noFill/>
                          </a:ln>
                          <a:solidFill>
                            <a:srgbClr val="231F20"/>
                          </a:solidFill>
                          <a:effectLst/>
                          <a:uLnTx/>
                          <a:uFillTx/>
                          <a:latin typeface="Lub Dub Bold" panose="020B0803030403020204" pitchFamily="34" charset="0"/>
                          <a:ea typeface="+mn-ea"/>
                          <a:cs typeface="Calibri"/>
                        </a:rPr>
                        <a:t> </a:t>
                      </a:r>
                      <a:r>
                        <a:rPr kumimoji="0" lang="en-US" sz="1400" b="0" i="0" u="none" strike="noStrike" kern="1200" cap="none" spc="0" normalizeH="0" baseline="0" noProof="0" dirty="0">
                          <a:ln>
                            <a:noFill/>
                          </a:ln>
                          <a:solidFill>
                            <a:srgbClr val="46A547"/>
                          </a:solidFill>
                          <a:effectLst/>
                          <a:uLnTx/>
                          <a:uFillTx/>
                          <a:latin typeface="Lub Dub Bold" panose="020B0803030403020204" pitchFamily="34" charset="0"/>
                          <a:ea typeface="+mn-ea"/>
                          <a:cs typeface="Calibri"/>
                        </a:rPr>
                        <a:t>STOP </a:t>
                      </a:r>
                      <a:r>
                        <a:rPr lang="en-US" sz="1400" b="0" kern="1200" dirty="0">
                          <a:solidFill>
                            <a:srgbClr val="231F20"/>
                          </a:solidFill>
                          <a:latin typeface="Lub Dub Medium" panose="020B0603030403020204" pitchFamily="34" charset="0"/>
                          <a:ea typeface="+mn-ea"/>
                          <a:cs typeface="Calibri"/>
                        </a:rPr>
                        <a:t>At least 12 hrs (Class 1)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extLst>
                  <a:ext uri="{0D108BD9-81ED-4DB2-BD59-A6C34878D82A}">
                    <a16:rowId xmlns:a16="http://schemas.microsoft.com/office/drawing/2014/main" val="3153613872"/>
                  </a:ext>
                </a:extLst>
              </a:tr>
            </a:tbl>
          </a:graphicData>
        </a:graphic>
      </p:graphicFrame>
      <p:sp>
        <p:nvSpPr>
          <p:cNvPr id="10" name="TextBox 9">
            <a:extLst>
              <a:ext uri="{FF2B5EF4-FFF2-40B4-BE49-F238E27FC236}">
                <a16:creationId xmlns:a16="http://schemas.microsoft.com/office/drawing/2014/main" id="{DA77DA68-F489-4F87-B5D1-2CC37CD4F31B}"/>
              </a:ext>
            </a:extLst>
          </p:cNvPr>
          <p:cNvSpPr txBox="1"/>
          <p:nvPr/>
        </p:nvSpPr>
        <p:spPr>
          <a:xfrm>
            <a:off x="745355" y="4574502"/>
            <a:ext cx="1837590" cy="831125"/>
          </a:xfrm>
          <a:prstGeom prst="rect">
            <a:avLst/>
          </a:prstGeom>
          <a:noFill/>
        </p:spPr>
        <p:txBody>
          <a:bodyPr wrap="square">
            <a:spAutoFit/>
          </a:bodyPr>
          <a:lstStyle/>
          <a:p>
            <a:pPr>
              <a:lnSpc>
                <a:spcPct val="80000"/>
              </a:lnSpc>
            </a:pPr>
            <a:r>
              <a:rPr lang="en-US" sz="2000" dirty="0">
                <a:solidFill>
                  <a:srgbClr val="CF2429"/>
                </a:solidFill>
                <a:latin typeface="Lub Dub Bold" panose="020B0803030403020204" pitchFamily="34" charset="0"/>
              </a:rPr>
              <a:t>Anti-Arrhythmics* Preop</a:t>
            </a:r>
          </a:p>
        </p:txBody>
      </p:sp>
      <p:sp>
        <p:nvSpPr>
          <p:cNvPr id="16" name="TextBox 15">
            <a:extLst>
              <a:ext uri="{FF2B5EF4-FFF2-40B4-BE49-F238E27FC236}">
                <a16:creationId xmlns:a16="http://schemas.microsoft.com/office/drawing/2014/main" id="{86E09170-E259-43AD-AD0B-BDBAD8944597}"/>
              </a:ext>
            </a:extLst>
          </p:cNvPr>
          <p:cNvSpPr txBox="1"/>
          <p:nvPr/>
        </p:nvSpPr>
        <p:spPr>
          <a:xfrm>
            <a:off x="3068136" y="5371709"/>
            <a:ext cx="6094428"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 In patients with no contraindications to usage</a:t>
            </a:r>
          </a:p>
        </p:txBody>
      </p:sp>
      <p:sp>
        <p:nvSpPr>
          <p:cNvPr id="11" name="TextBox 10">
            <a:extLst>
              <a:ext uri="{FF2B5EF4-FFF2-40B4-BE49-F238E27FC236}">
                <a16:creationId xmlns:a16="http://schemas.microsoft.com/office/drawing/2014/main" id="{8774E8BD-F313-43E1-9B6A-B61ED2F334F8}"/>
              </a:ext>
              <a:ext uri="{C183D7F6-B498-43B3-948B-1728B52AA6E4}">
                <adec:decorative xmlns:adec="http://schemas.microsoft.com/office/drawing/2017/decorative" val="1"/>
              </a:ext>
            </a:extLst>
          </p:cNvPr>
          <p:cNvSpPr txBox="1"/>
          <p:nvPr/>
        </p:nvSpPr>
        <p:spPr>
          <a:xfrm>
            <a:off x="3066085" y="4614663"/>
            <a:ext cx="3949986" cy="681515"/>
          </a:xfrm>
          <a:prstGeom prst="rect">
            <a:avLst/>
          </a:prstGeom>
          <a:solidFill>
            <a:srgbClr val="F0DB0E"/>
          </a:solidFill>
          <a:ln w="25400">
            <a:noFill/>
          </a:ln>
          <a:effectLst/>
        </p:spPr>
        <p:txBody>
          <a:bodyPr spcFirstLastPara="0" lIns="182880" tIns="0" rIns="182880" bIns="0" anchor="ctr"/>
          <a:lstStyle>
            <a:defPPr>
              <a:defRPr lang="en-US"/>
            </a:defPPr>
            <a:lvl1pPr lvl="0" algn="ctr" hangingPunct="0">
              <a:lnSpc>
                <a:spcPct val="90000"/>
              </a:lnSpc>
              <a:defRPr sz="1400">
                <a:latin typeface="Lub Dub Bold" panose="020B0803030403020204" pitchFamily="34" charset="0"/>
                <a:cs typeface="Lato"/>
              </a:defRPr>
            </a:lvl1pPr>
          </a:lstStyle>
          <a:p>
            <a:pPr>
              <a:lnSpc>
                <a:spcPct val="100000"/>
              </a:lnSpc>
            </a:pPr>
            <a:endParaRPr lang="en-US" sz="1600" dirty="0">
              <a:sym typeface="Arial"/>
            </a:endParaRPr>
          </a:p>
        </p:txBody>
      </p:sp>
      <p:sp>
        <p:nvSpPr>
          <p:cNvPr id="12" name="TextBox 11">
            <a:extLst>
              <a:ext uri="{FF2B5EF4-FFF2-40B4-BE49-F238E27FC236}">
                <a16:creationId xmlns:a16="http://schemas.microsoft.com/office/drawing/2014/main" id="{6AB7059D-0A27-42A7-B671-0F47A1A1E78B}"/>
              </a:ext>
            </a:extLst>
          </p:cNvPr>
          <p:cNvSpPr txBox="1"/>
          <p:nvPr/>
        </p:nvSpPr>
        <p:spPr>
          <a:xfrm>
            <a:off x="3066085" y="4614662"/>
            <a:ext cx="3949986" cy="681515"/>
          </a:xfrm>
          <a:prstGeom prst="rect">
            <a:avLst/>
          </a:prstGeom>
          <a:noFill/>
          <a:ln w="25400">
            <a:noFill/>
          </a:ln>
          <a:effectLst/>
        </p:spPr>
        <p:txBody>
          <a:bodyPr spcFirstLastPara="0" lIns="182880" tIns="0" rIns="182880" bIns="0" anchor="ctr"/>
          <a:lstStyle>
            <a:defPPr>
              <a:defRPr lang="en-US"/>
            </a:defPPr>
            <a:lvl1pPr lvl="0" algn="ctr" hangingPunct="0">
              <a:lnSpc>
                <a:spcPct val="90000"/>
              </a:lnSpc>
              <a:defRPr sz="1400">
                <a:latin typeface="Lub Dub Bold" panose="020B0803030403020204" pitchFamily="34" charset="0"/>
                <a:cs typeface="Lato"/>
              </a:defRPr>
            </a:lvl1pPr>
          </a:lstStyle>
          <a:p>
            <a:pPr>
              <a:lnSpc>
                <a:spcPct val="100000"/>
              </a:lnSpc>
            </a:pPr>
            <a:r>
              <a:rPr lang="en-US" dirty="0">
                <a:sym typeface="Arial"/>
              </a:rPr>
              <a:t>BB and Amiodarone can reduce the incidence of post-op afib (Class 2a)</a:t>
            </a:r>
          </a:p>
        </p:txBody>
      </p:sp>
      <p:sp>
        <p:nvSpPr>
          <p:cNvPr id="13" name="TextBox 12">
            <a:extLst>
              <a:ext uri="{FF2B5EF4-FFF2-40B4-BE49-F238E27FC236}">
                <a16:creationId xmlns:a16="http://schemas.microsoft.com/office/drawing/2014/main" id="{927EA89F-C353-43C9-99D7-2FFD40E22EBA}"/>
              </a:ext>
              <a:ext uri="{C183D7F6-B498-43B3-948B-1728B52AA6E4}">
                <adec:decorative xmlns:adec="http://schemas.microsoft.com/office/drawing/2017/decorative" val="1"/>
              </a:ext>
            </a:extLst>
          </p:cNvPr>
          <p:cNvSpPr txBox="1"/>
          <p:nvPr/>
        </p:nvSpPr>
        <p:spPr>
          <a:xfrm>
            <a:off x="7450180" y="4614664"/>
            <a:ext cx="3949986" cy="681515"/>
          </a:xfrm>
          <a:prstGeom prst="rect">
            <a:avLst/>
          </a:prstGeom>
          <a:solidFill>
            <a:srgbClr val="F99B1D"/>
          </a:solidFill>
          <a:ln w="25400">
            <a:noFill/>
          </a:ln>
          <a:effectLst/>
        </p:spPr>
        <p:txBody>
          <a:bodyPr spcFirstLastPara="0" lIns="182880" tIns="0" rIns="182880" bIns="0" anchor="ctr"/>
          <a:lstStyle>
            <a:defPPr>
              <a:defRPr lang="en-US"/>
            </a:defPPr>
            <a:lvl1pPr lvl="0" algn="ctr" hangingPunct="0">
              <a:lnSpc>
                <a:spcPct val="90000"/>
              </a:lnSpc>
              <a:defRPr sz="1400">
                <a:latin typeface="Lub Dub Bold" panose="020B0803030403020204" pitchFamily="34" charset="0"/>
                <a:cs typeface="Lato"/>
              </a:defRPr>
            </a:lvl1pPr>
          </a:lstStyle>
          <a:p>
            <a:pPr>
              <a:lnSpc>
                <a:spcPct val="100000"/>
              </a:lnSpc>
            </a:pPr>
            <a:endParaRPr lang="en-US" sz="1600" dirty="0">
              <a:sym typeface="Arial"/>
            </a:endParaRPr>
          </a:p>
        </p:txBody>
      </p:sp>
      <p:sp>
        <p:nvSpPr>
          <p:cNvPr id="15" name="TextBox 14">
            <a:extLst>
              <a:ext uri="{FF2B5EF4-FFF2-40B4-BE49-F238E27FC236}">
                <a16:creationId xmlns:a16="http://schemas.microsoft.com/office/drawing/2014/main" id="{9345E998-6C50-4CEC-9523-A6E7B27F1C67}"/>
              </a:ext>
            </a:extLst>
          </p:cNvPr>
          <p:cNvSpPr txBox="1"/>
          <p:nvPr/>
        </p:nvSpPr>
        <p:spPr>
          <a:xfrm>
            <a:off x="7450180" y="4614663"/>
            <a:ext cx="3949986" cy="681515"/>
          </a:xfrm>
          <a:prstGeom prst="rect">
            <a:avLst/>
          </a:prstGeom>
          <a:noFill/>
          <a:ln w="25400">
            <a:noFill/>
          </a:ln>
          <a:effectLst/>
        </p:spPr>
        <p:txBody>
          <a:bodyPr spcFirstLastPara="0" lIns="182880" tIns="0" rIns="182880" bIns="0" anchor="ctr"/>
          <a:lstStyle>
            <a:defPPr>
              <a:defRPr lang="en-US"/>
            </a:defPPr>
            <a:lvl1pPr lvl="0" algn="ctr" hangingPunct="0">
              <a:lnSpc>
                <a:spcPct val="90000"/>
              </a:lnSpc>
              <a:defRPr sz="1400">
                <a:latin typeface="Lub Dub Bold" panose="020B0803030403020204" pitchFamily="34" charset="0"/>
                <a:cs typeface="Lato"/>
              </a:defRPr>
            </a:lvl1pPr>
          </a:lstStyle>
          <a:p>
            <a:pPr>
              <a:lnSpc>
                <a:spcPct val="100000"/>
              </a:lnSpc>
            </a:pPr>
            <a:r>
              <a:rPr lang="en-US" dirty="0">
                <a:sym typeface="Arial"/>
              </a:rPr>
              <a:t>BB may reduce mortality or postop complications (Class 2b)</a:t>
            </a:r>
          </a:p>
        </p:txBody>
      </p:sp>
      <p:pic>
        <p:nvPicPr>
          <p:cNvPr id="20" name="Picture 19">
            <a:extLst>
              <a:ext uri="{FF2B5EF4-FFF2-40B4-BE49-F238E27FC236}">
                <a16:creationId xmlns:a16="http://schemas.microsoft.com/office/drawing/2014/main" id="{DCB7EE89-5CD0-4BA6-8441-544191FE4996}"/>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5901257" y="1762161"/>
            <a:ext cx="428191" cy="428191"/>
          </a:xfrm>
          <a:prstGeom prst="rect">
            <a:avLst/>
          </a:prstGeom>
        </p:spPr>
      </p:pic>
      <p:pic>
        <p:nvPicPr>
          <p:cNvPr id="29" name="Picture 28">
            <a:extLst>
              <a:ext uri="{FF2B5EF4-FFF2-40B4-BE49-F238E27FC236}">
                <a16:creationId xmlns:a16="http://schemas.microsoft.com/office/drawing/2014/main" id="{0BDEB932-3BF4-459F-88F2-DCBABE356AB6}"/>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5901256" y="2469182"/>
            <a:ext cx="428191" cy="428191"/>
          </a:xfrm>
          <a:prstGeom prst="rect">
            <a:avLst/>
          </a:prstGeom>
        </p:spPr>
      </p:pic>
      <p:pic>
        <p:nvPicPr>
          <p:cNvPr id="30" name="Picture 29">
            <a:extLst>
              <a:ext uri="{FF2B5EF4-FFF2-40B4-BE49-F238E27FC236}">
                <a16:creationId xmlns:a16="http://schemas.microsoft.com/office/drawing/2014/main" id="{3D071719-D45C-4710-9604-367E21B20882}"/>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5901255" y="3159701"/>
            <a:ext cx="428191" cy="428191"/>
          </a:xfrm>
          <a:prstGeom prst="rect">
            <a:avLst/>
          </a:prstGeom>
        </p:spPr>
      </p:pic>
      <p:pic>
        <p:nvPicPr>
          <p:cNvPr id="31" name="Picture 30">
            <a:extLst>
              <a:ext uri="{FF2B5EF4-FFF2-40B4-BE49-F238E27FC236}">
                <a16:creationId xmlns:a16="http://schemas.microsoft.com/office/drawing/2014/main" id="{7E0A8616-18D4-4C36-BA98-14AA3D1F0557}"/>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5901257" y="3692962"/>
            <a:ext cx="428191" cy="428191"/>
          </a:xfrm>
          <a:prstGeom prst="rect">
            <a:avLst/>
          </a:prstGeom>
        </p:spPr>
      </p:pic>
      <p:sp>
        <p:nvSpPr>
          <p:cNvPr id="35" name="Double Brace 34">
            <a:extLst>
              <a:ext uri="{FF2B5EF4-FFF2-40B4-BE49-F238E27FC236}">
                <a16:creationId xmlns:a16="http://schemas.microsoft.com/office/drawing/2014/main" id="{C76BDAE9-F4ED-4688-971C-4E1F5847692C}"/>
              </a:ext>
              <a:ext uri="{C183D7F6-B498-43B3-948B-1728B52AA6E4}">
                <adec:decorative xmlns:adec="http://schemas.microsoft.com/office/drawing/2017/decorative" val="1"/>
              </a:ext>
            </a:extLst>
          </p:cNvPr>
          <p:cNvSpPr/>
          <p:nvPr/>
        </p:nvSpPr>
        <p:spPr>
          <a:xfrm>
            <a:off x="6378161" y="2389146"/>
            <a:ext cx="989814" cy="600703"/>
          </a:xfrm>
          <a:custGeom>
            <a:avLst/>
            <a:gdLst>
              <a:gd name="connsiteX0" fmla="*/ 118963 w 989814"/>
              <a:gd name="connsiteY0" fmla="*/ 600703 h 600703"/>
              <a:gd name="connsiteX1" fmla="*/ 59481 w 989814"/>
              <a:gd name="connsiteY1" fmla="*/ 541221 h 600703"/>
              <a:gd name="connsiteX2" fmla="*/ 59482 w 989814"/>
              <a:gd name="connsiteY2" fmla="*/ 359833 h 600703"/>
              <a:gd name="connsiteX3" fmla="*/ 0 w 989814"/>
              <a:gd name="connsiteY3" fmla="*/ 300351 h 600703"/>
              <a:gd name="connsiteX4" fmla="*/ 59482 w 989814"/>
              <a:gd name="connsiteY4" fmla="*/ 240869 h 600703"/>
              <a:gd name="connsiteX5" fmla="*/ 59482 w 989814"/>
              <a:gd name="connsiteY5" fmla="*/ 59482 h 600703"/>
              <a:gd name="connsiteX6" fmla="*/ 118964 w 989814"/>
              <a:gd name="connsiteY6" fmla="*/ 0 h 600703"/>
              <a:gd name="connsiteX7" fmla="*/ 870851 w 989814"/>
              <a:gd name="connsiteY7" fmla="*/ 0 h 600703"/>
              <a:gd name="connsiteX8" fmla="*/ 930333 w 989814"/>
              <a:gd name="connsiteY8" fmla="*/ 59482 h 600703"/>
              <a:gd name="connsiteX9" fmla="*/ 930332 w 989814"/>
              <a:gd name="connsiteY9" fmla="*/ 240870 h 600703"/>
              <a:gd name="connsiteX10" fmla="*/ 989814 w 989814"/>
              <a:gd name="connsiteY10" fmla="*/ 300352 h 600703"/>
              <a:gd name="connsiteX11" fmla="*/ 930332 w 989814"/>
              <a:gd name="connsiteY11" fmla="*/ 359834 h 600703"/>
              <a:gd name="connsiteX12" fmla="*/ 930332 w 989814"/>
              <a:gd name="connsiteY12" fmla="*/ 541221 h 600703"/>
              <a:gd name="connsiteX13" fmla="*/ 870850 w 989814"/>
              <a:gd name="connsiteY13" fmla="*/ 600703 h 600703"/>
              <a:gd name="connsiteX14" fmla="*/ 118963 w 989814"/>
              <a:gd name="connsiteY14" fmla="*/ 600703 h 600703"/>
              <a:gd name="connsiteX0" fmla="*/ 118963 w 989814"/>
              <a:gd name="connsiteY0" fmla="*/ 600703 h 600703"/>
              <a:gd name="connsiteX1" fmla="*/ 59481 w 989814"/>
              <a:gd name="connsiteY1" fmla="*/ 541221 h 600703"/>
              <a:gd name="connsiteX2" fmla="*/ 59482 w 989814"/>
              <a:gd name="connsiteY2" fmla="*/ 359833 h 600703"/>
              <a:gd name="connsiteX3" fmla="*/ 0 w 989814"/>
              <a:gd name="connsiteY3" fmla="*/ 300351 h 600703"/>
              <a:gd name="connsiteX4" fmla="*/ 59482 w 989814"/>
              <a:gd name="connsiteY4" fmla="*/ 240869 h 600703"/>
              <a:gd name="connsiteX5" fmla="*/ 59482 w 989814"/>
              <a:gd name="connsiteY5" fmla="*/ 59482 h 600703"/>
              <a:gd name="connsiteX6" fmla="*/ 118964 w 989814"/>
              <a:gd name="connsiteY6" fmla="*/ 0 h 600703"/>
              <a:gd name="connsiteX7" fmla="*/ 870851 w 989814"/>
              <a:gd name="connsiteY7" fmla="*/ 0 h 600703"/>
              <a:gd name="connsiteX8" fmla="*/ 930333 w 989814"/>
              <a:gd name="connsiteY8" fmla="*/ 59482 h 600703"/>
              <a:gd name="connsiteX9" fmla="*/ 930332 w 989814"/>
              <a:gd name="connsiteY9" fmla="*/ 240870 h 600703"/>
              <a:gd name="connsiteX10" fmla="*/ 989814 w 989814"/>
              <a:gd name="connsiteY10" fmla="*/ 300352 h 600703"/>
              <a:gd name="connsiteX11" fmla="*/ 930332 w 989814"/>
              <a:gd name="connsiteY11" fmla="*/ 359834 h 600703"/>
              <a:gd name="connsiteX12" fmla="*/ 930332 w 989814"/>
              <a:gd name="connsiteY12" fmla="*/ 541221 h 600703"/>
              <a:gd name="connsiteX13" fmla="*/ 870850 w 989814"/>
              <a:gd name="connsiteY13" fmla="*/ 600703 h 600703"/>
              <a:gd name="connsiteX0" fmla="*/ 118963 w 989814"/>
              <a:gd name="connsiteY0" fmla="*/ 600703 h 600703"/>
              <a:gd name="connsiteX1" fmla="*/ 59481 w 989814"/>
              <a:gd name="connsiteY1" fmla="*/ 541221 h 600703"/>
              <a:gd name="connsiteX2" fmla="*/ 59482 w 989814"/>
              <a:gd name="connsiteY2" fmla="*/ 359833 h 600703"/>
              <a:gd name="connsiteX3" fmla="*/ 0 w 989814"/>
              <a:gd name="connsiteY3" fmla="*/ 300351 h 600703"/>
              <a:gd name="connsiteX4" fmla="*/ 59482 w 989814"/>
              <a:gd name="connsiteY4" fmla="*/ 240869 h 600703"/>
              <a:gd name="connsiteX5" fmla="*/ 59482 w 989814"/>
              <a:gd name="connsiteY5" fmla="*/ 59482 h 600703"/>
              <a:gd name="connsiteX6" fmla="*/ 118964 w 989814"/>
              <a:gd name="connsiteY6" fmla="*/ 0 h 600703"/>
              <a:gd name="connsiteX7" fmla="*/ 870851 w 989814"/>
              <a:gd name="connsiteY7" fmla="*/ 0 h 600703"/>
              <a:gd name="connsiteX8" fmla="*/ 930333 w 989814"/>
              <a:gd name="connsiteY8" fmla="*/ 59482 h 600703"/>
              <a:gd name="connsiteX9" fmla="*/ 930332 w 989814"/>
              <a:gd name="connsiteY9" fmla="*/ 240870 h 600703"/>
              <a:gd name="connsiteX10" fmla="*/ 989814 w 989814"/>
              <a:gd name="connsiteY10" fmla="*/ 300352 h 600703"/>
              <a:gd name="connsiteX11" fmla="*/ 930332 w 989814"/>
              <a:gd name="connsiteY11" fmla="*/ 359834 h 600703"/>
              <a:gd name="connsiteX12" fmla="*/ 930332 w 989814"/>
              <a:gd name="connsiteY12" fmla="*/ 541221 h 600703"/>
              <a:gd name="connsiteX13" fmla="*/ 870850 w 989814"/>
              <a:gd name="connsiteY13" fmla="*/ 600703 h 600703"/>
              <a:gd name="connsiteX14" fmla="*/ 118963 w 989814"/>
              <a:gd name="connsiteY14" fmla="*/ 600703 h 600703"/>
              <a:gd name="connsiteX0" fmla="*/ 118963 w 989814"/>
              <a:gd name="connsiteY0" fmla="*/ 600703 h 600703"/>
              <a:gd name="connsiteX1" fmla="*/ 59481 w 989814"/>
              <a:gd name="connsiteY1" fmla="*/ 541221 h 600703"/>
              <a:gd name="connsiteX2" fmla="*/ 59482 w 989814"/>
              <a:gd name="connsiteY2" fmla="*/ 359833 h 600703"/>
              <a:gd name="connsiteX3" fmla="*/ 0 w 989814"/>
              <a:gd name="connsiteY3" fmla="*/ 300351 h 600703"/>
              <a:gd name="connsiteX4" fmla="*/ 59482 w 989814"/>
              <a:gd name="connsiteY4" fmla="*/ 240869 h 600703"/>
              <a:gd name="connsiteX5" fmla="*/ 59482 w 989814"/>
              <a:gd name="connsiteY5" fmla="*/ 59482 h 600703"/>
              <a:gd name="connsiteX6" fmla="*/ 118964 w 989814"/>
              <a:gd name="connsiteY6" fmla="*/ 0 h 600703"/>
              <a:gd name="connsiteX7" fmla="*/ 870851 w 989814"/>
              <a:gd name="connsiteY7" fmla="*/ 0 h 600703"/>
              <a:gd name="connsiteX8" fmla="*/ 930333 w 989814"/>
              <a:gd name="connsiteY8" fmla="*/ 59482 h 600703"/>
              <a:gd name="connsiteX9" fmla="*/ 930332 w 989814"/>
              <a:gd name="connsiteY9" fmla="*/ 240870 h 600703"/>
              <a:gd name="connsiteX10" fmla="*/ 989814 w 989814"/>
              <a:gd name="connsiteY10" fmla="*/ 300352 h 600703"/>
              <a:gd name="connsiteX11" fmla="*/ 930332 w 989814"/>
              <a:gd name="connsiteY11" fmla="*/ 359834 h 600703"/>
              <a:gd name="connsiteX12" fmla="*/ 930332 w 989814"/>
              <a:gd name="connsiteY12" fmla="*/ 541221 h 600703"/>
              <a:gd name="connsiteX0" fmla="*/ 118963 w 989814"/>
              <a:gd name="connsiteY0" fmla="*/ 600703 h 600703"/>
              <a:gd name="connsiteX1" fmla="*/ 59481 w 989814"/>
              <a:gd name="connsiteY1" fmla="*/ 541221 h 600703"/>
              <a:gd name="connsiteX2" fmla="*/ 59482 w 989814"/>
              <a:gd name="connsiteY2" fmla="*/ 359833 h 600703"/>
              <a:gd name="connsiteX3" fmla="*/ 0 w 989814"/>
              <a:gd name="connsiteY3" fmla="*/ 300351 h 600703"/>
              <a:gd name="connsiteX4" fmla="*/ 59482 w 989814"/>
              <a:gd name="connsiteY4" fmla="*/ 240869 h 600703"/>
              <a:gd name="connsiteX5" fmla="*/ 59482 w 989814"/>
              <a:gd name="connsiteY5" fmla="*/ 59482 h 600703"/>
              <a:gd name="connsiteX6" fmla="*/ 118964 w 989814"/>
              <a:gd name="connsiteY6" fmla="*/ 0 h 600703"/>
              <a:gd name="connsiteX7" fmla="*/ 870851 w 989814"/>
              <a:gd name="connsiteY7" fmla="*/ 0 h 600703"/>
              <a:gd name="connsiteX8" fmla="*/ 930333 w 989814"/>
              <a:gd name="connsiteY8" fmla="*/ 59482 h 600703"/>
              <a:gd name="connsiteX9" fmla="*/ 930332 w 989814"/>
              <a:gd name="connsiteY9" fmla="*/ 240870 h 600703"/>
              <a:gd name="connsiteX10" fmla="*/ 989814 w 989814"/>
              <a:gd name="connsiteY10" fmla="*/ 300352 h 600703"/>
              <a:gd name="connsiteX11" fmla="*/ 930332 w 989814"/>
              <a:gd name="connsiteY11" fmla="*/ 359834 h 600703"/>
              <a:gd name="connsiteX12" fmla="*/ 930332 w 989814"/>
              <a:gd name="connsiteY12" fmla="*/ 541221 h 600703"/>
              <a:gd name="connsiteX13" fmla="*/ 870850 w 989814"/>
              <a:gd name="connsiteY13" fmla="*/ 600703 h 600703"/>
              <a:gd name="connsiteX14" fmla="*/ 118963 w 989814"/>
              <a:gd name="connsiteY14" fmla="*/ 600703 h 600703"/>
              <a:gd name="connsiteX0" fmla="*/ 118963 w 989814"/>
              <a:gd name="connsiteY0" fmla="*/ 600703 h 600703"/>
              <a:gd name="connsiteX1" fmla="*/ 59481 w 989814"/>
              <a:gd name="connsiteY1" fmla="*/ 541221 h 600703"/>
              <a:gd name="connsiteX2" fmla="*/ 59482 w 989814"/>
              <a:gd name="connsiteY2" fmla="*/ 359833 h 600703"/>
              <a:gd name="connsiteX3" fmla="*/ 0 w 989814"/>
              <a:gd name="connsiteY3" fmla="*/ 300351 h 600703"/>
              <a:gd name="connsiteX4" fmla="*/ 59482 w 989814"/>
              <a:gd name="connsiteY4" fmla="*/ 240869 h 600703"/>
              <a:gd name="connsiteX5" fmla="*/ 59482 w 989814"/>
              <a:gd name="connsiteY5" fmla="*/ 59482 h 600703"/>
              <a:gd name="connsiteX6" fmla="*/ 118964 w 989814"/>
              <a:gd name="connsiteY6" fmla="*/ 0 h 600703"/>
              <a:gd name="connsiteX7" fmla="*/ 870851 w 989814"/>
              <a:gd name="connsiteY7" fmla="*/ 0 h 600703"/>
              <a:gd name="connsiteX8" fmla="*/ 930333 w 989814"/>
              <a:gd name="connsiteY8" fmla="*/ 59482 h 600703"/>
              <a:gd name="connsiteX9" fmla="*/ 930332 w 989814"/>
              <a:gd name="connsiteY9" fmla="*/ 240870 h 600703"/>
              <a:gd name="connsiteX10" fmla="*/ 989814 w 989814"/>
              <a:gd name="connsiteY10" fmla="*/ 300352 h 600703"/>
              <a:gd name="connsiteX11" fmla="*/ 930332 w 989814"/>
              <a:gd name="connsiteY11" fmla="*/ 359834 h 600703"/>
              <a:gd name="connsiteX0" fmla="*/ 118963 w 989814"/>
              <a:gd name="connsiteY0" fmla="*/ 600703 h 600703"/>
              <a:gd name="connsiteX1" fmla="*/ 59481 w 989814"/>
              <a:gd name="connsiteY1" fmla="*/ 541221 h 600703"/>
              <a:gd name="connsiteX2" fmla="*/ 59482 w 989814"/>
              <a:gd name="connsiteY2" fmla="*/ 359833 h 600703"/>
              <a:gd name="connsiteX3" fmla="*/ 0 w 989814"/>
              <a:gd name="connsiteY3" fmla="*/ 300351 h 600703"/>
              <a:gd name="connsiteX4" fmla="*/ 59482 w 989814"/>
              <a:gd name="connsiteY4" fmla="*/ 240869 h 600703"/>
              <a:gd name="connsiteX5" fmla="*/ 59482 w 989814"/>
              <a:gd name="connsiteY5" fmla="*/ 59482 h 600703"/>
              <a:gd name="connsiteX6" fmla="*/ 118964 w 989814"/>
              <a:gd name="connsiteY6" fmla="*/ 0 h 600703"/>
              <a:gd name="connsiteX7" fmla="*/ 870851 w 989814"/>
              <a:gd name="connsiteY7" fmla="*/ 0 h 600703"/>
              <a:gd name="connsiteX8" fmla="*/ 930333 w 989814"/>
              <a:gd name="connsiteY8" fmla="*/ 59482 h 600703"/>
              <a:gd name="connsiteX9" fmla="*/ 930332 w 989814"/>
              <a:gd name="connsiteY9" fmla="*/ 240870 h 600703"/>
              <a:gd name="connsiteX10" fmla="*/ 989814 w 989814"/>
              <a:gd name="connsiteY10" fmla="*/ 300352 h 600703"/>
              <a:gd name="connsiteX11" fmla="*/ 930332 w 989814"/>
              <a:gd name="connsiteY11" fmla="*/ 359834 h 600703"/>
              <a:gd name="connsiteX12" fmla="*/ 930332 w 989814"/>
              <a:gd name="connsiteY12" fmla="*/ 541221 h 600703"/>
              <a:gd name="connsiteX13" fmla="*/ 870850 w 989814"/>
              <a:gd name="connsiteY13" fmla="*/ 600703 h 600703"/>
              <a:gd name="connsiteX14" fmla="*/ 118963 w 989814"/>
              <a:gd name="connsiteY14" fmla="*/ 600703 h 600703"/>
              <a:gd name="connsiteX0" fmla="*/ 118963 w 989814"/>
              <a:gd name="connsiteY0" fmla="*/ 600703 h 600703"/>
              <a:gd name="connsiteX1" fmla="*/ 59481 w 989814"/>
              <a:gd name="connsiteY1" fmla="*/ 541221 h 600703"/>
              <a:gd name="connsiteX2" fmla="*/ 59482 w 989814"/>
              <a:gd name="connsiteY2" fmla="*/ 359833 h 600703"/>
              <a:gd name="connsiteX3" fmla="*/ 0 w 989814"/>
              <a:gd name="connsiteY3" fmla="*/ 300351 h 600703"/>
              <a:gd name="connsiteX4" fmla="*/ 59482 w 989814"/>
              <a:gd name="connsiteY4" fmla="*/ 240869 h 600703"/>
              <a:gd name="connsiteX5" fmla="*/ 59482 w 989814"/>
              <a:gd name="connsiteY5" fmla="*/ 59482 h 600703"/>
              <a:gd name="connsiteX6" fmla="*/ 118964 w 989814"/>
              <a:gd name="connsiteY6" fmla="*/ 0 h 600703"/>
              <a:gd name="connsiteX7" fmla="*/ 870851 w 989814"/>
              <a:gd name="connsiteY7" fmla="*/ 0 h 600703"/>
              <a:gd name="connsiteX8" fmla="*/ 930333 w 989814"/>
              <a:gd name="connsiteY8" fmla="*/ 59482 h 600703"/>
              <a:gd name="connsiteX9" fmla="*/ 930332 w 989814"/>
              <a:gd name="connsiteY9" fmla="*/ 240870 h 600703"/>
              <a:gd name="connsiteX10" fmla="*/ 989814 w 989814"/>
              <a:gd name="connsiteY10" fmla="*/ 300352 h 600703"/>
              <a:gd name="connsiteX0" fmla="*/ 118963 w 989814"/>
              <a:gd name="connsiteY0" fmla="*/ 600703 h 600703"/>
              <a:gd name="connsiteX1" fmla="*/ 59481 w 989814"/>
              <a:gd name="connsiteY1" fmla="*/ 541221 h 600703"/>
              <a:gd name="connsiteX2" fmla="*/ 59482 w 989814"/>
              <a:gd name="connsiteY2" fmla="*/ 359833 h 600703"/>
              <a:gd name="connsiteX3" fmla="*/ 0 w 989814"/>
              <a:gd name="connsiteY3" fmla="*/ 300351 h 600703"/>
              <a:gd name="connsiteX4" fmla="*/ 59482 w 989814"/>
              <a:gd name="connsiteY4" fmla="*/ 240869 h 600703"/>
              <a:gd name="connsiteX5" fmla="*/ 59482 w 989814"/>
              <a:gd name="connsiteY5" fmla="*/ 59482 h 600703"/>
              <a:gd name="connsiteX6" fmla="*/ 118964 w 989814"/>
              <a:gd name="connsiteY6" fmla="*/ 0 h 600703"/>
              <a:gd name="connsiteX7" fmla="*/ 870851 w 989814"/>
              <a:gd name="connsiteY7" fmla="*/ 0 h 600703"/>
              <a:gd name="connsiteX8" fmla="*/ 930333 w 989814"/>
              <a:gd name="connsiteY8" fmla="*/ 59482 h 600703"/>
              <a:gd name="connsiteX9" fmla="*/ 930332 w 989814"/>
              <a:gd name="connsiteY9" fmla="*/ 240870 h 600703"/>
              <a:gd name="connsiteX10" fmla="*/ 989814 w 989814"/>
              <a:gd name="connsiteY10" fmla="*/ 300352 h 600703"/>
              <a:gd name="connsiteX11" fmla="*/ 930332 w 989814"/>
              <a:gd name="connsiteY11" fmla="*/ 359834 h 600703"/>
              <a:gd name="connsiteX12" fmla="*/ 930332 w 989814"/>
              <a:gd name="connsiteY12" fmla="*/ 541221 h 600703"/>
              <a:gd name="connsiteX13" fmla="*/ 870850 w 989814"/>
              <a:gd name="connsiteY13" fmla="*/ 600703 h 600703"/>
              <a:gd name="connsiteX14" fmla="*/ 118963 w 989814"/>
              <a:gd name="connsiteY14" fmla="*/ 600703 h 600703"/>
              <a:gd name="connsiteX0" fmla="*/ 118963 w 989814"/>
              <a:gd name="connsiteY0" fmla="*/ 600703 h 600703"/>
              <a:gd name="connsiteX1" fmla="*/ 59481 w 989814"/>
              <a:gd name="connsiteY1" fmla="*/ 541221 h 600703"/>
              <a:gd name="connsiteX2" fmla="*/ 59482 w 989814"/>
              <a:gd name="connsiteY2" fmla="*/ 359833 h 600703"/>
              <a:gd name="connsiteX3" fmla="*/ 0 w 989814"/>
              <a:gd name="connsiteY3" fmla="*/ 300351 h 600703"/>
              <a:gd name="connsiteX4" fmla="*/ 59482 w 989814"/>
              <a:gd name="connsiteY4" fmla="*/ 240869 h 600703"/>
              <a:gd name="connsiteX5" fmla="*/ 59482 w 989814"/>
              <a:gd name="connsiteY5" fmla="*/ 59482 h 600703"/>
              <a:gd name="connsiteX6" fmla="*/ 118964 w 989814"/>
              <a:gd name="connsiteY6" fmla="*/ 0 h 600703"/>
              <a:gd name="connsiteX7" fmla="*/ 870851 w 989814"/>
              <a:gd name="connsiteY7" fmla="*/ 0 h 600703"/>
              <a:gd name="connsiteX8" fmla="*/ 930333 w 989814"/>
              <a:gd name="connsiteY8" fmla="*/ 59482 h 600703"/>
              <a:gd name="connsiteX9" fmla="*/ 930332 w 989814"/>
              <a:gd name="connsiteY9" fmla="*/ 240870 h 600703"/>
              <a:gd name="connsiteX0" fmla="*/ 118963 w 989814"/>
              <a:gd name="connsiteY0" fmla="*/ 600703 h 600703"/>
              <a:gd name="connsiteX1" fmla="*/ 59481 w 989814"/>
              <a:gd name="connsiteY1" fmla="*/ 541221 h 600703"/>
              <a:gd name="connsiteX2" fmla="*/ 59482 w 989814"/>
              <a:gd name="connsiteY2" fmla="*/ 359833 h 600703"/>
              <a:gd name="connsiteX3" fmla="*/ 0 w 989814"/>
              <a:gd name="connsiteY3" fmla="*/ 300351 h 600703"/>
              <a:gd name="connsiteX4" fmla="*/ 59482 w 989814"/>
              <a:gd name="connsiteY4" fmla="*/ 240869 h 600703"/>
              <a:gd name="connsiteX5" fmla="*/ 59482 w 989814"/>
              <a:gd name="connsiteY5" fmla="*/ 59482 h 600703"/>
              <a:gd name="connsiteX6" fmla="*/ 118964 w 989814"/>
              <a:gd name="connsiteY6" fmla="*/ 0 h 600703"/>
              <a:gd name="connsiteX7" fmla="*/ 870851 w 989814"/>
              <a:gd name="connsiteY7" fmla="*/ 0 h 600703"/>
              <a:gd name="connsiteX8" fmla="*/ 930333 w 989814"/>
              <a:gd name="connsiteY8" fmla="*/ 59482 h 600703"/>
              <a:gd name="connsiteX9" fmla="*/ 930332 w 989814"/>
              <a:gd name="connsiteY9" fmla="*/ 240870 h 600703"/>
              <a:gd name="connsiteX10" fmla="*/ 989814 w 989814"/>
              <a:gd name="connsiteY10" fmla="*/ 300352 h 600703"/>
              <a:gd name="connsiteX11" fmla="*/ 930332 w 989814"/>
              <a:gd name="connsiteY11" fmla="*/ 359834 h 600703"/>
              <a:gd name="connsiteX12" fmla="*/ 930332 w 989814"/>
              <a:gd name="connsiteY12" fmla="*/ 541221 h 600703"/>
              <a:gd name="connsiteX13" fmla="*/ 870850 w 989814"/>
              <a:gd name="connsiteY13" fmla="*/ 600703 h 600703"/>
              <a:gd name="connsiteX14" fmla="*/ 118963 w 989814"/>
              <a:gd name="connsiteY14" fmla="*/ 600703 h 600703"/>
              <a:gd name="connsiteX0" fmla="*/ 118963 w 989814"/>
              <a:gd name="connsiteY0" fmla="*/ 600703 h 600703"/>
              <a:gd name="connsiteX1" fmla="*/ 59481 w 989814"/>
              <a:gd name="connsiteY1" fmla="*/ 541221 h 600703"/>
              <a:gd name="connsiteX2" fmla="*/ 59482 w 989814"/>
              <a:gd name="connsiteY2" fmla="*/ 359833 h 600703"/>
              <a:gd name="connsiteX3" fmla="*/ 0 w 989814"/>
              <a:gd name="connsiteY3" fmla="*/ 300351 h 600703"/>
              <a:gd name="connsiteX4" fmla="*/ 59482 w 989814"/>
              <a:gd name="connsiteY4" fmla="*/ 240869 h 600703"/>
              <a:gd name="connsiteX5" fmla="*/ 59482 w 989814"/>
              <a:gd name="connsiteY5" fmla="*/ 59482 h 600703"/>
              <a:gd name="connsiteX6" fmla="*/ 118964 w 989814"/>
              <a:gd name="connsiteY6" fmla="*/ 0 h 600703"/>
              <a:gd name="connsiteX7" fmla="*/ 870851 w 989814"/>
              <a:gd name="connsiteY7" fmla="*/ 0 h 600703"/>
              <a:gd name="connsiteX8" fmla="*/ 930333 w 989814"/>
              <a:gd name="connsiteY8" fmla="*/ 59482 h 600703"/>
              <a:gd name="connsiteX0" fmla="*/ 118963 w 989814"/>
              <a:gd name="connsiteY0" fmla="*/ 600703 h 600703"/>
              <a:gd name="connsiteX1" fmla="*/ 59481 w 989814"/>
              <a:gd name="connsiteY1" fmla="*/ 541221 h 600703"/>
              <a:gd name="connsiteX2" fmla="*/ 59482 w 989814"/>
              <a:gd name="connsiteY2" fmla="*/ 359833 h 600703"/>
              <a:gd name="connsiteX3" fmla="*/ 0 w 989814"/>
              <a:gd name="connsiteY3" fmla="*/ 300351 h 600703"/>
              <a:gd name="connsiteX4" fmla="*/ 59482 w 989814"/>
              <a:gd name="connsiteY4" fmla="*/ 240869 h 600703"/>
              <a:gd name="connsiteX5" fmla="*/ 59482 w 989814"/>
              <a:gd name="connsiteY5" fmla="*/ 59482 h 600703"/>
              <a:gd name="connsiteX6" fmla="*/ 118964 w 989814"/>
              <a:gd name="connsiteY6" fmla="*/ 0 h 600703"/>
              <a:gd name="connsiteX7" fmla="*/ 870851 w 989814"/>
              <a:gd name="connsiteY7" fmla="*/ 0 h 600703"/>
              <a:gd name="connsiteX8" fmla="*/ 930333 w 989814"/>
              <a:gd name="connsiteY8" fmla="*/ 59482 h 600703"/>
              <a:gd name="connsiteX9" fmla="*/ 930332 w 989814"/>
              <a:gd name="connsiteY9" fmla="*/ 240870 h 600703"/>
              <a:gd name="connsiteX10" fmla="*/ 989814 w 989814"/>
              <a:gd name="connsiteY10" fmla="*/ 300352 h 600703"/>
              <a:gd name="connsiteX11" fmla="*/ 930332 w 989814"/>
              <a:gd name="connsiteY11" fmla="*/ 359834 h 600703"/>
              <a:gd name="connsiteX12" fmla="*/ 930332 w 989814"/>
              <a:gd name="connsiteY12" fmla="*/ 541221 h 600703"/>
              <a:gd name="connsiteX13" fmla="*/ 870850 w 989814"/>
              <a:gd name="connsiteY13" fmla="*/ 600703 h 600703"/>
              <a:gd name="connsiteX14" fmla="*/ 118963 w 989814"/>
              <a:gd name="connsiteY14" fmla="*/ 600703 h 600703"/>
              <a:gd name="connsiteX0" fmla="*/ 118963 w 989814"/>
              <a:gd name="connsiteY0" fmla="*/ 600703 h 600703"/>
              <a:gd name="connsiteX1" fmla="*/ 59481 w 989814"/>
              <a:gd name="connsiteY1" fmla="*/ 541221 h 600703"/>
              <a:gd name="connsiteX2" fmla="*/ 59482 w 989814"/>
              <a:gd name="connsiteY2" fmla="*/ 359833 h 600703"/>
              <a:gd name="connsiteX3" fmla="*/ 0 w 989814"/>
              <a:gd name="connsiteY3" fmla="*/ 300351 h 600703"/>
              <a:gd name="connsiteX4" fmla="*/ 59482 w 989814"/>
              <a:gd name="connsiteY4" fmla="*/ 240869 h 600703"/>
              <a:gd name="connsiteX5" fmla="*/ 59482 w 989814"/>
              <a:gd name="connsiteY5" fmla="*/ 59482 h 600703"/>
              <a:gd name="connsiteX6" fmla="*/ 118964 w 989814"/>
              <a:gd name="connsiteY6" fmla="*/ 0 h 600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9814" h="600703" stroke="0" extrusionOk="0">
                <a:moveTo>
                  <a:pt x="118963" y="600703"/>
                </a:moveTo>
                <a:cubicBezTo>
                  <a:pt x="86112" y="600703"/>
                  <a:pt x="59481" y="574072"/>
                  <a:pt x="59481" y="541221"/>
                </a:cubicBezTo>
                <a:cubicBezTo>
                  <a:pt x="59481" y="480758"/>
                  <a:pt x="59482" y="420296"/>
                  <a:pt x="59482" y="359833"/>
                </a:cubicBezTo>
                <a:cubicBezTo>
                  <a:pt x="59482" y="326982"/>
                  <a:pt x="32851" y="300351"/>
                  <a:pt x="0" y="300351"/>
                </a:cubicBezTo>
                <a:cubicBezTo>
                  <a:pt x="32851" y="300351"/>
                  <a:pt x="59482" y="273720"/>
                  <a:pt x="59482" y="240869"/>
                </a:cubicBezTo>
                <a:lnTo>
                  <a:pt x="59482" y="59482"/>
                </a:lnTo>
                <a:cubicBezTo>
                  <a:pt x="59482" y="26631"/>
                  <a:pt x="86113" y="0"/>
                  <a:pt x="118964" y="0"/>
                </a:cubicBezTo>
                <a:lnTo>
                  <a:pt x="870851" y="0"/>
                </a:lnTo>
                <a:cubicBezTo>
                  <a:pt x="903702" y="0"/>
                  <a:pt x="930333" y="26631"/>
                  <a:pt x="930333" y="59482"/>
                </a:cubicBezTo>
                <a:cubicBezTo>
                  <a:pt x="930333" y="119945"/>
                  <a:pt x="930332" y="180407"/>
                  <a:pt x="930332" y="240870"/>
                </a:cubicBezTo>
                <a:cubicBezTo>
                  <a:pt x="930332" y="273721"/>
                  <a:pt x="956963" y="300352"/>
                  <a:pt x="989814" y="300352"/>
                </a:cubicBezTo>
                <a:cubicBezTo>
                  <a:pt x="956963" y="300352"/>
                  <a:pt x="930332" y="326983"/>
                  <a:pt x="930332" y="359834"/>
                </a:cubicBezTo>
                <a:lnTo>
                  <a:pt x="930332" y="541221"/>
                </a:lnTo>
                <a:cubicBezTo>
                  <a:pt x="930332" y="574072"/>
                  <a:pt x="903701" y="600703"/>
                  <a:pt x="870850" y="600703"/>
                </a:cubicBezTo>
                <a:lnTo>
                  <a:pt x="118963" y="600703"/>
                </a:lnTo>
                <a:close/>
              </a:path>
              <a:path w="989814" h="600703" fill="none">
                <a:moveTo>
                  <a:pt x="118963" y="600703"/>
                </a:moveTo>
                <a:cubicBezTo>
                  <a:pt x="86112" y="600703"/>
                  <a:pt x="59481" y="574072"/>
                  <a:pt x="59481" y="541221"/>
                </a:cubicBezTo>
                <a:cubicBezTo>
                  <a:pt x="59481" y="480758"/>
                  <a:pt x="59482" y="420296"/>
                  <a:pt x="59482" y="359833"/>
                </a:cubicBezTo>
                <a:cubicBezTo>
                  <a:pt x="59482" y="326982"/>
                  <a:pt x="32851" y="300351"/>
                  <a:pt x="0" y="300351"/>
                </a:cubicBezTo>
                <a:cubicBezTo>
                  <a:pt x="32851" y="300351"/>
                  <a:pt x="59482" y="273720"/>
                  <a:pt x="59482" y="240869"/>
                </a:cubicBezTo>
                <a:lnTo>
                  <a:pt x="59482" y="59482"/>
                </a:lnTo>
                <a:cubicBezTo>
                  <a:pt x="59482" y="26631"/>
                  <a:pt x="86113" y="0"/>
                  <a:pt x="118964" y="0"/>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521D3B6F-A37F-4BCC-87DE-923795B48679}"/>
              </a:ext>
              <a:ext uri="{C183D7F6-B498-43B3-948B-1728B52AA6E4}">
                <adec:decorative xmlns:adec="http://schemas.microsoft.com/office/drawing/2017/decorative" val="1"/>
              </a:ext>
            </a:extLst>
          </p:cNvPr>
          <p:cNvSpPr>
            <a:spLocks noGrp="1"/>
          </p:cNvSpPr>
          <p:nvPr>
            <p:ph type="body" sz="quarter" idx="13"/>
          </p:nvPr>
        </p:nvSpPr>
        <p:spPr>
          <a:xfrm>
            <a:off x="838200" y="6028531"/>
            <a:ext cx="10515600" cy="271939"/>
          </a:xfrm>
        </p:spPr>
        <p:txBody>
          <a:bodyPr/>
          <a:lstStyle/>
          <a:p>
            <a:pPr algn="ctr"/>
            <a:r>
              <a:rPr lang="en-US" sz="1000" b="1" dirty="0"/>
              <a:t>Abbreviations: </a:t>
            </a:r>
            <a:r>
              <a:rPr lang="en-US" sz="1000" dirty="0"/>
              <a:t>AFIB indicates atrial fibrillation; ASA, aspirin; BB, beta blockers; D, days; and HRS, hours. </a:t>
            </a:r>
          </a:p>
        </p:txBody>
      </p:sp>
    </p:spTree>
    <p:extLst>
      <p:ext uri="{BB962C8B-B14F-4D97-AF65-F5344CB8AC3E}">
        <p14:creationId xmlns:p14="http://schemas.microsoft.com/office/powerpoint/2010/main" val="876859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33FA0-5024-4EC7-8083-3541D7DBCD1A}"/>
              </a:ext>
            </a:extLst>
          </p:cNvPr>
          <p:cNvSpPr>
            <a:spLocks noGrp="1"/>
          </p:cNvSpPr>
          <p:nvPr>
            <p:ph type="title"/>
          </p:nvPr>
        </p:nvSpPr>
        <p:spPr/>
        <p:txBody>
          <a:bodyPr/>
          <a:lstStyle/>
          <a:p>
            <a:r>
              <a:rPr lang="en-US" dirty="0"/>
              <a:t>Shared Decision-Making and Informed Consent</a:t>
            </a:r>
          </a:p>
        </p:txBody>
      </p:sp>
      <p:sp>
        <p:nvSpPr>
          <p:cNvPr id="31" name="Rectangle 30" descr="1. Informed Consent is defined as:&#10;Clinician provides the best available evidence for treatment options, including the risks &amp; benefits of each option.&#10;2. Patient-Centered Care is defined as: Treatment &amp; care options take into consideration individual values &amp; preferences.  Each of the components leads to Shared Decision which is a&#10;collaborative decision about treatment or care is documented and shared with relevant stakeholders.">
            <a:extLst>
              <a:ext uri="{FF2B5EF4-FFF2-40B4-BE49-F238E27FC236}">
                <a16:creationId xmlns:a16="http://schemas.microsoft.com/office/drawing/2014/main" id="{E18D0E5F-3E4E-4526-8ABC-8F80CDE881ED}"/>
              </a:ext>
            </a:extLst>
          </p:cNvPr>
          <p:cNvSpPr/>
          <p:nvPr/>
        </p:nvSpPr>
        <p:spPr>
          <a:xfrm>
            <a:off x="542086" y="1453702"/>
            <a:ext cx="6440132" cy="43446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64EC731B-B8AA-4715-9A2B-C23410B009D8}"/>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a:t>
            </a:fld>
            <a:endParaRPr lang="en-US" sz="900" dirty="0"/>
          </a:p>
        </p:txBody>
      </p:sp>
      <p:graphicFrame>
        <p:nvGraphicFramePr>
          <p:cNvPr id="6" name="Content Placeholder 5">
            <a:extLst>
              <a:ext uri="{FF2B5EF4-FFF2-40B4-BE49-F238E27FC236}">
                <a16:creationId xmlns:a16="http://schemas.microsoft.com/office/drawing/2014/main" id="{F94B2C89-438B-4ADC-944F-9DC143EAD71C}"/>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978638903"/>
              </p:ext>
            </p:extLst>
          </p:nvPr>
        </p:nvGraphicFramePr>
        <p:xfrm>
          <a:off x="7237877" y="1689566"/>
          <a:ext cx="4330417" cy="3872972"/>
        </p:xfrm>
        <a:graphic>
          <a:graphicData uri="http://schemas.openxmlformats.org/drawingml/2006/table">
            <a:tbl>
              <a:tblPr firstRow="1" bandRow="1">
                <a:tableStyleId>{5C22544A-7EE6-4342-B048-85BDC9FD1C3A}</a:tableStyleId>
              </a:tblPr>
              <a:tblGrid>
                <a:gridCol w="626559">
                  <a:extLst>
                    <a:ext uri="{9D8B030D-6E8A-4147-A177-3AD203B41FA5}">
                      <a16:colId xmlns:a16="http://schemas.microsoft.com/office/drawing/2014/main" val="2649235253"/>
                    </a:ext>
                  </a:extLst>
                </a:gridCol>
                <a:gridCol w="3703858">
                  <a:extLst>
                    <a:ext uri="{9D8B030D-6E8A-4147-A177-3AD203B41FA5}">
                      <a16:colId xmlns:a16="http://schemas.microsoft.com/office/drawing/2014/main" val="3265590656"/>
                    </a:ext>
                  </a:extLst>
                </a:gridCol>
              </a:tblGrid>
              <a:tr h="30996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65831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20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400" kern="1200" dirty="0">
                          <a:solidFill>
                            <a:srgbClr val="231F20"/>
                          </a:solidFill>
                          <a:latin typeface="Lub Dub Condensed" panose="020B0506030403020204" pitchFamily="34" charset="0"/>
                          <a:ea typeface="+mn-ea"/>
                          <a:cs typeface="Calibri"/>
                        </a:rPr>
                        <a:t>In patients undergoing revascularization, decisions should be patient centered—that is, considerate of the patient’s preferences and goals, cultural beliefs, health literacy, and social determinants of health—and made in collaboration with the patient’s support system.</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1904688">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20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400" kern="1200" dirty="0">
                          <a:solidFill>
                            <a:srgbClr val="231F20"/>
                          </a:solidFill>
                          <a:latin typeface="Lub Dub Condensed" panose="020B0506030403020204" pitchFamily="34" charset="0"/>
                          <a:ea typeface="+mn-ea"/>
                          <a:cs typeface="Calibri"/>
                        </a:rPr>
                        <a:t>In patients undergoing coronary angiography or revascularization, adequate information about benefits, risks, therapeutic consequences, and potential alternatives in the performance of percutaneous and surgical myocardial revascularization should be given, when feasible, with sufficient time for informed decision-making to improve clinical outcomes.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931764693"/>
                  </a:ext>
                </a:extLst>
              </a:tr>
            </a:tbl>
          </a:graphicData>
        </a:graphic>
      </p:graphicFrame>
      <p:sp>
        <p:nvSpPr>
          <p:cNvPr id="8" name="TextBox 7">
            <a:extLst>
              <a:ext uri="{FF2B5EF4-FFF2-40B4-BE49-F238E27FC236}">
                <a16:creationId xmlns:a16="http://schemas.microsoft.com/office/drawing/2014/main" id="{99EF09B5-D55B-4643-B99B-341F7E2E1FA5}"/>
              </a:ext>
              <a:ext uri="{C183D7F6-B498-43B3-948B-1728B52AA6E4}">
                <adec:decorative xmlns:adec="http://schemas.microsoft.com/office/drawing/2017/decorative" val="1"/>
              </a:ext>
            </a:extLst>
          </p:cNvPr>
          <p:cNvSpPr txBox="1"/>
          <p:nvPr/>
        </p:nvSpPr>
        <p:spPr>
          <a:xfrm>
            <a:off x="623706" y="1797252"/>
            <a:ext cx="2468880" cy="1828800"/>
          </a:xfrm>
          <a:prstGeom prst="rect">
            <a:avLst/>
          </a:prstGeom>
          <a:solidFill>
            <a:schemeClr val="bg1">
              <a:lumMod val="85000"/>
            </a:schemeClr>
          </a:solidFill>
          <a:ln>
            <a:noFill/>
          </a:ln>
        </p:spPr>
        <p:txBody>
          <a:bodyPr wrap="square" lIns="91440" tIns="640080" rIns="91440" bIns="91440" numCol="1" spcCol="182880">
            <a:spAutoFit/>
          </a:bodyPr>
          <a:lstStyle/>
          <a:p>
            <a:pPr algn="ctr">
              <a:lnSpc>
                <a:spcPct val="90000"/>
              </a:lnSpc>
              <a:spcAft>
                <a:spcPts val="600"/>
              </a:spcAft>
            </a:pPr>
            <a:r>
              <a:rPr lang="en-US" dirty="0">
                <a:latin typeface="Lub Dub Bold" panose="020B0803030403020204" pitchFamily="34" charset="0"/>
              </a:rPr>
              <a:t>Informed Consent</a:t>
            </a:r>
          </a:p>
          <a:p>
            <a:pPr algn="ctr">
              <a:lnSpc>
                <a:spcPct val="90000"/>
              </a:lnSpc>
              <a:spcAft>
                <a:spcPts val="600"/>
              </a:spcAft>
            </a:pPr>
            <a:r>
              <a:rPr lang="en-US" sz="1400" dirty="0">
                <a:latin typeface="Lub Dub Condensed" panose="020B0506030403020204" pitchFamily="34" charset="0"/>
              </a:rPr>
              <a:t>Clinician provides the best available evidence for treatment options, including the risks &amp; benefits of each option</a:t>
            </a:r>
            <a:endParaRPr lang="en-US" sz="1600" dirty="0">
              <a:latin typeface="Lub Dub Condensed" panose="020B0506030403020204" pitchFamily="34" charset="0"/>
            </a:endParaRPr>
          </a:p>
        </p:txBody>
      </p:sp>
      <p:sp>
        <p:nvSpPr>
          <p:cNvPr id="10" name="TextBox 9">
            <a:extLst>
              <a:ext uri="{FF2B5EF4-FFF2-40B4-BE49-F238E27FC236}">
                <a16:creationId xmlns:a16="http://schemas.microsoft.com/office/drawing/2014/main" id="{4F686335-47DC-415C-887D-B169A7E9076C}"/>
              </a:ext>
              <a:ext uri="{C183D7F6-B498-43B3-948B-1728B52AA6E4}">
                <adec:decorative xmlns:adec="http://schemas.microsoft.com/office/drawing/2017/decorative" val="1"/>
              </a:ext>
            </a:extLst>
          </p:cNvPr>
          <p:cNvSpPr txBox="1"/>
          <p:nvPr/>
        </p:nvSpPr>
        <p:spPr>
          <a:xfrm>
            <a:off x="4333617" y="1808956"/>
            <a:ext cx="2468880" cy="1828800"/>
          </a:xfrm>
          <a:prstGeom prst="rect">
            <a:avLst/>
          </a:prstGeom>
          <a:solidFill>
            <a:schemeClr val="bg1">
              <a:lumMod val="85000"/>
            </a:schemeClr>
          </a:solidFill>
          <a:ln>
            <a:noFill/>
          </a:ln>
        </p:spPr>
        <p:txBody>
          <a:bodyPr wrap="square" lIns="91440" tIns="548640" rIns="91440" bIns="91440" numCol="1" spcCol="182880">
            <a:spAutoFit/>
          </a:bodyPr>
          <a:lstStyle/>
          <a:p>
            <a:pPr algn="ctr">
              <a:lnSpc>
                <a:spcPct val="90000"/>
              </a:lnSpc>
              <a:spcAft>
                <a:spcPts val="600"/>
              </a:spcAft>
            </a:pPr>
            <a:r>
              <a:rPr lang="en-US" dirty="0">
                <a:latin typeface="Lub Dub Bold" panose="020B0803030403020204" pitchFamily="34" charset="0"/>
              </a:rPr>
              <a:t>Patient-Centered Care</a:t>
            </a:r>
          </a:p>
          <a:p>
            <a:pPr algn="ctr">
              <a:lnSpc>
                <a:spcPct val="90000"/>
              </a:lnSpc>
              <a:spcAft>
                <a:spcPts val="600"/>
              </a:spcAft>
            </a:pPr>
            <a:r>
              <a:rPr lang="en-US" sz="1400" dirty="0">
                <a:latin typeface="Lub Dub Condensed" panose="020B0506030403020204" pitchFamily="34" charset="0"/>
              </a:rPr>
              <a:t>Treatment &amp; care options take into consideration individual values &amp; preferences</a:t>
            </a:r>
            <a:endParaRPr lang="en-US" sz="1600" dirty="0">
              <a:latin typeface="Lub Dub Condensed" panose="020B0506030403020204" pitchFamily="34" charset="0"/>
            </a:endParaRPr>
          </a:p>
        </p:txBody>
      </p:sp>
      <p:sp>
        <p:nvSpPr>
          <p:cNvPr id="12" name="TextBox 11">
            <a:extLst>
              <a:ext uri="{FF2B5EF4-FFF2-40B4-BE49-F238E27FC236}">
                <a16:creationId xmlns:a16="http://schemas.microsoft.com/office/drawing/2014/main" id="{A60A0F01-78FB-45D5-9320-9D6DB0421057}"/>
              </a:ext>
              <a:ext uri="{C183D7F6-B498-43B3-948B-1728B52AA6E4}">
                <adec:decorative xmlns:adec="http://schemas.microsoft.com/office/drawing/2017/decorative" val="1"/>
              </a:ext>
            </a:extLst>
          </p:cNvPr>
          <p:cNvSpPr txBox="1"/>
          <p:nvPr/>
        </p:nvSpPr>
        <p:spPr>
          <a:xfrm>
            <a:off x="2152798" y="4408135"/>
            <a:ext cx="3200400" cy="1646605"/>
          </a:xfrm>
          <a:prstGeom prst="rect">
            <a:avLst/>
          </a:prstGeom>
          <a:solidFill>
            <a:schemeClr val="bg1">
              <a:lumMod val="85000"/>
            </a:schemeClr>
          </a:solidFill>
          <a:ln>
            <a:noFill/>
          </a:ln>
        </p:spPr>
        <p:txBody>
          <a:bodyPr wrap="square" lIns="91440" tIns="640080" rIns="91440" bIns="91440" numCol="1" spcCol="182880">
            <a:spAutoFit/>
          </a:bodyPr>
          <a:lstStyle/>
          <a:p>
            <a:pPr algn="ctr">
              <a:lnSpc>
                <a:spcPct val="90000"/>
              </a:lnSpc>
              <a:spcAft>
                <a:spcPts val="600"/>
              </a:spcAft>
            </a:pPr>
            <a:r>
              <a:rPr lang="en-US" dirty="0">
                <a:latin typeface="Lub Dub Bold" panose="020B0803030403020204" pitchFamily="34" charset="0"/>
              </a:rPr>
              <a:t>Shared Decision-Making</a:t>
            </a:r>
          </a:p>
          <a:p>
            <a:pPr algn="ctr">
              <a:lnSpc>
                <a:spcPct val="90000"/>
              </a:lnSpc>
              <a:spcAft>
                <a:spcPts val="600"/>
              </a:spcAft>
            </a:pPr>
            <a:r>
              <a:rPr lang="en-US" sz="1400" dirty="0">
                <a:latin typeface="Lub Dub Condensed" panose="020B0506030403020204" pitchFamily="34" charset="0"/>
              </a:rPr>
              <a:t>A collaborative decision about treatment or care is documented and shared with relevant stakeholders</a:t>
            </a:r>
          </a:p>
        </p:txBody>
      </p:sp>
      <p:pic>
        <p:nvPicPr>
          <p:cNvPr id="15" name="Picture 14">
            <a:extLst>
              <a:ext uri="{FF2B5EF4-FFF2-40B4-BE49-F238E27FC236}">
                <a16:creationId xmlns:a16="http://schemas.microsoft.com/office/drawing/2014/main" id="{78BF5A82-240E-46DE-B571-858A65A9D2E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987413" y="1137672"/>
            <a:ext cx="1161288" cy="1161288"/>
          </a:xfrm>
          <a:prstGeom prst="ellipse">
            <a:avLst/>
          </a:prstGeom>
          <a:effectLst>
            <a:outerShdw blurRad="63500" sx="102000" sy="102000" algn="ctr" rotWithShape="0">
              <a:prstClr val="black">
                <a:alpha val="40000"/>
              </a:prstClr>
            </a:outerShdw>
          </a:effectLst>
        </p:spPr>
      </p:pic>
      <p:pic>
        <p:nvPicPr>
          <p:cNvPr id="19" name="Picture 18">
            <a:extLst>
              <a:ext uri="{FF2B5EF4-FFF2-40B4-BE49-F238E27FC236}">
                <a16:creationId xmlns:a16="http://schemas.microsoft.com/office/drawing/2014/main" id="{2282F6E2-A883-4CAB-A4B7-AFB46A0D2971}"/>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181508" y="3768297"/>
            <a:ext cx="1161288" cy="1161288"/>
          </a:xfrm>
          <a:prstGeom prst="ellipse">
            <a:avLst/>
          </a:prstGeom>
          <a:effectLst>
            <a:outerShdw blurRad="63500" sx="102000" sy="102000" algn="ctr" rotWithShape="0">
              <a:prstClr val="black">
                <a:alpha val="40000"/>
              </a:prstClr>
            </a:outerShdw>
          </a:effectLst>
        </p:spPr>
      </p:pic>
      <p:pic>
        <p:nvPicPr>
          <p:cNvPr id="22" name="Picture 21">
            <a:extLst>
              <a:ext uri="{FF2B5EF4-FFF2-40B4-BE49-F238E27FC236}">
                <a16:creationId xmlns:a16="http://schemas.microsoft.com/office/drawing/2014/main" id="{5F24EE3F-2F9C-4376-A57A-170D08C71664}"/>
              </a:ext>
              <a:ext uri="{C183D7F6-B498-43B3-948B-1728B52AA6E4}">
                <adec:decorative xmlns:adec="http://schemas.microsoft.com/office/drawing/2017/decorative" val="1"/>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281082" y="1137672"/>
            <a:ext cx="1161288" cy="1161288"/>
          </a:xfrm>
          <a:prstGeom prst="ellipse">
            <a:avLst/>
          </a:prstGeom>
          <a:effectLst>
            <a:outerShdw blurRad="63500" sx="102000" sy="102000" algn="ctr" rotWithShape="0">
              <a:prstClr val="black">
                <a:alpha val="40000"/>
              </a:prstClr>
            </a:outerShdw>
          </a:effectLst>
        </p:spPr>
      </p:pic>
      <p:sp>
        <p:nvSpPr>
          <p:cNvPr id="25" name="Rectangle 2">
            <a:extLst>
              <a:ext uri="{FF2B5EF4-FFF2-40B4-BE49-F238E27FC236}">
                <a16:creationId xmlns:a16="http://schemas.microsoft.com/office/drawing/2014/main" id="{86B62E89-7B23-4632-B314-513A311AEA99}"/>
              </a:ext>
              <a:ext uri="{C183D7F6-B498-43B3-948B-1728B52AA6E4}">
                <adec:decorative xmlns:adec="http://schemas.microsoft.com/office/drawing/2017/decorative" val="1"/>
              </a:ext>
            </a:extLst>
          </p:cNvPr>
          <p:cNvSpPr/>
          <p:nvPr/>
        </p:nvSpPr>
        <p:spPr>
          <a:xfrm>
            <a:off x="3752998" y="2722855"/>
            <a:ext cx="580618" cy="366847"/>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 name="connsiteX0" fmla="*/ 0 w 6714836"/>
              <a:gd name="connsiteY0" fmla="*/ 0 h 0"/>
              <a:gd name="connsiteX1" fmla="*/ 6714836 w 6714836"/>
              <a:gd name="connsiteY1" fmla="*/ 0 h 0"/>
            </a:gdLst>
            <a:ahLst/>
            <a:cxnLst>
              <a:cxn ang="0">
                <a:pos x="connsiteX0" y="connsiteY0"/>
              </a:cxn>
              <a:cxn ang="0">
                <a:pos x="connsiteX1" y="connsiteY1"/>
              </a:cxn>
            </a:cxnLst>
            <a:rect l="l" t="t" r="r" b="b"/>
            <a:pathLst>
              <a:path w="6714836">
                <a:moveTo>
                  <a:pt x="0" y="0"/>
                </a:moveTo>
                <a:lnTo>
                  <a:pt x="6714836" y="0"/>
                </a:lnTo>
              </a:path>
            </a:pathLst>
          </a:cu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8" name="Rectangle 2">
            <a:extLst>
              <a:ext uri="{FF2B5EF4-FFF2-40B4-BE49-F238E27FC236}">
                <a16:creationId xmlns:a16="http://schemas.microsoft.com/office/drawing/2014/main" id="{AF5845A1-F9CA-414B-A89A-1ADA005A1057}"/>
              </a:ext>
              <a:ext uri="{C183D7F6-B498-43B3-948B-1728B52AA6E4}">
                <adec:decorative xmlns:adec="http://schemas.microsoft.com/office/drawing/2017/decorative" val="1"/>
              </a:ext>
            </a:extLst>
          </p:cNvPr>
          <p:cNvSpPr/>
          <p:nvPr/>
        </p:nvSpPr>
        <p:spPr>
          <a:xfrm flipH="1">
            <a:off x="3092584" y="2722856"/>
            <a:ext cx="660414" cy="91489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29" name="Straight Arrow Connector 28">
            <a:extLst>
              <a:ext uri="{FF2B5EF4-FFF2-40B4-BE49-F238E27FC236}">
                <a16:creationId xmlns:a16="http://schemas.microsoft.com/office/drawing/2014/main" id="{9A1AC275-0846-45F4-BB15-A39852E0B029}"/>
              </a:ext>
              <a:ext uri="{C183D7F6-B498-43B3-948B-1728B52AA6E4}">
                <adec:decorative xmlns:adec="http://schemas.microsoft.com/office/drawing/2017/decorative" val="1"/>
              </a:ext>
            </a:extLst>
          </p:cNvPr>
          <p:cNvCxnSpPr>
            <a:cxnSpLocks/>
          </p:cNvCxnSpPr>
          <p:nvPr/>
        </p:nvCxnSpPr>
        <p:spPr>
          <a:xfrm>
            <a:off x="6098912" y="4002736"/>
            <a:ext cx="0" cy="0"/>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69849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1AB60F1-8B7F-49D3-8E36-9DCA45C45629}"/>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506968" y="1143099"/>
            <a:ext cx="2538289" cy="1437095"/>
          </a:xfrm>
          <a:prstGeom prst="rect">
            <a:avLst/>
          </a:prstGeom>
        </p:spPr>
      </p:pic>
      <p:pic>
        <p:nvPicPr>
          <p:cNvPr id="21" name="Picture 20">
            <a:extLst>
              <a:ext uri="{FF2B5EF4-FFF2-40B4-BE49-F238E27FC236}">
                <a16:creationId xmlns:a16="http://schemas.microsoft.com/office/drawing/2014/main" id="{297CDFD5-E446-4BE1-8D9D-72CCB004775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506968" y="2797912"/>
            <a:ext cx="2538289" cy="1402080"/>
          </a:xfrm>
          <a:prstGeom prst="rect">
            <a:avLst/>
          </a:prstGeom>
        </p:spPr>
      </p:pic>
      <p:pic>
        <p:nvPicPr>
          <p:cNvPr id="23" name="Picture 22">
            <a:extLst>
              <a:ext uri="{FF2B5EF4-FFF2-40B4-BE49-F238E27FC236}">
                <a16:creationId xmlns:a16="http://schemas.microsoft.com/office/drawing/2014/main" id="{0BCDBBDE-257F-4BCE-8032-24951FA03C6D}"/>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506969" y="4458105"/>
            <a:ext cx="2526792" cy="1515562"/>
          </a:xfrm>
          <a:prstGeom prst="rect">
            <a:avLst/>
          </a:prstGeom>
        </p:spPr>
      </p:pic>
      <p:sp>
        <p:nvSpPr>
          <p:cNvPr id="2" name="Title 1">
            <a:extLst>
              <a:ext uri="{FF2B5EF4-FFF2-40B4-BE49-F238E27FC236}">
                <a16:creationId xmlns:a16="http://schemas.microsoft.com/office/drawing/2014/main" id="{D12E239F-313A-43EA-9C93-499922E369C4}"/>
              </a:ext>
            </a:extLst>
          </p:cNvPr>
          <p:cNvSpPr>
            <a:spLocks noGrp="1"/>
          </p:cNvSpPr>
          <p:nvPr>
            <p:ph type="title"/>
          </p:nvPr>
        </p:nvSpPr>
        <p:spPr>
          <a:xfrm>
            <a:off x="838200" y="365125"/>
            <a:ext cx="9393936" cy="660111"/>
          </a:xfrm>
        </p:spPr>
        <p:txBody>
          <a:bodyPr/>
          <a:lstStyle/>
          <a:p>
            <a:r>
              <a:rPr lang="en-US" dirty="0"/>
              <a:t>Psychosocial Factors and Lifestyle Changes after Revascularization</a:t>
            </a:r>
          </a:p>
        </p:txBody>
      </p:sp>
      <p:sp>
        <p:nvSpPr>
          <p:cNvPr id="4" name="Slide Number Placeholder 3">
            <a:extLst>
              <a:ext uri="{FF2B5EF4-FFF2-40B4-BE49-F238E27FC236}">
                <a16:creationId xmlns:a16="http://schemas.microsoft.com/office/drawing/2014/main" id="{F42ED604-01C1-43CC-B8AC-97EB947D7849}"/>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40</a:t>
            </a:fld>
            <a:endParaRPr lang="en-US" sz="900" dirty="0"/>
          </a:p>
        </p:txBody>
      </p:sp>
      <p:sp>
        <p:nvSpPr>
          <p:cNvPr id="6" name="TextBox 5">
            <a:extLst>
              <a:ext uri="{FF2B5EF4-FFF2-40B4-BE49-F238E27FC236}">
                <a16:creationId xmlns:a16="http://schemas.microsoft.com/office/drawing/2014/main" id="{A8525902-336F-4672-B2AB-038F3B972D8A}"/>
              </a:ext>
            </a:extLst>
          </p:cNvPr>
          <p:cNvSpPr txBox="1"/>
          <p:nvPr/>
        </p:nvSpPr>
        <p:spPr>
          <a:xfrm>
            <a:off x="628824" y="1460015"/>
            <a:ext cx="2297256" cy="923330"/>
          </a:xfrm>
          <a:prstGeom prst="rect">
            <a:avLst/>
          </a:prstGeom>
          <a:noFill/>
        </p:spPr>
        <p:txBody>
          <a:bodyPr wrap="square">
            <a:spAutoFit/>
          </a:bodyPr>
          <a:lstStyle/>
          <a:p>
            <a:pPr>
              <a:lnSpc>
                <a:spcPct val="90000"/>
              </a:lnSpc>
              <a:spcBef>
                <a:spcPts val="1000"/>
              </a:spcBef>
            </a:pPr>
            <a:r>
              <a:rPr lang="en-US" sz="2000" dirty="0">
                <a:solidFill>
                  <a:srgbClr val="CF2429"/>
                </a:solidFill>
                <a:latin typeface="Lub Dub Bold" panose="020B0803030403020204" pitchFamily="34" charset="0"/>
              </a:rPr>
              <a:t>Cardiac Rehabilitation and Education</a:t>
            </a:r>
          </a:p>
        </p:txBody>
      </p:sp>
      <p:graphicFrame>
        <p:nvGraphicFramePr>
          <p:cNvPr id="7" name="Content Placeholder 5">
            <a:extLst>
              <a:ext uri="{FF2B5EF4-FFF2-40B4-BE49-F238E27FC236}">
                <a16:creationId xmlns:a16="http://schemas.microsoft.com/office/drawing/2014/main" id="{65FF0D93-A698-4036-A5D0-1F273AF9DE22}"/>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272151281"/>
              </p:ext>
            </p:extLst>
          </p:nvPr>
        </p:nvGraphicFramePr>
        <p:xfrm>
          <a:off x="2705688" y="1283461"/>
          <a:ext cx="6022848" cy="1219200"/>
        </p:xfrm>
        <a:graphic>
          <a:graphicData uri="http://schemas.openxmlformats.org/drawingml/2006/table">
            <a:tbl>
              <a:tblPr firstRow="1" bandRow="1">
                <a:tableStyleId>{5C22544A-7EE6-4342-B048-85BDC9FD1C3A}</a:tableStyleId>
              </a:tblPr>
              <a:tblGrid>
                <a:gridCol w="752392">
                  <a:extLst>
                    <a:ext uri="{9D8B030D-6E8A-4147-A177-3AD203B41FA5}">
                      <a16:colId xmlns:a16="http://schemas.microsoft.com/office/drawing/2014/main" val="2649235253"/>
                    </a:ext>
                  </a:extLst>
                </a:gridCol>
                <a:gridCol w="5270456">
                  <a:extLst>
                    <a:ext uri="{9D8B030D-6E8A-4147-A177-3AD203B41FA5}">
                      <a16:colId xmlns:a16="http://schemas.microsoft.com/office/drawing/2014/main" val="3265590656"/>
                    </a:ext>
                  </a:extLst>
                </a:gridCol>
              </a:tblGrid>
              <a:tr h="20006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34010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290513" marR="64769" lvl="0" indent="-228600" algn="l" defTabSz="914400" rtl="0" eaLnBrk="1" fontAlgn="auto" latinLnBrk="0" hangingPunct="1">
                        <a:lnSpc>
                          <a:spcPct val="100000"/>
                        </a:lnSpc>
                        <a:spcBef>
                          <a:spcPts val="0"/>
                        </a:spcBef>
                        <a:spcAft>
                          <a:spcPts val="600"/>
                        </a:spcAft>
                        <a:buClrTx/>
                        <a:buSzTx/>
                        <a:buFont typeface="+mj-lt"/>
                        <a:buAutoNum type="arabicPeriod"/>
                        <a:tabLst/>
                        <a:defRPr/>
                      </a:pPr>
                      <a:r>
                        <a:rPr lang="en-US" sz="1200" b="0" kern="1200" dirty="0">
                          <a:solidFill>
                            <a:srgbClr val="231F20"/>
                          </a:solidFill>
                          <a:latin typeface="Lub Dub Condensed" panose="020B0506030403020204" pitchFamily="34" charset="0"/>
                          <a:ea typeface="+mn-ea"/>
                          <a:cs typeface="Calibri"/>
                        </a:rPr>
                        <a:t>Following revascularization, home and center-based cardiac rehabilitation reduced death, hospital readmission and improves quality of life.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340104">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290513" marR="64769" lvl="0" indent="-228600" algn="l" defTabSz="914400" rtl="0" eaLnBrk="1" fontAlgn="auto" latinLnBrk="0" hangingPunct="1">
                        <a:lnSpc>
                          <a:spcPct val="100000"/>
                        </a:lnSpc>
                        <a:spcBef>
                          <a:spcPts val="0"/>
                        </a:spcBef>
                        <a:spcAft>
                          <a:spcPts val="600"/>
                        </a:spcAft>
                        <a:buClrTx/>
                        <a:buSzTx/>
                        <a:buFont typeface="+mj-lt"/>
                        <a:buAutoNum type="arabicPeriod" startAt="2"/>
                        <a:tabLst/>
                        <a:defRPr/>
                      </a:pPr>
                      <a:r>
                        <a:rPr lang="en-US" sz="1200" b="0" kern="1200" dirty="0">
                          <a:solidFill>
                            <a:srgbClr val="231F20"/>
                          </a:solidFill>
                          <a:latin typeface="Lub Dub Condensed" panose="020B0506030403020204" pitchFamily="34" charset="0"/>
                          <a:ea typeface="+mn-ea"/>
                          <a:cs typeface="Calibri"/>
                        </a:rPr>
                        <a:t>After revascularization, patients should be educated about CVD risk factors and their modification to reduce CV events.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931764693"/>
                  </a:ext>
                </a:extLst>
              </a:tr>
            </a:tbl>
          </a:graphicData>
        </a:graphic>
      </p:graphicFrame>
      <p:sp>
        <p:nvSpPr>
          <p:cNvPr id="9" name="TextBox 8">
            <a:extLst>
              <a:ext uri="{FF2B5EF4-FFF2-40B4-BE49-F238E27FC236}">
                <a16:creationId xmlns:a16="http://schemas.microsoft.com/office/drawing/2014/main" id="{37CCC967-E180-4179-89EE-CDC94D9BC3AC}"/>
              </a:ext>
            </a:extLst>
          </p:cNvPr>
          <p:cNvSpPr txBox="1"/>
          <p:nvPr/>
        </p:nvSpPr>
        <p:spPr>
          <a:xfrm>
            <a:off x="698928" y="3107585"/>
            <a:ext cx="2297256" cy="646331"/>
          </a:xfrm>
          <a:prstGeom prst="rect">
            <a:avLst/>
          </a:prstGeom>
          <a:noFill/>
        </p:spPr>
        <p:txBody>
          <a:bodyPr wrap="square">
            <a:spAutoFit/>
          </a:bodyPr>
          <a:lstStyle/>
          <a:p>
            <a:pPr>
              <a:lnSpc>
                <a:spcPct val="90000"/>
              </a:lnSpc>
              <a:spcBef>
                <a:spcPts val="1000"/>
              </a:spcBef>
            </a:pPr>
            <a:r>
              <a:rPr lang="en-US" sz="2000" dirty="0">
                <a:solidFill>
                  <a:srgbClr val="CF2429"/>
                </a:solidFill>
                <a:latin typeface="Lub Dub Bold" panose="020B0803030403020204" pitchFamily="34" charset="0"/>
              </a:rPr>
              <a:t>Smoking Cessation</a:t>
            </a:r>
          </a:p>
        </p:txBody>
      </p:sp>
      <p:graphicFrame>
        <p:nvGraphicFramePr>
          <p:cNvPr id="10" name="Content Placeholder 5">
            <a:extLst>
              <a:ext uri="{FF2B5EF4-FFF2-40B4-BE49-F238E27FC236}">
                <a16:creationId xmlns:a16="http://schemas.microsoft.com/office/drawing/2014/main" id="{E799A932-C893-4EC2-96A9-E47D99B820CA}"/>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809731612"/>
              </p:ext>
            </p:extLst>
          </p:nvPr>
        </p:nvGraphicFramePr>
        <p:xfrm>
          <a:off x="2705688" y="2870783"/>
          <a:ext cx="6022848" cy="1219200"/>
        </p:xfrm>
        <a:graphic>
          <a:graphicData uri="http://schemas.openxmlformats.org/drawingml/2006/table">
            <a:tbl>
              <a:tblPr firstRow="1" bandRow="1">
                <a:tableStyleId>{5C22544A-7EE6-4342-B048-85BDC9FD1C3A}</a:tableStyleId>
              </a:tblPr>
              <a:tblGrid>
                <a:gridCol w="752392">
                  <a:extLst>
                    <a:ext uri="{9D8B030D-6E8A-4147-A177-3AD203B41FA5}">
                      <a16:colId xmlns:a16="http://schemas.microsoft.com/office/drawing/2014/main" val="2649235253"/>
                    </a:ext>
                  </a:extLst>
                </a:gridCol>
                <a:gridCol w="5270456">
                  <a:extLst>
                    <a:ext uri="{9D8B030D-6E8A-4147-A177-3AD203B41FA5}">
                      <a16:colId xmlns:a16="http://schemas.microsoft.com/office/drawing/2014/main" val="3265590656"/>
                    </a:ext>
                  </a:extLst>
                </a:gridCol>
              </a:tblGrid>
              <a:tr h="20006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34010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290513" marR="64769" lvl="0" indent="-228600" algn="l" defTabSz="914400" rtl="0" eaLnBrk="1" fontAlgn="auto" latinLnBrk="0" hangingPunct="1">
                        <a:lnSpc>
                          <a:spcPct val="100000"/>
                        </a:lnSpc>
                        <a:spcBef>
                          <a:spcPts val="0"/>
                        </a:spcBef>
                        <a:spcAft>
                          <a:spcPts val="600"/>
                        </a:spcAft>
                        <a:buClrTx/>
                        <a:buSzTx/>
                        <a:buFont typeface="+mj-lt"/>
                        <a:buAutoNum type="arabicPeriod"/>
                        <a:tabLst/>
                        <a:defRPr/>
                      </a:pPr>
                      <a:r>
                        <a:rPr lang="en-US" sz="1200" b="0" kern="1200" dirty="0">
                          <a:solidFill>
                            <a:srgbClr val="231F20"/>
                          </a:solidFill>
                          <a:latin typeface="Lub Dub Condensed" panose="020B0506030403020204" pitchFamily="34" charset="0"/>
                          <a:ea typeface="+mn-ea"/>
                          <a:cs typeface="Calibri"/>
                        </a:rPr>
                        <a:t>Following revascularization, behavioral interventions and pharmacotherapy are recommended to maximize smoking cessation and reduce CV events.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340104">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290513" marR="64769" lvl="0" indent="-228600" algn="l" defTabSz="914400" rtl="0" eaLnBrk="1" fontAlgn="auto" latinLnBrk="0" hangingPunct="1">
                        <a:lnSpc>
                          <a:spcPct val="100000"/>
                        </a:lnSpc>
                        <a:spcBef>
                          <a:spcPts val="0"/>
                        </a:spcBef>
                        <a:spcAft>
                          <a:spcPts val="600"/>
                        </a:spcAft>
                        <a:buClrTx/>
                        <a:buSzTx/>
                        <a:buFont typeface="+mj-lt"/>
                        <a:buAutoNum type="arabicPeriod" startAt="2"/>
                        <a:tabLst/>
                        <a:defRPr/>
                      </a:pPr>
                      <a:r>
                        <a:rPr lang="en-US" sz="1200" b="0" kern="1200" dirty="0">
                          <a:solidFill>
                            <a:srgbClr val="231F20"/>
                          </a:solidFill>
                          <a:latin typeface="Lub Dub Condensed" panose="020B0506030403020204" pitchFamily="34" charset="0"/>
                          <a:ea typeface="+mn-ea"/>
                          <a:cs typeface="Calibri"/>
                        </a:rPr>
                        <a:t>Smoking cessation interventions should occur during the index hospitalization for revascularization with at least on month supportive follow-up.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931764693"/>
                  </a:ext>
                </a:extLst>
              </a:tr>
            </a:tbl>
          </a:graphicData>
        </a:graphic>
      </p:graphicFrame>
      <p:sp>
        <p:nvSpPr>
          <p:cNvPr id="12" name="TextBox 11">
            <a:extLst>
              <a:ext uri="{FF2B5EF4-FFF2-40B4-BE49-F238E27FC236}">
                <a16:creationId xmlns:a16="http://schemas.microsoft.com/office/drawing/2014/main" id="{36A5D291-D703-40BA-8A47-2C98F5AFDEBD}"/>
              </a:ext>
            </a:extLst>
          </p:cNvPr>
          <p:cNvSpPr txBox="1"/>
          <p:nvPr/>
        </p:nvSpPr>
        <p:spPr>
          <a:xfrm>
            <a:off x="698928" y="4898711"/>
            <a:ext cx="2089992" cy="646331"/>
          </a:xfrm>
          <a:prstGeom prst="rect">
            <a:avLst/>
          </a:prstGeom>
          <a:noFill/>
        </p:spPr>
        <p:txBody>
          <a:bodyPr wrap="square">
            <a:spAutoFit/>
          </a:bodyPr>
          <a:lstStyle/>
          <a:p>
            <a:pPr>
              <a:lnSpc>
                <a:spcPct val="90000"/>
              </a:lnSpc>
              <a:spcBef>
                <a:spcPts val="1000"/>
              </a:spcBef>
            </a:pPr>
            <a:r>
              <a:rPr lang="en-US" sz="2000" dirty="0">
                <a:solidFill>
                  <a:srgbClr val="CF2429"/>
                </a:solidFill>
                <a:latin typeface="Lub Dub Bold" panose="020B0803030403020204" pitchFamily="34" charset="0"/>
              </a:rPr>
              <a:t>Psychological Interventions</a:t>
            </a:r>
          </a:p>
        </p:txBody>
      </p:sp>
      <p:graphicFrame>
        <p:nvGraphicFramePr>
          <p:cNvPr id="13" name="Content Placeholder 5">
            <a:extLst>
              <a:ext uri="{FF2B5EF4-FFF2-40B4-BE49-F238E27FC236}">
                <a16:creationId xmlns:a16="http://schemas.microsoft.com/office/drawing/2014/main" id="{BD37235B-53D1-400F-8934-B266197D06FE}"/>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4214187993"/>
              </p:ext>
            </p:extLst>
          </p:nvPr>
        </p:nvGraphicFramePr>
        <p:xfrm>
          <a:off x="2705688" y="4500454"/>
          <a:ext cx="6022848" cy="1402080"/>
        </p:xfrm>
        <a:graphic>
          <a:graphicData uri="http://schemas.openxmlformats.org/drawingml/2006/table">
            <a:tbl>
              <a:tblPr firstRow="1" bandRow="1">
                <a:tableStyleId>{5C22544A-7EE6-4342-B048-85BDC9FD1C3A}</a:tableStyleId>
              </a:tblPr>
              <a:tblGrid>
                <a:gridCol w="752392">
                  <a:extLst>
                    <a:ext uri="{9D8B030D-6E8A-4147-A177-3AD203B41FA5}">
                      <a16:colId xmlns:a16="http://schemas.microsoft.com/office/drawing/2014/main" val="2649235253"/>
                    </a:ext>
                  </a:extLst>
                </a:gridCol>
                <a:gridCol w="5270456">
                  <a:extLst>
                    <a:ext uri="{9D8B030D-6E8A-4147-A177-3AD203B41FA5}">
                      <a16:colId xmlns:a16="http://schemas.microsoft.com/office/drawing/2014/main" val="3265590656"/>
                    </a:ext>
                  </a:extLst>
                </a:gridCol>
              </a:tblGrid>
              <a:tr h="20006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34010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290513" marR="64769" lvl="0" indent="-228600" algn="l" defTabSz="914400" rtl="0" eaLnBrk="1" fontAlgn="auto" latinLnBrk="0" hangingPunct="1">
                        <a:lnSpc>
                          <a:spcPct val="100000"/>
                        </a:lnSpc>
                        <a:spcBef>
                          <a:spcPts val="0"/>
                        </a:spcBef>
                        <a:spcAft>
                          <a:spcPts val="600"/>
                        </a:spcAft>
                        <a:buClrTx/>
                        <a:buSzTx/>
                        <a:buFont typeface="+mj-lt"/>
                        <a:buAutoNum type="arabicPeriod"/>
                        <a:tabLst/>
                        <a:defRPr/>
                      </a:pPr>
                      <a:r>
                        <a:rPr lang="en-US" sz="1200" b="0" kern="1200" dirty="0">
                          <a:solidFill>
                            <a:srgbClr val="231F20"/>
                          </a:solidFill>
                          <a:latin typeface="Lub Dub Condensed" panose="020B0506030403020204" pitchFamily="34" charset="0"/>
                          <a:ea typeface="+mn-ea"/>
                          <a:cs typeface="Calibri"/>
                        </a:rPr>
                        <a:t>Cognitive behavioral therapy, psychological counseling, and/or pharmacological treatment can improve QOL and cardiac outcomes after revascularization in patients with depression, anxiety or stress.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340104">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290513" marR="64769" lvl="0" indent="-228600" algn="l" defTabSz="914400" rtl="0" eaLnBrk="1" fontAlgn="auto" latinLnBrk="0" hangingPunct="1">
                        <a:lnSpc>
                          <a:spcPct val="100000"/>
                        </a:lnSpc>
                        <a:spcBef>
                          <a:spcPts val="0"/>
                        </a:spcBef>
                        <a:spcAft>
                          <a:spcPts val="600"/>
                        </a:spcAft>
                        <a:buClrTx/>
                        <a:buSzTx/>
                        <a:buFont typeface="+mj-lt"/>
                        <a:buAutoNum type="arabicPeriod" startAt="2"/>
                        <a:tabLst/>
                        <a:defRPr/>
                      </a:pPr>
                      <a:r>
                        <a:rPr lang="en-US" sz="1200" b="0" kern="1200" dirty="0">
                          <a:solidFill>
                            <a:srgbClr val="231F20"/>
                          </a:solidFill>
                          <a:latin typeface="Lub Dub Condensed" panose="020B0506030403020204" pitchFamily="34" charset="0"/>
                          <a:ea typeface="+mn-ea"/>
                          <a:cs typeface="Calibri"/>
                        </a:rPr>
                        <a:t>After revascularization, screening for depression and referral/ treatment when indicated improves QOL and recovery.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931764693"/>
                  </a:ext>
                </a:extLst>
              </a:tr>
            </a:tbl>
          </a:graphicData>
        </a:graphic>
      </p:graphicFrame>
      <p:sp>
        <p:nvSpPr>
          <p:cNvPr id="5" name="Text Placeholder 4">
            <a:extLst>
              <a:ext uri="{FF2B5EF4-FFF2-40B4-BE49-F238E27FC236}">
                <a16:creationId xmlns:a16="http://schemas.microsoft.com/office/drawing/2014/main" id="{96195657-1EB2-4E7E-A6E7-92AA21D57C0C}"/>
              </a:ext>
            </a:extLst>
          </p:cNvPr>
          <p:cNvSpPr>
            <a:spLocks noGrp="1"/>
          </p:cNvSpPr>
          <p:nvPr>
            <p:ph type="body" sz="quarter" idx="13"/>
          </p:nvPr>
        </p:nvSpPr>
        <p:spPr>
          <a:xfrm>
            <a:off x="838200" y="6099985"/>
            <a:ext cx="10515600" cy="271939"/>
          </a:xfrm>
        </p:spPr>
        <p:txBody>
          <a:bodyPr/>
          <a:lstStyle/>
          <a:p>
            <a:pPr algn="ctr"/>
            <a:r>
              <a:rPr lang="en-US" sz="1000" b="1" dirty="0"/>
              <a:t>Abbreviations: </a:t>
            </a:r>
            <a:r>
              <a:rPr lang="en-US" sz="1000" dirty="0"/>
              <a:t>CV indicates cardiovascular; CVD, cardiovascular disease; and QOL, quality of life. </a:t>
            </a:r>
          </a:p>
        </p:txBody>
      </p:sp>
    </p:spTree>
    <p:extLst>
      <p:ext uri="{BB962C8B-B14F-4D97-AF65-F5344CB8AC3E}">
        <p14:creationId xmlns:p14="http://schemas.microsoft.com/office/powerpoint/2010/main" val="22317224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55D61-5585-4FB2-93FD-C9535B911DC7}"/>
              </a:ext>
            </a:extLst>
          </p:cNvPr>
          <p:cNvSpPr>
            <a:spLocks noGrp="1"/>
          </p:cNvSpPr>
          <p:nvPr>
            <p:ph type="title"/>
          </p:nvPr>
        </p:nvSpPr>
        <p:spPr/>
        <p:txBody>
          <a:bodyPr/>
          <a:lstStyle/>
          <a:p>
            <a:r>
              <a:rPr lang="en-US" sz="2800" dirty="0"/>
              <a:t>Traditional and Non-Traditional Risk Factors for CVD</a:t>
            </a:r>
          </a:p>
        </p:txBody>
      </p:sp>
      <p:sp>
        <p:nvSpPr>
          <p:cNvPr id="4" name="Slide Number Placeholder 3">
            <a:extLst>
              <a:ext uri="{FF2B5EF4-FFF2-40B4-BE49-F238E27FC236}">
                <a16:creationId xmlns:a16="http://schemas.microsoft.com/office/drawing/2014/main" id="{C5F43BB8-E366-47E7-B55E-28D9DD76FBE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41</a:t>
            </a:fld>
            <a:endParaRPr lang="en-US" sz="900" dirty="0"/>
          </a:p>
        </p:txBody>
      </p:sp>
      <p:sp>
        <p:nvSpPr>
          <p:cNvPr id="7" name="TextBox 6">
            <a:extLst>
              <a:ext uri="{FF2B5EF4-FFF2-40B4-BE49-F238E27FC236}">
                <a16:creationId xmlns:a16="http://schemas.microsoft.com/office/drawing/2014/main" id="{EFB0BDB7-21D2-4830-AD4B-E88286D75086}"/>
              </a:ext>
              <a:ext uri="{C183D7F6-B498-43B3-948B-1728B52AA6E4}">
                <adec:decorative xmlns:adec="http://schemas.microsoft.com/office/drawing/2017/decorative" val="1"/>
              </a:ext>
            </a:extLst>
          </p:cNvPr>
          <p:cNvSpPr txBox="1"/>
          <p:nvPr/>
        </p:nvSpPr>
        <p:spPr>
          <a:xfrm>
            <a:off x="2399848" y="1158973"/>
            <a:ext cx="7392303" cy="731935"/>
          </a:xfrm>
          <a:prstGeom prst="rect">
            <a:avLst/>
          </a:prstGeom>
          <a:solidFill>
            <a:srgbClr val="46A547"/>
          </a:solidFill>
        </p:spPr>
        <p:txBody>
          <a:bodyPr wrap="square" lIns="91440" tIns="91440" numCol="1" spcCol="182880">
            <a:spAutoFit/>
          </a:bodyPr>
          <a:lstStyle/>
          <a:p>
            <a:pPr marL="171450" indent="-171450">
              <a:spcAft>
                <a:spcPts val="600"/>
              </a:spcAft>
              <a:buFont typeface="Arial" panose="020B0604020202020204" pitchFamily="34" charset="0"/>
              <a:buChar char="•"/>
            </a:pPr>
            <a:endParaRPr lang="en-US" sz="1200" b="1" dirty="0">
              <a:latin typeface="Lub Dub Condensed" panose="020B0506030403020204" pitchFamily="34" charset="0"/>
            </a:endParaRPr>
          </a:p>
        </p:txBody>
      </p:sp>
      <p:sp>
        <p:nvSpPr>
          <p:cNvPr id="8" name="TextBox 7">
            <a:extLst>
              <a:ext uri="{FF2B5EF4-FFF2-40B4-BE49-F238E27FC236}">
                <a16:creationId xmlns:a16="http://schemas.microsoft.com/office/drawing/2014/main" id="{C4C8BCF7-76F0-4749-842B-8DBDFEE1D07F}"/>
              </a:ext>
              <a:ext uri="{C183D7F6-B498-43B3-948B-1728B52AA6E4}">
                <adec:decorative xmlns:adec="http://schemas.microsoft.com/office/drawing/2017/decorative" val="0"/>
              </a:ext>
            </a:extLst>
          </p:cNvPr>
          <p:cNvSpPr txBox="1"/>
          <p:nvPr/>
        </p:nvSpPr>
        <p:spPr>
          <a:xfrm>
            <a:off x="2463856" y="1140686"/>
            <a:ext cx="7264287" cy="692497"/>
          </a:xfrm>
          <a:prstGeom prst="rect">
            <a:avLst/>
          </a:prstGeom>
          <a:noFill/>
        </p:spPr>
        <p:txBody>
          <a:bodyPr wrap="square" lIns="91440" tIns="91440" numCol="1" spcCol="182880">
            <a:spAutoFit/>
          </a:bodyPr>
          <a:lstStyle/>
          <a:p>
            <a:pPr algn="ctr">
              <a:spcAft>
                <a:spcPts val="600"/>
              </a:spcAft>
            </a:pPr>
            <a:r>
              <a:rPr lang="en-US" b="1" dirty="0">
                <a:latin typeface="Lub Dub Condensed" panose="020B0506030403020204" pitchFamily="34" charset="0"/>
              </a:rPr>
              <a:t>After revascularization, patients should be educated about CVD risk factors and their modification to reduce CV events (Class 1).</a:t>
            </a:r>
          </a:p>
        </p:txBody>
      </p:sp>
      <p:pic>
        <p:nvPicPr>
          <p:cNvPr id="9" name="Picture 8" descr="This diagram depicts traditional atherosclerotic cardiovascular disease risk factors which include:&#10;-diabetes&#10;-smoking&#10;-obesity and unhealthy diet&#10;-physical inactivity&#10;-hypertension&#10;-dyslipidemia&#10;The second half of the illustration depicts psychosocial risk factors which include:&#10;-income level&#10;-behavioral risk&#10;-psychological factors&#10;-educational factors&#10;-employment status&#10;-physical and social environment">
            <a:extLst>
              <a:ext uri="{FF2B5EF4-FFF2-40B4-BE49-F238E27FC236}">
                <a16:creationId xmlns:a16="http://schemas.microsoft.com/office/drawing/2014/main" id="{5E648BC3-B25E-4752-B894-A82DEA50D91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bwMode="auto">
          <a:xfrm>
            <a:off x="2433036" y="1909195"/>
            <a:ext cx="7325927" cy="4183514"/>
          </a:xfrm>
          <a:prstGeom prst="rect">
            <a:avLst/>
          </a:prstGeom>
          <a:solidFill>
            <a:schemeClr val="bg1"/>
          </a:solidFill>
          <a:ln w="57150">
            <a:noFill/>
          </a:ln>
        </p:spPr>
      </p:pic>
      <p:sp>
        <p:nvSpPr>
          <p:cNvPr id="10" name="TextBox 9">
            <a:extLst>
              <a:ext uri="{FF2B5EF4-FFF2-40B4-BE49-F238E27FC236}">
                <a16:creationId xmlns:a16="http://schemas.microsoft.com/office/drawing/2014/main" id="{B52A247E-C969-4431-A621-BC9566467FE3}"/>
              </a:ext>
              <a:ext uri="{C183D7F6-B498-43B3-948B-1728B52AA6E4}">
                <adec:decorative xmlns:adec="http://schemas.microsoft.com/office/drawing/2017/decorative" val="1"/>
              </a:ext>
            </a:extLst>
          </p:cNvPr>
          <p:cNvSpPr txBox="1"/>
          <p:nvPr/>
        </p:nvSpPr>
        <p:spPr>
          <a:xfrm>
            <a:off x="712795" y="2889705"/>
            <a:ext cx="2957011" cy="1097280"/>
          </a:xfrm>
          <a:prstGeom prst="homePlate">
            <a:avLst>
              <a:gd name="adj" fmla="val 41319"/>
            </a:avLst>
          </a:prstGeom>
          <a:solidFill>
            <a:srgbClr val="46A547"/>
          </a:solidFill>
        </p:spPr>
        <p:txBody>
          <a:bodyPr wrap="square" lIns="91440" tIns="91440" numCol="1" spcCol="182880">
            <a:spAutoFit/>
          </a:bodyPr>
          <a:lstStyle/>
          <a:p>
            <a:pPr marL="171450" indent="-171450">
              <a:spcAft>
                <a:spcPts val="600"/>
              </a:spcAft>
              <a:buFont typeface="Arial" panose="020B0604020202020204" pitchFamily="34" charset="0"/>
              <a:buChar char="•"/>
            </a:pPr>
            <a:endParaRPr lang="en-US" sz="1200" b="1" dirty="0">
              <a:latin typeface="Lub Dub Condensed" panose="020B0506030403020204" pitchFamily="34" charset="0"/>
            </a:endParaRPr>
          </a:p>
        </p:txBody>
      </p:sp>
      <p:sp>
        <p:nvSpPr>
          <p:cNvPr id="12" name="TextBox 11">
            <a:extLst>
              <a:ext uri="{FF2B5EF4-FFF2-40B4-BE49-F238E27FC236}">
                <a16:creationId xmlns:a16="http://schemas.microsoft.com/office/drawing/2014/main" id="{DF55BA9C-9AEB-43D2-B1EF-484385DCADEA}"/>
              </a:ext>
            </a:extLst>
          </p:cNvPr>
          <p:cNvSpPr txBox="1"/>
          <p:nvPr/>
        </p:nvSpPr>
        <p:spPr>
          <a:xfrm>
            <a:off x="838200" y="2914896"/>
            <a:ext cx="2419350" cy="1077218"/>
          </a:xfrm>
          <a:prstGeom prst="rect">
            <a:avLst/>
          </a:prstGeom>
          <a:noFill/>
        </p:spPr>
        <p:txBody>
          <a:bodyPr wrap="square">
            <a:spAutoFit/>
          </a:bodyPr>
          <a:lstStyle/>
          <a:p>
            <a:pPr marR="0" lvl="0" indent="0" algn="ctr" fontAlgn="auto">
              <a:lnSpc>
                <a:spcPct val="100000"/>
              </a:lnSpc>
              <a:spcBef>
                <a:spcPts val="0"/>
              </a:spcBef>
              <a:spcAft>
                <a:spcPts val="600"/>
              </a:spcAft>
              <a:buClrTx/>
              <a:buSzTx/>
              <a:buFontTx/>
              <a:buNone/>
              <a:tabLst/>
              <a:defRPr/>
            </a:pPr>
            <a:r>
              <a:rPr lang="en-US" sz="1600" b="1" dirty="0">
                <a:latin typeface="Lub Dub Condensed" panose="020B0506030403020204" pitchFamily="34" charset="0"/>
              </a:rPr>
              <a:t>Behavioral interventions and pharmacotherapy (NRT, varenicline, bupropion) (Class 1)</a:t>
            </a:r>
          </a:p>
        </p:txBody>
      </p:sp>
      <p:sp>
        <p:nvSpPr>
          <p:cNvPr id="13" name="TextBox 12">
            <a:extLst>
              <a:ext uri="{FF2B5EF4-FFF2-40B4-BE49-F238E27FC236}">
                <a16:creationId xmlns:a16="http://schemas.microsoft.com/office/drawing/2014/main" id="{BF54F40D-E507-4809-8B8D-F15F57BB8E3F}"/>
              </a:ext>
              <a:ext uri="{C183D7F6-B498-43B3-948B-1728B52AA6E4}">
                <adec:decorative xmlns:adec="http://schemas.microsoft.com/office/drawing/2017/decorative" val="1"/>
              </a:ext>
            </a:extLst>
          </p:cNvPr>
          <p:cNvSpPr txBox="1"/>
          <p:nvPr/>
        </p:nvSpPr>
        <p:spPr>
          <a:xfrm rot="10800000">
            <a:off x="9001126" y="3214876"/>
            <a:ext cx="2641104" cy="1554480"/>
          </a:xfrm>
          <a:prstGeom prst="homePlate">
            <a:avLst>
              <a:gd name="adj" fmla="val 43157"/>
            </a:avLst>
          </a:prstGeom>
          <a:solidFill>
            <a:srgbClr val="46A547"/>
          </a:solidFill>
        </p:spPr>
        <p:txBody>
          <a:bodyPr wrap="square" lIns="91440" tIns="91440" numCol="1" spcCol="182880">
            <a:spAutoFit/>
          </a:bodyPr>
          <a:lstStyle/>
          <a:p>
            <a:pPr marL="171450" indent="-171450">
              <a:spcAft>
                <a:spcPts val="600"/>
              </a:spcAft>
              <a:buFont typeface="Arial" panose="020B0604020202020204" pitchFamily="34" charset="0"/>
              <a:buChar char="•"/>
            </a:pPr>
            <a:endParaRPr lang="en-US" sz="1200" b="1" dirty="0">
              <a:latin typeface="Lub Dub Condensed" panose="020B0506030403020204" pitchFamily="34" charset="0"/>
            </a:endParaRPr>
          </a:p>
        </p:txBody>
      </p:sp>
      <p:sp>
        <p:nvSpPr>
          <p:cNvPr id="14" name="TextBox 13">
            <a:extLst>
              <a:ext uri="{FF2B5EF4-FFF2-40B4-BE49-F238E27FC236}">
                <a16:creationId xmlns:a16="http://schemas.microsoft.com/office/drawing/2014/main" id="{26B3DF7E-4413-43B3-981B-AC281B5FB175}"/>
              </a:ext>
            </a:extLst>
          </p:cNvPr>
          <p:cNvSpPr txBox="1"/>
          <p:nvPr/>
        </p:nvSpPr>
        <p:spPr>
          <a:xfrm>
            <a:off x="9317106" y="3330395"/>
            <a:ext cx="2419350" cy="1323439"/>
          </a:xfrm>
          <a:prstGeom prst="rect">
            <a:avLst/>
          </a:prstGeom>
          <a:noFill/>
        </p:spPr>
        <p:txBody>
          <a:bodyPr wrap="square">
            <a:spAutoFit/>
          </a:bodyPr>
          <a:lstStyle/>
          <a:p>
            <a:pPr marR="0" lvl="0" indent="0" algn="ctr" fontAlgn="auto">
              <a:lnSpc>
                <a:spcPct val="100000"/>
              </a:lnSpc>
              <a:spcBef>
                <a:spcPts val="0"/>
              </a:spcBef>
              <a:spcAft>
                <a:spcPts val="600"/>
              </a:spcAft>
              <a:buClrTx/>
              <a:buSzTx/>
              <a:buFontTx/>
              <a:buNone/>
              <a:tabLst/>
              <a:defRPr/>
            </a:pPr>
            <a:r>
              <a:rPr lang="en-US" sz="1600" b="1" dirty="0">
                <a:latin typeface="Lub Dub Condensed" panose="020B0506030403020204" pitchFamily="34" charset="0"/>
              </a:rPr>
              <a:t>Cognitive behavioral therapy, psychological counseling, and/or pharmacological treatment (Class 1)</a:t>
            </a:r>
          </a:p>
        </p:txBody>
      </p:sp>
      <p:sp>
        <p:nvSpPr>
          <p:cNvPr id="16" name="TextBox 15">
            <a:extLst>
              <a:ext uri="{FF2B5EF4-FFF2-40B4-BE49-F238E27FC236}">
                <a16:creationId xmlns:a16="http://schemas.microsoft.com/office/drawing/2014/main" id="{65C629EF-EF82-49D1-A071-82DB3EE623C6}"/>
              </a:ext>
              <a:ext uri="{C183D7F6-B498-43B3-948B-1728B52AA6E4}">
                <adec:decorative xmlns:adec="http://schemas.microsoft.com/office/drawing/2017/decorative" val="1"/>
              </a:ext>
            </a:extLst>
          </p:cNvPr>
          <p:cNvSpPr txBox="1"/>
          <p:nvPr/>
        </p:nvSpPr>
        <p:spPr>
          <a:xfrm>
            <a:off x="712796" y="4232482"/>
            <a:ext cx="2478080" cy="1463040"/>
          </a:xfrm>
          <a:prstGeom prst="rect">
            <a:avLst/>
          </a:prstGeom>
          <a:solidFill>
            <a:schemeClr val="bg1">
              <a:lumMod val="85000"/>
            </a:schemeClr>
          </a:solidFill>
        </p:spPr>
        <p:txBody>
          <a:bodyPr wrap="square" lIns="91440" tIns="91440" numCol="1" spcCol="182880">
            <a:spAutoFit/>
          </a:bodyPr>
          <a:lstStyle/>
          <a:p>
            <a:pPr marL="171450" indent="-171450">
              <a:spcAft>
                <a:spcPts val="600"/>
              </a:spcAft>
              <a:buFont typeface="Arial" panose="020B0604020202020204" pitchFamily="34" charset="0"/>
              <a:buChar char="•"/>
            </a:pPr>
            <a:endParaRPr lang="en-US" sz="1200" b="1" dirty="0">
              <a:latin typeface="Lub Dub Condensed" panose="020B0506030403020204" pitchFamily="34" charset="0"/>
            </a:endParaRPr>
          </a:p>
        </p:txBody>
      </p:sp>
      <p:sp>
        <p:nvSpPr>
          <p:cNvPr id="17" name="TextBox 16">
            <a:extLst>
              <a:ext uri="{FF2B5EF4-FFF2-40B4-BE49-F238E27FC236}">
                <a16:creationId xmlns:a16="http://schemas.microsoft.com/office/drawing/2014/main" id="{745203D0-FCD4-4CF3-96A0-EA22280DDE12}"/>
              </a:ext>
              <a:ext uri="{C183D7F6-B498-43B3-948B-1728B52AA6E4}">
                <adec:decorative xmlns:adec="http://schemas.microsoft.com/office/drawing/2017/decorative" val="0"/>
              </a:ext>
            </a:extLst>
          </p:cNvPr>
          <p:cNvSpPr txBox="1"/>
          <p:nvPr/>
        </p:nvSpPr>
        <p:spPr>
          <a:xfrm>
            <a:off x="776803" y="4268338"/>
            <a:ext cx="2414073" cy="1369606"/>
          </a:xfrm>
          <a:prstGeom prst="rect">
            <a:avLst/>
          </a:prstGeom>
          <a:noFill/>
        </p:spPr>
        <p:txBody>
          <a:bodyPr wrap="square" lIns="91440" tIns="91440" numCol="1" spcCol="182880">
            <a:spAutoFit/>
          </a:bodyPr>
          <a:lstStyle/>
          <a:p>
            <a:pPr marL="228600" marR="0" lvl="0" indent="-228600" algn="l" defTabSz="914400" rtl="0" eaLnBrk="1" fontAlgn="auto" latinLnBrk="0" hangingPunct="1">
              <a:lnSpc>
                <a:spcPct val="100000"/>
              </a:lnSpc>
              <a:spcBef>
                <a:spcPts val="0"/>
              </a:spcBef>
              <a:spcAft>
                <a:spcPts val="1200"/>
              </a:spcAft>
              <a:buClrTx/>
              <a:buSzTx/>
              <a:buFont typeface="Lub Dub Condensed" panose="020B0506030403020204" pitchFamily="34" charset="0"/>
              <a:buChar char="»"/>
              <a:tabLst/>
              <a:defRPr/>
            </a:pPr>
            <a:r>
              <a:rPr lang="en-US" sz="1400" dirty="0">
                <a:latin typeface="Lub Dub Condensed" panose="020B0506030403020204" pitchFamily="34" charset="0"/>
              </a:rPr>
              <a:t>2019 ACC/AHA Guideline on the Primary Prevention of Cardiovascular Disease       </a:t>
            </a:r>
          </a:p>
          <a:p>
            <a:pPr marL="228600" marR="0" lvl="0" indent="-228600" algn="l" defTabSz="914400" rtl="0" eaLnBrk="1" fontAlgn="auto" latinLnBrk="0" hangingPunct="1">
              <a:lnSpc>
                <a:spcPct val="100000"/>
              </a:lnSpc>
              <a:spcBef>
                <a:spcPts val="0"/>
              </a:spcBef>
              <a:spcAft>
                <a:spcPts val="1200"/>
              </a:spcAft>
              <a:buClrTx/>
              <a:buSzTx/>
              <a:buFont typeface="Lub Dub Condensed" panose="020B0506030403020204" pitchFamily="34" charset="0"/>
              <a:buChar char="»"/>
              <a:tabLst/>
              <a:defRPr/>
            </a:pPr>
            <a:r>
              <a:rPr lang="en-US" sz="1400" dirty="0">
                <a:latin typeface="Lub Dub Condensed" panose="020B0506030403020204" pitchFamily="34" charset="0"/>
              </a:rPr>
              <a:t>AHA’s Life’s Simple 7 program </a:t>
            </a:r>
          </a:p>
        </p:txBody>
      </p:sp>
      <p:sp>
        <p:nvSpPr>
          <p:cNvPr id="5" name="Text Placeholder 4">
            <a:extLst>
              <a:ext uri="{FF2B5EF4-FFF2-40B4-BE49-F238E27FC236}">
                <a16:creationId xmlns:a16="http://schemas.microsoft.com/office/drawing/2014/main" id="{1648258F-8701-40F9-BB88-1722EC482999}"/>
              </a:ext>
            </a:extLst>
          </p:cNvPr>
          <p:cNvSpPr>
            <a:spLocks noGrp="1"/>
          </p:cNvSpPr>
          <p:nvPr>
            <p:ph type="body" sz="quarter" idx="13"/>
          </p:nvPr>
        </p:nvSpPr>
        <p:spPr>
          <a:xfrm>
            <a:off x="838200" y="6093325"/>
            <a:ext cx="10515600" cy="271939"/>
          </a:xfrm>
        </p:spPr>
        <p:txBody>
          <a:bodyPr/>
          <a:lstStyle/>
          <a:p>
            <a:pPr algn="ctr"/>
            <a:r>
              <a:rPr lang="en-US" sz="1000" b="1" dirty="0"/>
              <a:t>Abbreviations: </a:t>
            </a:r>
            <a:r>
              <a:rPr lang="en-US" sz="1000" dirty="0"/>
              <a:t>ASCVD indicates atherosclerotic cardiovascular disease; CV, cardiovascular; CVD, cardiovascular disease; and NRT, nicotine replacement therapy.</a:t>
            </a:r>
          </a:p>
        </p:txBody>
      </p:sp>
    </p:spTree>
    <p:extLst>
      <p:ext uri="{BB962C8B-B14F-4D97-AF65-F5344CB8AC3E}">
        <p14:creationId xmlns:p14="http://schemas.microsoft.com/office/powerpoint/2010/main" val="33701888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D07B49-9CD1-44F7-A815-E129DFDFFBE5}"/>
              </a:ext>
            </a:extLst>
          </p:cNvPr>
          <p:cNvSpPr>
            <a:spLocks noGrp="1"/>
          </p:cNvSpPr>
          <p:nvPr>
            <p:ph type="title"/>
          </p:nvPr>
        </p:nvSpPr>
        <p:spPr/>
        <p:txBody>
          <a:bodyPr/>
          <a:lstStyle/>
          <a:p>
            <a:r>
              <a:rPr lang="en-US" dirty="0"/>
              <a:t>Revascularization Outcomes</a:t>
            </a:r>
          </a:p>
        </p:txBody>
      </p:sp>
      <p:sp>
        <p:nvSpPr>
          <p:cNvPr id="15" name="TextBox 14">
            <a:extLst>
              <a:ext uri="{FF2B5EF4-FFF2-40B4-BE49-F238E27FC236}">
                <a16:creationId xmlns:a16="http://schemas.microsoft.com/office/drawing/2014/main" id="{D864F493-6D97-431B-A923-BF2C48096CB6}"/>
              </a:ext>
            </a:extLst>
          </p:cNvPr>
          <p:cNvSpPr txBox="1"/>
          <p:nvPr/>
        </p:nvSpPr>
        <p:spPr>
          <a:xfrm>
            <a:off x="738552" y="1099352"/>
            <a:ext cx="10170240" cy="646331"/>
          </a:xfrm>
          <a:prstGeom prst="rect">
            <a:avLst/>
          </a:prstGeom>
          <a:noFill/>
        </p:spPr>
        <p:txBody>
          <a:bodyPr wrap="square">
            <a:spAutoFit/>
          </a:bodyPr>
          <a:lstStyle/>
          <a:p>
            <a:pPr>
              <a:lnSpc>
                <a:spcPct val="90000"/>
              </a:lnSpc>
              <a:spcBef>
                <a:spcPts val="1000"/>
              </a:spcBef>
            </a:pPr>
            <a:r>
              <a:rPr lang="en-US" sz="2000" dirty="0">
                <a:solidFill>
                  <a:srgbClr val="CF2429"/>
                </a:solidFill>
                <a:latin typeface="Lub Dub Bold" panose="020B0803030403020204" pitchFamily="34" charset="0"/>
              </a:rPr>
              <a:t>Revascularization centers should participate in clinical data registries to review and improve patient outcomes.</a:t>
            </a:r>
          </a:p>
        </p:txBody>
      </p:sp>
      <p:sp>
        <p:nvSpPr>
          <p:cNvPr id="8" name="Slide Number Placeholder 3">
            <a:extLst>
              <a:ext uri="{FF2B5EF4-FFF2-40B4-BE49-F238E27FC236}">
                <a16:creationId xmlns:a16="http://schemas.microsoft.com/office/drawing/2014/main" id="{DDA74349-C46D-4270-A461-D61EC98DED2F}"/>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42</a:t>
            </a:fld>
            <a:endParaRPr lang="en-US" sz="900" dirty="0"/>
          </a:p>
        </p:txBody>
      </p:sp>
      <p:sp>
        <p:nvSpPr>
          <p:cNvPr id="9" name="TextBox 8">
            <a:extLst>
              <a:ext uri="{FF2B5EF4-FFF2-40B4-BE49-F238E27FC236}">
                <a16:creationId xmlns:a16="http://schemas.microsoft.com/office/drawing/2014/main" id="{282F8F40-AE1E-4D79-A57C-9976AD1F6446}"/>
              </a:ext>
              <a:ext uri="{C183D7F6-B498-43B3-948B-1728B52AA6E4}">
                <adec:decorative xmlns:adec="http://schemas.microsoft.com/office/drawing/2017/decorative" val="1"/>
              </a:ext>
            </a:extLst>
          </p:cNvPr>
          <p:cNvSpPr txBox="1"/>
          <p:nvPr/>
        </p:nvSpPr>
        <p:spPr>
          <a:xfrm>
            <a:off x="791577" y="1960124"/>
            <a:ext cx="10016631" cy="914400"/>
          </a:xfrm>
          <a:prstGeom prst="rect">
            <a:avLst/>
          </a:prstGeom>
          <a:solidFill>
            <a:srgbClr val="46A547"/>
          </a:solidFill>
        </p:spPr>
        <p:txBody>
          <a:bodyPr wrap="square" lIns="91440" tIns="91440" numCol="1" spcCol="182880">
            <a:spAutoFit/>
          </a:bodyPr>
          <a:lstStyle/>
          <a:p>
            <a:pPr marL="171450" indent="-171450">
              <a:spcAft>
                <a:spcPts val="600"/>
              </a:spcAft>
              <a:buFont typeface="Arial" panose="020B0604020202020204" pitchFamily="34" charset="0"/>
              <a:buChar char="•"/>
            </a:pPr>
            <a:endParaRPr lang="en-US" sz="1200" b="1" dirty="0">
              <a:latin typeface="Lub Dub Condensed" panose="020B0506030403020204" pitchFamily="34" charset="0"/>
            </a:endParaRPr>
          </a:p>
        </p:txBody>
      </p:sp>
      <p:sp>
        <p:nvSpPr>
          <p:cNvPr id="10" name="TextBox 9">
            <a:extLst>
              <a:ext uri="{FF2B5EF4-FFF2-40B4-BE49-F238E27FC236}">
                <a16:creationId xmlns:a16="http://schemas.microsoft.com/office/drawing/2014/main" id="{583AD1B0-2C9B-4738-9ACD-EC070BC90034}"/>
              </a:ext>
              <a:ext uri="{C183D7F6-B498-43B3-948B-1728B52AA6E4}">
                <adec:decorative xmlns:adec="http://schemas.microsoft.com/office/drawing/2017/decorative" val="1"/>
              </a:ext>
            </a:extLst>
          </p:cNvPr>
          <p:cNvSpPr txBox="1"/>
          <p:nvPr/>
        </p:nvSpPr>
        <p:spPr>
          <a:xfrm>
            <a:off x="791576" y="3118393"/>
            <a:ext cx="10016632" cy="1554480"/>
          </a:xfrm>
          <a:prstGeom prst="rect">
            <a:avLst/>
          </a:prstGeom>
          <a:solidFill>
            <a:srgbClr val="F0DB0E"/>
          </a:solidFill>
        </p:spPr>
        <p:txBody>
          <a:bodyPr wrap="square" lIns="91440" tIns="91440" numCol="1" spcCol="182880">
            <a:spAutoFit/>
          </a:bodyPr>
          <a:lstStyle/>
          <a:p>
            <a:pPr marL="171450" indent="-171450">
              <a:spcAft>
                <a:spcPts val="600"/>
              </a:spcAft>
              <a:buFont typeface="Arial" panose="020B0604020202020204" pitchFamily="34" charset="0"/>
              <a:buChar char="•"/>
            </a:pPr>
            <a:endParaRPr lang="en-US" sz="1200" b="1" dirty="0">
              <a:latin typeface="Lub Dub Condensed" panose="020B0506030403020204" pitchFamily="34" charset="0"/>
            </a:endParaRPr>
          </a:p>
        </p:txBody>
      </p:sp>
      <p:sp>
        <p:nvSpPr>
          <p:cNvPr id="11" name="TextBox 10">
            <a:extLst>
              <a:ext uri="{FF2B5EF4-FFF2-40B4-BE49-F238E27FC236}">
                <a16:creationId xmlns:a16="http://schemas.microsoft.com/office/drawing/2014/main" id="{161D14F4-4F3F-4CFE-8157-968EE75001F8}"/>
              </a:ext>
              <a:ext uri="{C183D7F6-B498-43B3-948B-1728B52AA6E4}">
                <adec:decorative xmlns:adec="http://schemas.microsoft.com/office/drawing/2017/decorative" val="1"/>
              </a:ext>
            </a:extLst>
          </p:cNvPr>
          <p:cNvSpPr txBox="1"/>
          <p:nvPr/>
        </p:nvSpPr>
        <p:spPr>
          <a:xfrm>
            <a:off x="791577" y="4890443"/>
            <a:ext cx="10016631" cy="640080"/>
          </a:xfrm>
          <a:prstGeom prst="rect">
            <a:avLst/>
          </a:prstGeom>
          <a:solidFill>
            <a:srgbClr val="F47320"/>
          </a:solidFill>
        </p:spPr>
        <p:txBody>
          <a:bodyPr wrap="square" lIns="91440" tIns="91440" numCol="1" spcCol="182880">
            <a:spAutoFit/>
          </a:bodyPr>
          <a:lstStyle/>
          <a:p>
            <a:pPr>
              <a:spcAft>
                <a:spcPts val="600"/>
              </a:spcAft>
            </a:pPr>
            <a:endParaRPr lang="en-US" sz="1200" b="1" dirty="0">
              <a:latin typeface="Lub Dub Condensed" panose="020B0506030403020204" pitchFamily="34" charset="0"/>
            </a:endParaRPr>
          </a:p>
        </p:txBody>
      </p:sp>
      <p:sp>
        <p:nvSpPr>
          <p:cNvPr id="12" name="TextBox 11">
            <a:extLst>
              <a:ext uri="{FF2B5EF4-FFF2-40B4-BE49-F238E27FC236}">
                <a16:creationId xmlns:a16="http://schemas.microsoft.com/office/drawing/2014/main" id="{6610636D-F21F-42D4-BA79-75579D7EBD16}"/>
              </a:ext>
              <a:ext uri="{C183D7F6-B498-43B3-948B-1728B52AA6E4}">
                <adec:decorative xmlns:adec="http://schemas.microsoft.com/office/drawing/2017/decorative" val="0"/>
              </a:ext>
            </a:extLst>
          </p:cNvPr>
          <p:cNvSpPr txBox="1"/>
          <p:nvPr/>
        </p:nvSpPr>
        <p:spPr>
          <a:xfrm>
            <a:off x="791577" y="1941837"/>
            <a:ext cx="9778887" cy="877163"/>
          </a:xfrm>
          <a:prstGeom prst="rect">
            <a:avLst/>
          </a:prstGeom>
          <a:noFill/>
        </p:spPr>
        <p:txBody>
          <a:bodyPr wrap="square" lIns="91440" tIns="91440" numCol="1" spcCol="182880">
            <a:spAutoFit/>
          </a:bodyPr>
          <a:lstStyle/>
          <a:p>
            <a:pPr>
              <a:spcAft>
                <a:spcPts val="600"/>
              </a:spcAft>
            </a:pPr>
            <a:r>
              <a:rPr lang="en-US" sz="1600" b="1" dirty="0">
                <a:latin typeface="Lub Dub Condensed" panose="020B0506030403020204" pitchFamily="34" charset="0"/>
              </a:rPr>
              <a:t>With the goal of improving patient outcomes, it is recommended that cardiac surgery and PCI programs participate in state, regional, or national clinical data registries and receive periodic reports of their risk-adjust outcomes as a quality assessment and improvement strategy (Class 1).</a:t>
            </a:r>
          </a:p>
        </p:txBody>
      </p:sp>
      <p:sp>
        <p:nvSpPr>
          <p:cNvPr id="13" name="TextBox 12">
            <a:extLst>
              <a:ext uri="{FF2B5EF4-FFF2-40B4-BE49-F238E27FC236}">
                <a16:creationId xmlns:a16="http://schemas.microsoft.com/office/drawing/2014/main" id="{BBA0BE26-86B6-4597-A2B3-5153DEEF0CAD}"/>
              </a:ext>
              <a:ext uri="{C183D7F6-B498-43B3-948B-1728B52AA6E4}">
                <adec:decorative xmlns:adec="http://schemas.microsoft.com/office/drawing/2017/decorative" val="0"/>
              </a:ext>
            </a:extLst>
          </p:cNvPr>
          <p:cNvSpPr txBox="1"/>
          <p:nvPr/>
        </p:nvSpPr>
        <p:spPr>
          <a:xfrm>
            <a:off x="791577" y="3100106"/>
            <a:ext cx="10016631" cy="1569660"/>
          </a:xfrm>
          <a:prstGeom prst="rect">
            <a:avLst/>
          </a:prstGeom>
          <a:noFill/>
        </p:spPr>
        <p:txBody>
          <a:bodyPr wrap="square" lIns="91440" tIns="91440" numCol="1" spcCol="182880">
            <a:spAutoFit/>
          </a:bodyPr>
          <a:lstStyle/>
          <a:p>
            <a:pPr>
              <a:spcAft>
                <a:spcPts val="600"/>
              </a:spcAft>
            </a:pPr>
            <a:r>
              <a:rPr lang="en-US" sz="1600" b="1" dirty="0">
                <a:latin typeface="Lub Dub Condensed" panose="020B0506030403020204" pitchFamily="34" charset="0"/>
              </a:rPr>
              <a:t>With the goal of improving patient outcomes, is reasonable for cardiac surgery and PCI programs to have a QI program that routinely:</a:t>
            </a:r>
          </a:p>
          <a:p>
            <a:pPr marL="457200" indent="-228600">
              <a:buFont typeface="+mj-lt"/>
              <a:buAutoNum type="arabicPeriod"/>
            </a:pPr>
            <a:r>
              <a:rPr lang="en-US" sz="1400" dirty="0">
                <a:latin typeface="Lub Dub Condensed" panose="020B0506030403020204" pitchFamily="34" charset="0"/>
              </a:rPr>
              <a:t>reviews institutional quality programs and outcomes, </a:t>
            </a:r>
          </a:p>
          <a:p>
            <a:pPr marL="457200" indent="-228600">
              <a:buFont typeface="+mj-lt"/>
              <a:buAutoNum type="arabicPeriod"/>
            </a:pPr>
            <a:r>
              <a:rPr lang="en-US" sz="1400" dirty="0">
                <a:latin typeface="Lub Dub Condensed" panose="020B0506030403020204" pitchFamily="34" charset="0"/>
              </a:rPr>
              <a:t>reviews individual operator outcomes, </a:t>
            </a:r>
          </a:p>
          <a:p>
            <a:pPr marL="457200" indent="-228600">
              <a:buFont typeface="+mj-lt"/>
              <a:buAutoNum type="arabicPeriod"/>
            </a:pPr>
            <a:r>
              <a:rPr lang="en-US" sz="1400" dirty="0">
                <a:latin typeface="Lub Dub Condensed" panose="020B0506030403020204" pitchFamily="34" charset="0"/>
              </a:rPr>
              <a:t>provides peer review of difficult or complicated cases, </a:t>
            </a:r>
          </a:p>
          <a:p>
            <a:pPr marL="457200" indent="-228600">
              <a:buFont typeface="+mj-lt"/>
              <a:buAutoNum type="arabicPeriod"/>
            </a:pPr>
            <a:r>
              <a:rPr lang="en-US" sz="1400" dirty="0">
                <a:latin typeface="Lub Dub Condensed" panose="020B0506030403020204" pitchFamily="34" charset="0"/>
              </a:rPr>
              <a:t>performs random case reviews.  (Class 2a)</a:t>
            </a:r>
          </a:p>
        </p:txBody>
      </p:sp>
      <p:sp>
        <p:nvSpPr>
          <p:cNvPr id="14" name="TextBox 13">
            <a:extLst>
              <a:ext uri="{FF2B5EF4-FFF2-40B4-BE49-F238E27FC236}">
                <a16:creationId xmlns:a16="http://schemas.microsoft.com/office/drawing/2014/main" id="{2A3C7B3F-FE6F-48C6-BD2A-E5F9D2864EAD}"/>
              </a:ext>
              <a:ext uri="{C183D7F6-B498-43B3-948B-1728B52AA6E4}">
                <adec:decorative xmlns:adec="http://schemas.microsoft.com/office/drawing/2017/decorative" val="0"/>
              </a:ext>
            </a:extLst>
          </p:cNvPr>
          <p:cNvSpPr txBox="1"/>
          <p:nvPr/>
        </p:nvSpPr>
        <p:spPr>
          <a:xfrm>
            <a:off x="791577" y="4872156"/>
            <a:ext cx="10016631" cy="630942"/>
          </a:xfrm>
          <a:prstGeom prst="rect">
            <a:avLst/>
          </a:prstGeom>
          <a:noFill/>
        </p:spPr>
        <p:txBody>
          <a:bodyPr wrap="square" lIns="91440" tIns="91440" numCol="1" spcCol="182880">
            <a:spAutoFit/>
          </a:bodyPr>
          <a:lstStyle/>
          <a:p>
            <a:pPr>
              <a:spcAft>
                <a:spcPts val="600"/>
              </a:spcAft>
            </a:pPr>
            <a:r>
              <a:rPr lang="en-US" sz="1600" b="1" dirty="0">
                <a:latin typeface="Lub Dub Condensed" panose="020B0506030403020204" pitchFamily="34" charset="0"/>
              </a:rPr>
              <a:t>In asymptomatic stable STEMI w/ total occlusion &gt;24 hr after symptom onset &amp; no severe ischemia, PCI should not be performed.  (3:No Benefit)</a:t>
            </a:r>
          </a:p>
        </p:txBody>
      </p:sp>
      <p:sp>
        <p:nvSpPr>
          <p:cNvPr id="6" name="Text Placeholder 5">
            <a:extLst>
              <a:ext uri="{FF2B5EF4-FFF2-40B4-BE49-F238E27FC236}">
                <a16:creationId xmlns:a16="http://schemas.microsoft.com/office/drawing/2014/main" id="{521D3B6F-A37F-4BCC-87DE-923795B48679}"/>
              </a:ext>
            </a:extLst>
          </p:cNvPr>
          <p:cNvSpPr>
            <a:spLocks noGrp="1"/>
          </p:cNvSpPr>
          <p:nvPr>
            <p:ph type="body" sz="quarter" idx="13"/>
          </p:nvPr>
        </p:nvSpPr>
        <p:spPr>
          <a:xfrm>
            <a:off x="838200" y="6083395"/>
            <a:ext cx="10515600" cy="271939"/>
          </a:xfrm>
        </p:spPr>
        <p:txBody>
          <a:bodyPr/>
          <a:lstStyle/>
          <a:p>
            <a:pPr algn="ctr"/>
            <a:r>
              <a:rPr lang="en-US" sz="1000" dirty="0"/>
              <a:t>Abbreviations: QI indicates quality improvement; and PCI, percutaneous coronary intervention.</a:t>
            </a:r>
          </a:p>
        </p:txBody>
      </p:sp>
    </p:spTree>
    <p:extLst>
      <p:ext uri="{BB962C8B-B14F-4D97-AF65-F5344CB8AC3E}">
        <p14:creationId xmlns:p14="http://schemas.microsoft.com/office/powerpoint/2010/main" val="9061026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7B91B444-C958-47F3-B40B-F3AC96F7FEB3}"/>
              </a:ext>
              <a:ext uri="{C183D7F6-B498-43B3-948B-1728B52AA6E4}">
                <adec:decorative xmlns:adec="http://schemas.microsoft.com/office/drawing/2017/decorative" val="1"/>
              </a:ext>
            </a:extLst>
          </p:cNvPr>
          <p:cNvSpPr/>
          <p:nvPr/>
        </p:nvSpPr>
        <p:spPr>
          <a:xfrm>
            <a:off x="5505992" y="1730905"/>
            <a:ext cx="660111" cy="66011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93C0CAB-91EC-4A75-BB46-D87E7A940B45}"/>
              </a:ext>
            </a:extLst>
          </p:cNvPr>
          <p:cNvSpPr>
            <a:spLocks noGrp="1"/>
          </p:cNvSpPr>
          <p:nvPr>
            <p:ph type="title"/>
          </p:nvPr>
        </p:nvSpPr>
        <p:spPr/>
        <p:txBody>
          <a:bodyPr/>
          <a:lstStyle/>
          <a:p>
            <a:r>
              <a:rPr lang="en-US" sz="2800" dirty="0"/>
              <a:t>Unanswered Questions and Future Directions</a:t>
            </a:r>
            <a:br>
              <a:rPr lang="en-US" sz="2800" dirty="0"/>
            </a:br>
            <a:r>
              <a:rPr lang="en-US" sz="2800" dirty="0"/>
              <a:t>Special Clinical Situations: </a:t>
            </a:r>
            <a:r>
              <a:rPr lang="en-US" sz="2800" dirty="0">
                <a:latin typeface="Lub Dub Medium" panose="020B0603030403020204" pitchFamily="34" charset="0"/>
              </a:rPr>
              <a:t>Left Ventricular Dysfunction</a:t>
            </a:r>
          </a:p>
        </p:txBody>
      </p:sp>
      <p:sp>
        <p:nvSpPr>
          <p:cNvPr id="3" name="Content Placeholder 2">
            <a:extLst>
              <a:ext uri="{FF2B5EF4-FFF2-40B4-BE49-F238E27FC236}">
                <a16:creationId xmlns:a16="http://schemas.microsoft.com/office/drawing/2014/main" id="{640E9DF2-DA43-40FC-9727-54A5D485B3AD}"/>
              </a:ext>
            </a:extLst>
          </p:cNvPr>
          <p:cNvSpPr>
            <a:spLocks noGrp="1"/>
          </p:cNvSpPr>
          <p:nvPr>
            <p:ph idx="1"/>
          </p:nvPr>
        </p:nvSpPr>
        <p:spPr>
          <a:xfrm>
            <a:off x="6251450" y="1592002"/>
            <a:ext cx="4794502" cy="3835357"/>
          </a:xfrm>
        </p:spPr>
        <p:txBody>
          <a:bodyPr>
            <a:noAutofit/>
          </a:bodyPr>
          <a:lstStyle/>
          <a:p>
            <a:pPr marL="0" indent="0">
              <a:spcBef>
                <a:spcPts val="2400"/>
              </a:spcBef>
              <a:buNone/>
            </a:pPr>
            <a:r>
              <a:rPr lang="en-US" sz="1800" dirty="0"/>
              <a:t>Data from randomized control trials support surgical revascularization in the setting of left ventricular dysfunction to improve survival.</a:t>
            </a:r>
          </a:p>
          <a:p>
            <a:pPr marL="0" indent="0">
              <a:spcBef>
                <a:spcPts val="2400"/>
              </a:spcBef>
              <a:buNone/>
            </a:pPr>
            <a:r>
              <a:rPr lang="en-US" sz="1800" dirty="0"/>
              <a:t>Although commonly used to guide revascularization decisions, the role of myocardial viability imaging (for example, with PET or MRI) in guiding clinical practice is unclear.</a:t>
            </a:r>
          </a:p>
          <a:p>
            <a:pPr marL="0" indent="0">
              <a:spcBef>
                <a:spcPts val="2400"/>
              </a:spcBef>
              <a:buNone/>
            </a:pPr>
            <a:r>
              <a:rPr lang="en-US" sz="1800" dirty="0"/>
              <a:t>Further research is needed into whether PCI can improve survival in patients with systolic heart failure.</a:t>
            </a:r>
          </a:p>
        </p:txBody>
      </p:sp>
      <p:sp>
        <p:nvSpPr>
          <p:cNvPr id="5" name="Text Placeholder 4">
            <a:extLst>
              <a:ext uri="{FF2B5EF4-FFF2-40B4-BE49-F238E27FC236}">
                <a16:creationId xmlns:a16="http://schemas.microsoft.com/office/drawing/2014/main" id="{31C16E5C-CA91-4216-ADD0-E4832F2C5A4E}"/>
              </a:ext>
            </a:extLst>
          </p:cNvPr>
          <p:cNvSpPr>
            <a:spLocks noGrp="1"/>
          </p:cNvSpPr>
          <p:nvPr>
            <p:ph type="body" sz="quarter" idx="13"/>
          </p:nvPr>
        </p:nvSpPr>
        <p:spPr>
          <a:xfrm>
            <a:off x="838200" y="6083927"/>
            <a:ext cx="10515600" cy="271939"/>
          </a:xfrm>
        </p:spPr>
        <p:txBody>
          <a:bodyPr/>
          <a:lstStyle/>
          <a:p>
            <a:pPr algn="ctr"/>
            <a:r>
              <a:rPr lang="en-US" sz="1000" b="1" dirty="0"/>
              <a:t>Abbreviations: </a:t>
            </a:r>
            <a:r>
              <a:rPr lang="en-US" sz="1000" dirty="0"/>
              <a:t>MRI indicates magnetic resonance imaging; PET, positron emission tomography; and PCI percutaneous coronary intervention.</a:t>
            </a:r>
          </a:p>
        </p:txBody>
      </p:sp>
      <p:sp>
        <p:nvSpPr>
          <p:cNvPr id="4" name="Slide Number Placeholder 3">
            <a:extLst>
              <a:ext uri="{FF2B5EF4-FFF2-40B4-BE49-F238E27FC236}">
                <a16:creationId xmlns:a16="http://schemas.microsoft.com/office/drawing/2014/main" id="{A6EC6064-EA12-4726-BCAD-E4687FF82387}"/>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43</a:t>
            </a:fld>
            <a:endParaRPr lang="en-US" sz="900" dirty="0"/>
          </a:p>
        </p:txBody>
      </p:sp>
      <p:sp>
        <p:nvSpPr>
          <p:cNvPr id="7" name="TextBox 6">
            <a:extLst>
              <a:ext uri="{FF2B5EF4-FFF2-40B4-BE49-F238E27FC236}">
                <a16:creationId xmlns:a16="http://schemas.microsoft.com/office/drawing/2014/main" id="{DE9E199E-2A97-48B7-96EF-1829B6591FE7}"/>
              </a:ext>
              <a:ext uri="{C183D7F6-B498-43B3-948B-1728B52AA6E4}">
                <adec:decorative xmlns:adec="http://schemas.microsoft.com/office/drawing/2017/decorative" val="1"/>
              </a:ext>
            </a:extLst>
          </p:cNvPr>
          <p:cNvSpPr txBox="1"/>
          <p:nvPr/>
        </p:nvSpPr>
        <p:spPr>
          <a:xfrm>
            <a:off x="5502944" y="1592002"/>
            <a:ext cx="493776" cy="1015663"/>
          </a:xfrm>
          <a:prstGeom prst="rect">
            <a:avLst/>
          </a:prstGeom>
          <a:noFill/>
        </p:spPr>
        <p:txBody>
          <a:bodyPr wrap="square" rtlCol="0">
            <a:spAutoFit/>
          </a:bodyPr>
          <a:lstStyle/>
          <a:p>
            <a:r>
              <a:rPr lang="en-US" sz="6000" dirty="0">
                <a:solidFill>
                  <a:srgbClr val="46A547"/>
                </a:solidFill>
                <a:sym typeface="Wingdings" panose="05000000000000000000" pitchFamily="2" charset="2"/>
              </a:rPr>
              <a:t></a:t>
            </a:r>
            <a:endParaRPr lang="en-US" sz="6000" dirty="0">
              <a:solidFill>
                <a:srgbClr val="46A547"/>
              </a:solidFill>
            </a:endParaRPr>
          </a:p>
        </p:txBody>
      </p:sp>
      <p:sp>
        <p:nvSpPr>
          <p:cNvPr id="9" name="Oval 8">
            <a:extLst>
              <a:ext uri="{FF2B5EF4-FFF2-40B4-BE49-F238E27FC236}">
                <a16:creationId xmlns:a16="http://schemas.microsoft.com/office/drawing/2014/main" id="{8D519EC1-07C9-44EB-8280-8803600AD067}"/>
              </a:ext>
              <a:ext uri="{C183D7F6-B498-43B3-948B-1728B52AA6E4}">
                <adec:decorative xmlns:adec="http://schemas.microsoft.com/office/drawing/2017/decorative" val="1"/>
              </a:ext>
            </a:extLst>
          </p:cNvPr>
          <p:cNvSpPr/>
          <p:nvPr/>
        </p:nvSpPr>
        <p:spPr>
          <a:xfrm>
            <a:off x="5509040" y="3183468"/>
            <a:ext cx="660111" cy="66011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646C662E-17F0-4F94-A94A-D03DC8EDF7FB}"/>
              </a:ext>
              <a:ext uri="{C183D7F6-B498-43B3-948B-1728B52AA6E4}">
                <adec:decorative xmlns:adec="http://schemas.microsoft.com/office/drawing/2017/decorative" val="1"/>
              </a:ext>
            </a:extLst>
          </p:cNvPr>
          <p:cNvSpPr txBox="1"/>
          <p:nvPr/>
        </p:nvSpPr>
        <p:spPr>
          <a:xfrm>
            <a:off x="5561727" y="3047782"/>
            <a:ext cx="493776" cy="923330"/>
          </a:xfrm>
          <a:prstGeom prst="rect">
            <a:avLst/>
          </a:prstGeom>
          <a:noFill/>
        </p:spPr>
        <p:txBody>
          <a:bodyPr wrap="square" rtlCol="0">
            <a:spAutoFit/>
          </a:bodyPr>
          <a:lstStyle/>
          <a:p>
            <a:r>
              <a:rPr lang="en-US" sz="5400" dirty="0">
                <a:solidFill>
                  <a:srgbClr val="F47320"/>
                </a:solidFill>
                <a:latin typeface="Lub Dub Heavy" panose="020B0903030403020204" pitchFamily="34" charset="0"/>
                <a:sym typeface="Wingdings" panose="05000000000000000000" pitchFamily="2" charset="2"/>
              </a:rPr>
              <a:t>?</a:t>
            </a:r>
            <a:endParaRPr lang="en-US" sz="5400" dirty="0">
              <a:solidFill>
                <a:srgbClr val="F47320"/>
              </a:solidFill>
              <a:latin typeface="Lub Dub Heavy" panose="020B0903030403020204" pitchFamily="34" charset="0"/>
            </a:endParaRPr>
          </a:p>
        </p:txBody>
      </p:sp>
      <p:sp>
        <p:nvSpPr>
          <p:cNvPr id="11" name="Oval 10">
            <a:extLst>
              <a:ext uri="{FF2B5EF4-FFF2-40B4-BE49-F238E27FC236}">
                <a16:creationId xmlns:a16="http://schemas.microsoft.com/office/drawing/2014/main" id="{416DA403-5457-4865-A927-CBCF55111274}"/>
              </a:ext>
              <a:ext uri="{C183D7F6-B498-43B3-948B-1728B52AA6E4}">
                <adec:decorative xmlns:adec="http://schemas.microsoft.com/office/drawing/2017/decorative" val="1"/>
              </a:ext>
            </a:extLst>
          </p:cNvPr>
          <p:cNvSpPr/>
          <p:nvPr/>
        </p:nvSpPr>
        <p:spPr>
          <a:xfrm>
            <a:off x="5505992" y="4518327"/>
            <a:ext cx="660111" cy="66011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E125991-666C-43F1-81EB-1893846AFEFE}"/>
              </a:ext>
              <a:ext uri="{C183D7F6-B498-43B3-948B-1728B52AA6E4}">
                <adec:decorative xmlns:adec="http://schemas.microsoft.com/office/drawing/2017/decorative" val="1"/>
              </a:ext>
            </a:extLst>
          </p:cNvPr>
          <p:cNvSpPr txBox="1"/>
          <p:nvPr/>
        </p:nvSpPr>
        <p:spPr>
          <a:xfrm>
            <a:off x="5558679" y="4382641"/>
            <a:ext cx="493776" cy="923330"/>
          </a:xfrm>
          <a:prstGeom prst="rect">
            <a:avLst/>
          </a:prstGeom>
          <a:noFill/>
        </p:spPr>
        <p:txBody>
          <a:bodyPr wrap="square" rtlCol="0">
            <a:spAutoFit/>
          </a:bodyPr>
          <a:lstStyle/>
          <a:p>
            <a:r>
              <a:rPr lang="en-US" sz="5400" dirty="0">
                <a:solidFill>
                  <a:srgbClr val="F47320"/>
                </a:solidFill>
                <a:latin typeface="Lub Dub Heavy" panose="020B0903030403020204" pitchFamily="34" charset="0"/>
                <a:sym typeface="Wingdings" panose="05000000000000000000" pitchFamily="2" charset="2"/>
              </a:rPr>
              <a:t>?</a:t>
            </a:r>
            <a:endParaRPr lang="en-US" sz="5400" dirty="0">
              <a:solidFill>
                <a:srgbClr val="F47320"/>
              </a:solidFill>
              <a:latin typeface="Lub Dub Heavy" panose="020B0903030403020204" pitchFamily="34" charset="0"/>
            </a:endParaRPr>
          </a:p>
        </p:txBody>
      </p:sp>
      <p:pic>
        <p:nvPicPr>
          <p:cNvPr id="14" name="Picture 13">
            <a:extLst>
              <a:ext uri="{FF2B5EF4-FFF2-40B4-BE49-F238E27FC236}">
                <a16:creationId xmlns:a16="http://schemas.microsoft.com/office/drawing/2014/main" id="{7C343F58-6CF1-4E51-98FC-966AEC67B383}"/>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062010" y="1356954"/>
            <a:ext cx="4076918" cy="4144092"/>
          </a:xfrm>
          <a:prstGeom prst="rect">
            <a:avLst/>
          </a:prstGeom>
          <a:effectLst>
            <a:outerShdw blurRad="63500" algn="ctr" rotWithShape="0">
              <a:prstClr val="black">
                <a:alpha val="40000"/>
              </a:prstClr>
            </a:outerShdw>
          </a:effectLst>
        </p:spPr>
      </p:pic>
    </p:spTree>
    <p:extLst>
      <p:ext uri="{BB962C8B-B14F-4D97-AF65-F5344CB8AC3E}">
        <p14:creationId xmlns:p14="http://schemas.microsoft.com/office/powerpoint/2010/main" val="23909014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C0CAB-91EC-4A75-BB46-D87E7A940B45}"/>
              </a:ext>
            </a:extLst>
          </p:cNvPr>
          <p:cNvSpPr>
            <a:spLocks noGrp="1"/>
          </p:cNvSpPr>
          <p:nvPr>
            <p:ph type="title"/>
          </p:nvPr>
        </p:nvSpPr>
        <p:spPr>
          <a:xfrm>
            <a:off x="838200" y="365125"/>
            <a:ext cx="8763000" cy="660111"/>
          </a:xfrm>
        </p:spPr>
        <p:txBody>
          <a:bodyPr/>
          <a:lstStyle/>
          <a:p>
            <a:r>
              <a:rPr lang="en-US" dirty="0"/>
              <a:t>Special Clinical Situations: </a:t>
            </a:r>
            <a:r>
              <a:rPr lang="en-US" dirty="0">
                <a:latin typeface="Lub Dub Medium" panose="020B0603030403020204" pitchFamily="34" charset="0"/>
              </a:rPr>
              <a:t>Nonatherosclerotic Lesions</a:t>
            </a:r>
          </a:p>
        </p:txBody>
      </p:sp>
      <p:sp>
        <p:nvSpPr>
          <p:cNvPr id="4" name="Slide Number Placeholder 3">
            <a:extLst>
              <a:ext uri="{FF2B5EF4-FFF2-40B4-BE49-F238E27FC236}">
                <a16:creationId xmlns:a16="http://schemas.microsoft.com/office/drawing/2014/main" id="{A6EC6064-EA12-4726-BCAD-E4687FF82387}"/>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44</a:t>
            </a:fld>
            <a:endParaRPr lang="en-US" sz="900" dirty="0"/>
          </a:p>
        </p:txBody>
      </p:sp>
      <p:sp>
        <p:nvSpPr>
          <p:cNvPr id="6" name="TextBox 5">
            <a:extLst>
              <a:ext uri="{FF2B5EF4-FFF2-40B4-BE49-F238E27FC236}">
                <a16:creationId xmlns:a16="http://schemas.microsoft.com/office/drawing/2014/main" id="{A06A29F6-BCA4-4F35-B2B9-5A58DCD8430F}"/>
              </a:ext>
            </a:extLst>
          </p:cNvPr>
          <p:cNvSpPr txBox="1"/>
          <p:nvPr/>
        </p:nvSpPr>
        <p:spPr>
          <a:xfrm>
            <a:off x="628824" y="1460015"/>
            <a:ext cx="3056208" cy="646331"/>
          </a:xfrm>
          <a:prstGeom prst="rect">
            <a:avLst/>
          </a:prstGeom>
          <a:noFill/>
        </p:spPr>
        <p:txBody>
          <a:bodyPr wrap="square">
            <a:spAutoFit/>
          </a:bodyPr>
          <a:lstStyle/>
          <a:p>
            <a:pPr algn="ctr">
              <a:lnSpc>
                <a:spcPct val="90000"/>
              </a:lnSpc>
              <a:spcBef>
                <a:spcPts val="1000"/>
              </a:spcBef>
            </a:pPr>
            <a:r>
              <a:rPr lang="en-US" sz="2000" dirty="0">
                <a:solidFill>
                  <a:srgbClr val="CF2429"/>
                </a:solidFill>
                <a:latin typeface="Lub Dub Bold" panose="020B0803030403020204" pitchFamily="34" charset="0"/>
              </a:rPr>
              <a:t>Spontaneous coronary artery dissection</a:t>
            </a:r>
          </a:p>
        </p:txBody>
      </p:sp>
      <p:sp>
        <p:nvSpPr>
          <p:cNvPr id="12" name="Content Placeholder 2">
            <a:extLst>
              <a:ext uri="{FF2B5EF4-FFF2-40B4-BE49-F238E27FC236}">
                <a16:creationId xmlns:a16="http://schemas.microsoft.com/office/drawing/2014/main" id="{CCDED3B3-9B26-45F8-B326-AD78E2110A39}"/>
              </a:ext>
            </a:extLst>
          </p:cNvPr>
          <p:cNvSpPr>
            <a:spLocks noGrp="1"/>
          </p:cNvSpPr>
          <p:nvPr>
            <p:ph idx="1"/>
          </p:nvPr>
        </p:nvSpPr>
        <p:spPr>
          <a:xfrm>
            <a:off x="1158017" y="2204651"/>
            <a:ext cx="2410642" cy="3300038"/>
          </a:xfrm>
        </p:spPr>
        <p:txBody>
          <a:bodyPr>
            <a:noAutofit/>
          </a:bodyPr>
          <a:lstStyle/>
          <a:p>
            <a:pPr marL="0" indent="0">
              <a:spcBef>
                <a:spcPts val="2400"/>
              </a:spcBef>
              <a:buNone/>
            </a:pPr>
            <a:r>
              <a:rPr lang="en-US" sz="1600" dirty="0"/>
              <a:t>Expert consensus recommends conservative care for most patients. </a:t>
            </a:r>
          </a:p>
          <a:p>
            <a:pPr marL="0" indent="0">
              <a:spcBef>
                <a:spcPts val="2400"/>
              </a:spcBef>
              <a:buNone/>
            </a:pPr>
            <a:r>
              <a:rPr lang="en-US" sz="1600" dirty="0"/>
              <a:t>Research is needed to understand optimal management in patients with ongoing symptoms, hemodynamic instability, or severely compromised flow to a large myocardial territory.</a:t>
            </a:r>
          </a:p>
        </p:txBody>
      </p:sp>
      <p:sp>
        <p:nvSpPr>
          <p:cNvPr id="9" name="TextBox 8">
            <a:extLst>
              <a:ext uri="{FF2B5EF4-FFF2-40B4-BE49-F238E27FC236}">
                <a16:creationId xmlns:a16="http://schemas.microsoft.com/office/drawing/2014/main" id="{B095925A-5BF1-4D48-B1EB-1CB52C1500F1}"/>
              </a:ext>
            </a:extLst>
          </p:cNvPr>
          <p:cNvSpPr txBox="1"/>
          <p:nvPr/>
        </p:nvSpPr>
        <p:spPr>
          <a:xfrm>
            <a:off x="3959566" y="1460014"/>
            <a:ext cx="3563445" cy="646331"/>
          </a:xfrm>
          <a:prstGeom prst="rect">
            <a:avLst/>
          </a:prstGeom>
          <a:noFill/>
        </p:spPr>
        <p:txBody>
          <a:bodyPr wrap="square">
            <a:spAutoFit/>
          </a:bodyPr>
          <a:lstStyle/>
          <a:p>
            <a:pPr algn="ctr">
              <a:lnSpc>
                <a:spcPct val="90000"/>
              </a:lnSpc>
              <a:spcBef>
                <a:spcPts val="1000"/>
              </a:spcBef>
            </a:pPr>
            <a:r>
              <a:rPr lang="en-US" sz="2000" dirty="0">
                <a:solidFill>
                  <a:srgbClr val="CF2429"/>
                </a:solidFill>
                <a:latin typeface="Lub Dub Bold" panose="020B0803030403020204" pitchFamily="34" charset="0"/>
              </a:rPr>
              <a:t>Coronary artery aneurysms</a:t>
            </a:r>
          </a:p>
        </p:txBody>
      </p:sp>
      <p:sp>
        <p:nvSpPr>
          <p:cNvPr id="17" name="Content Placeholder 2">
            <a:extLst>
              <a:ext uri="{FF2B5EF4-FFF2-40B4-BE49-F238E27FC236}">
                <a16:creationId xmlns:a16="http://schemas.microsoft.com/office/drawing/2014/main" id="{C7E88F85-5B8F-4731-BA64-1930F7E6FCD4}"/>
              </a:ext>
            </a:extLst>
          </p:cNvPr>
          <p:cNvSpPr txBox="1">
            <a:spLocks/>
          </p:cNvSpPr>
          <p:nvPr/>
        </p:nvSpPr>
        <p:spPr>
          <a:xfrm>
            <a:off x="4664210" y="2204651"/>
            <a:ext cx="3007029" cy="18827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400"/>
              </a:spcBef>
              <a:buFont typeface="Arial" panose="020B0604020202020204" pitchFamily="34" charset="0"/>
              <a:buNone/>
            </a:pPr>
            <a:r>
              <a:rPr lang="en-US" sz="1600" dirty="0"/>
              <a:t>Coronary artery aneurysms can be asymptomatic or lead to ischemia, thrombosis, fistula formation, or rupture. The ideal timing and mode of intervention is unknown.</a:t>
            </a:r>
          </a:p>
        </p:txBody>
      </p:sp>
      <p:sp>
        <p:nvSpPr>
          <p:cNvPr id="10" name="TextBox 9">
            <a:extLst>
              <a:ext uri="{FF2B5EF4-FFF2-40B4-BE49-F238E27FC236}">
                <a16:creationId xmlns:a16="http://schemas.microsoft.com/office/drawing/2014/main" id="{6C68A6F1-653E-489B-9F6D-E3A6314B50B5}"/>
              </a:ext>
            </a:extLst>
          </p:cNvPr>
          <p:cNvSpPr txBox="1"/>
          <p:nvPr/>
        </p:nvSpPr>
        <p:spPr>
          <a:xfrm>
            <a:off x="7995022" y="1598513"/>
            <a:ext cx="3056208" cy="369332"/>
          </a:xfrm>
          <a:prstGeom prst="rect">
            <a:avLst/>
          </a:prstGeom>
          <a:noFill/>
        </p:spPr>
        <p:txBody>
          <a:bodyPr wrap="square">
            <a:spAutoFit/>
          </a:bodyPr>
          <a:lstStyle/>
          <a:p>
            <a:pPr algn="ctr">
              <a:lnSpc>
                <a:spcPct val="90000"/>
              </a:lnSpc>
              <a:spcBef>
                <a:spcPts val="1000"/>
              </a:spcBef>
            </a:pPr>
            <a:r>
              <a:rPr lang="en-US" sz="2000" dirty="0">
                <a:solidFill>
                  <a:srgbClr val="CF2429"/>
                </a:solidFill>
                <a:latin typeface="Lub Dub Bold" panose="020B0803030403020204" pitchFamily="34" charset="0"/>
              </a:rPr>
              <a:t>Myocardial bridging</a:t>
            </a:r>
          </a:p>
        </p:txBody>
      </p:sp>
      <p:sp>
        <p:nvSpPr>
          <p:cNvPr id="25" name="Content Placeholder 2">
            <a:extLst>
              <a:ext uri="{FF2B5EF4-FFF2-40B4-BE49-F238E27FC236}">
                <a16:creationId xmlns:a16="http://schemas.microsoft.com/office/drawing/2014/main" id="{8A5A3021-95A2-408D-BA51-F1A7E17281BD}"/>
              </a:ext>
            </a:extLst>
          </p:cNvPr>
          <p:cNvSpPr txBox="1">
            <a:spLocks/>
          </p:cNvSpPr>
          <p:nvPr/>
        </p:nvSpPr>
        <p:spPr>
          <a:xfrm>
            <a:off x="8674279" y="2202515"/>
            <a:ext cx="2648053" cy="18827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400"/>
              </a:spcBef>
              <a:buFont typeface="Arial" panose="020B0604020202020204" pitchFamily="34" charset="0"/>
              <a:buNone/>
            </a:pPr>
            <a:r>
              <a:rPr lang="en-US" sz="1600" dirty="0"/>
              <a:t>In cases of severe ischemia and significant myocardial bridging, surgical approaches are available, but the long-term risks and benefits are uncertain.</a:t>
            </a:r>
          </a:p>
        </p:txBody>
      </p:sp>
      <p:cxnSp>
        <p:nvCxnSpPr>
          <p:cNvPr id="7" name="Straight Connector 6">
            <a:extLst>
              <a:ext uri="{FF2B5EF4-FFF2-40B4-BE49-F238E27FC236}">
                <a16:creationId xmlns:a16="http://schemas.microsoft.com/office/drawing/2014/main" id="{C0006271-3FD6-4952-AE8F-52376BC0BDB1}"/>
              </a:ext>
              <a:ext uri="{C183D7F6-B498-43B3-948B-1728B52AA6E4}">
                <adec:decorative xmlns:adec="http://schemas.microsoft.com/office/drawing/2017/decorative" val="1"/>
              </a:ext>
            </a:extLst>
          </p:cNvPr>
          <p:cNvCxnSpPr>
            <a:cxnSpLocks/>
          </p:cNvCxnSpPr>
          <p:nvPr/>
        </p:nvCxnSpPr>
        <p:spPr>
          <a:xfrm>
            <a:off x="3764112" y="1380743"/>
            <a:ext cx="0" cy="438912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5D492B1-6372-432C-B910-3797914F21C1}"/>
              </a:ext>
              <a:ext uri="{C183D7F6-B498-43B3-948B-1728B52AA6E4}">
                <adec:decorative xmlns:adec="http://schemas.microsoft.com/office/drawing/2017/decorative" val="1"/>
              </a:ext>
            </a:extLst>
          </p:cNvPr>
          <p:cNvCxnSpPr>
            <a:cxnSpLocks/>
          </p:cNvCxnSpPr>
          <p:nvPr/>
        </p:nvCxnSpPr>
        <p:spPr>
          <a:xfrm>
            <a:off x="7639235" y="1380743"/>
            <a:ext cx="0" cy="256032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6AEF500-7D16-4F4C-9678-424B4CE81CAB}"/>
              </a:ext>
              <a:ext uri="{C183D7F6-B498-43B3-948B-1728B52AA6E4}">
                <adec:decorative xmlns:adec="http://schemas.microsoft.com/office/drawing/2017/decorative" val="1"/>
              </a:ext>
            </a:extLst>
          </p:cNvPr>
          <p:cNvGrpSpPr/>
          <p:nvPr/>
        </p:nvGrpSpPr>
        <p:grpSpPr>
          <a:xfrm>
            <a:off x="476055" y="2282398"/>
            <a:ext cx="591219" cy="2053647"/>
            <a:chOff x="217712" y="2204650"/>
            <a:chExt cx="666207" cy="2314124"/>
          </a:xfrm>
        </p:grpSpPr>
        <p:sp>
          <p:nvSpPr>
            <p:cNvPr id="11" name="Oval 10">
              <a:extLst>
                <a:ext uri="{FF2B5EF4-FFF2-40B4-BE49-F238E27FC236}">
                  <a16:creationId xmlns:a16="http://schemas.microsoft.com/office/drawing/2014/main" id="{0EB31A39-C01D-482C-838C-672A48835DE1}"/>
                </a:ext>
              </a:extLst>
            </p:cNvPr>
            <p:cNvSpPr/>
            <p:nvPr/>
          </p:nvSpPr>
          <p:spPr>
            <a:xfrm>
              <a:off x="220760" y="2343553"/>
              <a:ext cx="660111" cy="66011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3" name="TextBox 12">
              <a:extLst>
                <a:ext uri="{FF2B5EF4-FFF2-40B4-BE49-F238E27FC236}">
                  <a16:creationId xmlns:a16="http://schemas.microsoft.com/office/drawing/2014/main" id="{42F3F74E-3549-4ECD-BA91-E58AA311F198}"/>
                </a:ext>
              </a:extLst>
            </p:cNvPr>
            <p:cNvSpPr txBox="1"/>
            <p:nvPr/>
          </p:nvSpPr>
          <p:spPr>
            <a:xfrm>
              <a:off x="217712" y="2204650"/>
              <a:ext cx="493776" cy="1040442"/>
            </a:xfrm>
            <a:prstGeom prst="rect">
              <a:avLst/>
            </a:prstGeom>
            <a:noFill/>
          </p:spPr>
          <p:txBody>
            <a:bodyPr wrap="square" rtlCol="0">
              <a:spAutoFit/>
            </a:bodyPr>
            <a:lstStyle/>
            <a:p>
              <a:r>
                <a:rPr lang="en-US" sz="5400" dirty="0">
                  <a:solidFill>
                    <a:srgbClr val="46A547"/>
                  </a:solidFill>
                  <a:sym typeface="Wingdings" panose="05000000000000000000" pitchFamily="2" charset="2"/>
                </a:rPr>
                <a:t></a:t>
              </a:r>
              <a:endParaRPr lang="en-US" sz="5400" dirty="0">
                <a:solidFill>
                  <a:srgbClr val="46A547"/>
                </a:solidFill>
              </a:endParaRPr>
            </a:p>
          </p:txBody>
        </p:sp>
        <p:sp>
          <p:nvSpPr>
            <p:cNvPr id="14" name="Oval 13">
              <a:extLst>
                <a:ext uri="{FF2B5EF4-FFF2-40B4-BE49-F238E27FC236}">
                  <a16:creationId xmlns:a16="http://schemas.microsoft.com/office/drawing/2014/main" id="{FB3A7D6A-D771-42D5-9202-A5A28FF741E3}"/>
                </a:ext>
              </a:extLst>
            </p:cNvPr>
            <p:cNvSpPr/>
            <p:nvPr/>
          </p:nvSpPr>
          <p:spPr>
            <a:xfrm>
              <a:off x="223808" y="3711646"/>
              <a:ext cx="660111" cy="66011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5" name="TextBox 14">
              <a:extLst>
                <a:ext uri="{FF2B5EF4-FFF2-40B4-BE49-F238E27FC236}">
                  <a16:creationId xmlns:a16="http://schemas.microsoft.com/office/drawing/2014/main" id="{739BAE33-58DF-41DE-893C-C2F2C505768E}"/>
                </a:ext>
              </a:extLst>
            </p:cNvPr>
            <p:cNvSpPr txBox="1"/>
            <p:nvPr/>
          </p:nvSpPr>
          <p:spPr>
            <a:xfrm>
              <a:off x="248908" y="3582376"/>
              <a:ext cx="493776" cy="936398"/>
            </a:xfrm>
            <a:prstGeom prst="rect">
              <a:avLst/>
            </a:prstGeom>
            <a:noFill/>
          </p:spPr>
          <p:txBody>
            <a:bodyPr wrap="square" rtlCol="0">
              <a:spAutoFit/>
            </a:bodyPr>
            <a:lstStyle/>
            <a:p>
              <a:r>
                <a:rPr lang="en-US" sz="4800" dirty="0">
                  <a:solidFill>
                    <a:srgbClr val="F47320"/>
                  </a:solidFill>
                  <a:latin typeface="Lub Dub Heavy" panose="020B0903030403020204" pitchFamily="34" charset="0"/>
                  <a:sym typeface="Wingdings" panose="05000000000000000000" pitchFamily="2" charset="2"/>
                </a:rPr>
                <a:t>?</a:t>
              </a:r>
              <a:endParaRPr lang="en-US" sz="4800" dirty="0">
                <a:solidFill>
                  <a:srgbClr val="F47320"/>
                </a:solidFill>
                <a:latin typeface="Lub Dub Heavy" panose="020B0903030403020204" pitchFamily="34" charset="0"/>
              </a:endParaRPr>
            </a:p>
          </p:txBody>
        </p:sp>
      </p:grpSp>
      <p:grpSp>
        <p:nvGrpSpPr>
          <p:cNvPr id="18" name="Group 17">
            <a:extLst>
              <a:ext uri="{FF2B5EF4-FFF2-40B4-BE49-F238E27FC236}">
                <a16:creationId xmlns:a16="http://schemas.microsoft.com/office/drawing/2014/main" id="{4EA99805-7864-41FC-98BE-AADF7B8BD053}"/>
              </a:ext>
              <a:ext uri="{C183D7F6-B498-43B3-948B-1728B52AA6E4}">
                <adec:decorative xmlns:adec="http://schemas.microsoft.com/office/drawing/2017/decorative" val="1"/>
              </a:ext>
            </a:extLst>
          </p:cNvPr>
          <p:cNvGrpSpPr/>
          <p:nvPr/>
        </p:nvGrpSpPr>
        <p:grpSpPr>
          <a:xfrm>
            <a:off x="3984954" y="2282397"/>
            <a:ext cx="585809" cy="830997"/>
            <a:chOff x="220760" y="2204650"/>
            <a:chExt cx="660111" cy="936398"/>
          </a:xfrm>
        </p:grpSpPr>
        <p:sp>
          <p:nvSpPr>
            <p:cNvPr id="19" name="Oval 18">
              <a:extLst>
                <a:ext uri="{FF2B5EF4-FFF2-40B4-BE49-F238E27FC236}">
                  <a16:creationId xmlns:a16="http://schemas.microsoft.com/office/drawing/2014/main" id="{258C9347-4614-460A-AFFC-62F4EABF972B}"/>
                </a:ext>
              </a:extLst>
            </p:cNvPr>
            <p:cNvSpPr/>
            <p:nvPr/>
          </p:nvSpPr>
          <p:spPr>
            <a:xfrm>
              <a:off x="220760" y="2343553"/>
              <a:ext cx="660111" cy="66011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0" name="TextBox 19">
              <a:extLst>
                <a:ext uri="{FF2B5EF4-FFF2-40B4-BE49-F238E27FC236}">
                  <a16:creationId xmlns:a16="http://schemas.microsoft.com/office/drawing/2014/main" id="{5D726AA8-31FB-40FF-858B-75DCEBAABB07}"/>
                </a:ext>
              </a:extLst>
            </p:cNvPr>
            <p:cNvSpPr txBox="1"/>
            <p:nvPr/>
          </p:nvSpPr>
          <p:spPr>
            <a:xfrm>
              <a:off x="256471" y="2204650"/>
              <a:ext cx="493776" cy="9363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47320"/>
                  </a:solidFill>
                  <a:effectLst/>
                  <a:uLnTx/>
                  <a:uFillTx/>
                  <a:latin typeface="Lub Dub Heavy" panose="020B0903030403020204" pitchFamily="34" charset="0"/>
                  <a:ea typeface="+mn-ea"/>
                  <a:cs typeface="+mn-cs"/>
                  <a:sym typeface="Wingdings" panose="05000000000000000000" pitchFamily="2" charset="2"/>
                </a:rPr>
                <a:t>?</a:t>
              </a:r>
              <a:endParaRPr kumimoji="0" lang="en-US" sz="4800" b="0" i="0" u="none" strike="noStrike" kern="1200" cap="none" spc="0" normalizeH="0" baseline="0" noProof="0" dirty="0">
                <a:ln>
                  <a:noFill/>
                </a:ln>
                <a:solidFill>
                  <a:srgbClr val="F47320"/>
                </a:solidFill>
                <a:effectLst/>
                <a:uLnTx/>
                <a:uFillTx/>
                <a:latin typeface="Lub Dub Heavy" panose="020B0903030403020204" pitchFamily="34" charset="0"/>
                <a:ea typeface="+mn-ea"/>
                <a:cs typeface="+mn-cs"/>
              </a:endParaRPr>
            </a:p>
          </p:txBody>
        </p:sp>
      </p:grpSp>
      <p:grpSp>
        <p:nvGrpSpPr>
          <p:cNvPr id="26" name="Group 25">
            <a:extLst>
              <a:ext uri="{FF2B5EF4-FFF2-40B4-BE49-F238E27FC236}">
                <a16:creationId xmlns:a16="http://schemas.microsoft.com/office/drawing/2014/main" id="{5F7239E1-DB70-45B8-90B3-9DCEDF207611}"/>
              </a:ext>
              <a:ext uri="{C183D7F6-B498-43B3-948B-1728B52AA6E4}">
                <adec:decorative xmlns:adec="http://schemas.microsoft.com/office/drawing/2017/decorative" val="1"/>
              </a:ext>
            </a:extLst>
          </p:cNvPr>
          <p:cNvGrpSpPr/>
          <p:nvPr/>
        </p:nvGrpSpPr>
        <p:grpSpPr>
          <a:xfrm>
            <a:off x="7995022" y="2280261"/>
            <a:ext cx="585809" cy="830997"/>
            <a:chOff x="220760" y="2204650"/>
            <a:chExt cx="660111" cy="936398"/>
          </a:xfrm>
        </p:grpSpPr>
        <p:sp>
          <p:nvSpPr>
            <p:cNvPr id="27" name="Oval 26">
              <a:extLst>
                <a:ext uri="{FF2B5EF4-FFF2-40B4-BE49-F238E27FC236}">
                  <a16:creationId xmlns:a16="http://schemas.microsoft.com/office/drawing/2014/main" id="{BBD34960-0166-49CA-BE07-A327F6C1F0CE}"/>
                </a:ext>
              </a:extLst>
            </p:cNvPr>
            <p:cNvSpPr/>
            <p:nvPr/>
          </p:nvSpPr>
          <p:spPr>
            <a:xfrm>
              <a:off x="220760" y="2343553"/>
              <a:ext cx="660111" cy="66011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8" name="TextBox 27">
              <a:extLst>
                <a:ext uri="{FF2B5EF4-FFF2-40B4-BE49-F238E27FC236}">
                  <a16:creationId xmlns:a16="http://schemas.microsoft.com/office/drawing/2014/main" id="{E1506870-AF76-464B-B070-1E45E2346FD5}"/>
                </a:ext>
              </a:extLst>
            </p:cNvPr>
            <p:cNvSpPr txBox="1"/>
            <p:nvPr/>
          </p:nvSpPr>
          <p:spPr>
            <a:xfrm>
              <a:off x="256471" y="2204650"/>
              <a:ext cx="493776" cy="9363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47320"/>
                  </a:solidFill>
                  <a:effectLst/>
                  <a:uLnTx/>
                  <a:uFillTx/>
                  <a:latin typeface="Lub Dub Heavy" panose="020B0903030403020204" pitchFamily="34" charset="0"/>
                  <a:ea typeface="+mn-ea"/>
                  <a:cs typeface="+mn-cs"/>
                  <a:sym typeface="Wingdings" panose="05000000000000000000" pitchFamily="2" charset="2"/>
                </a:rPr>
                <a:t>?</a:t>
              </a:r>
              <a:endParaRPr kumimoji="0" lang="en-US" sz="4800" b="0" i="0" u="none" strike="noStrike" kern="1200" cap="none" spc="0" normalizeH="0" baseline="0" noProof="0" dirty="0">
                <a:ln>
                  <a:noFill/>
                </a:ln>
                <a:solidFill>
                  <a:srgbClr val="F47320"/>
                </a:solidFill>
                <a:effectLst/>
                <a:uLnTx/>
                <a:uFillTx/>
                <a:latin typeface="Lub Dub Heavy" panose="020B0903030403020204" pitchFamily="34" charset="0"/>
                <a:ea typeface="+mn-ea"/>
                <a:cs typeface="+mn-cs"/>
              </a:endParaRPr>
            </a:p>
          </p:txBody>
        </p:sp>
      </p:grpSp>
      <p:pic>
        <p:nvPicPr>
          <p:cNvPr id="31" name="Picture 30" descr="Image showing an intramural hematoma.">
            <a:extLst>
              <a:ext uri="{FF2B5EF4-FFF2-40B4-BE49-F238E27FC236}">
                <a16:creationId xmlns:a16="http://schemas.microsoft.com/office/drawing/2014/main" id="{CAA15E58-3F60-407E-B10D-7B6A0EF79CA2}"/>
              </a:ext>
              <a:ext uri="{C183D7F6-B498-43B3-948B-1728B52AA6E4}">
                <adec:decorative xmlns:adec="http://schemas.microsoft.com/office/drawing/2017/decorative" val="0"/>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552531" y="4096620"/>
            <a:ext cx="6173407" cy="1764792"/>
          </a:xfrm>
          <a:prstGeom prst="rect">
            <a:avLst/>
          </a:prstGeom>
          <a:effectLst>
            <a:outerShdw blurRad="63500" algn="ctr" rotWithShape="0">
              <a:prstClr val="black">
                <a:alpha val="40000"/>
              </a:prstClr>
            </a:outerShdw>
          </a:effectLst>
        </p:spPr>
      </p:pic>
      <p:sp>
        <p:nvSpPr>
          <p:cNvPr id="33" name="TextBox 32">
            <a:extLst>
              <a:ext uri="{FF2B5EF4-FFF2-40B4-BE49-F238E27FC236}">
                <a16:creationId xmlns:a16="http://schemas.microsoft.com/office/drawing/2014/main" id="{50627B31-E0BC-42F5-8C44-F557C157C725}"/>
              </a:ext>
              <a:ext uri="{C183D7F6-B498-43B3-948B-1728B52AA6E4}">
                <adec:decorative xmlns:adec="http://schemas.microsoft.com/office/drawing/2017/decorative" val="0"/>
              </a:ext>
            </a:extLst>
          </p:cNvPr>
          <p:cNvSpPr txBox="1"/>
          <p:nvPr/>
        </p:nvSpPr>
        <p:spPr>
          <a:xfrm>
            <a:off x="4552531" y="5876056"/>
            <a:ext cx="6173407" cy="369332"/>
          </a:xfrm>
          <a:prstGeom prst="rect">
            <a:avLst/>
          </a:prstGeom>
          <a:noFill/>
        </p:spPr>
        <p:txBody>
          <a:bodyPr wrap="square">
            <a:spAutoFit/>
          </a:bodyPr>
          <a:lstStyle/>
          <a:p>
            <a:pPr algn="ctr"/>
            <a:r>
              <a:rPr lang="en-US" sz="900" b="1" dirty="0">
                <a:latin typeface="Lub Dub Condensed" panose="020B0506030403020204" pitchFamily="34" charset="0"/>
              </a:rPr>
              <a:t>Source: </a:t>
            </a:r>
            <a:r>
              <a:rPr lang="en-US" sz="900" dirty="0">
                <a:latin typeface="Lub Dub Condensed" panose="020B0506030403020204" pitchFamily="34" charset="0"/>
                <a:hlinkClick r:id="rId3"/>
              </a:rPr>
              <a:t>https://resident360.nejm.org/clinical-pearls/spontaneous-coronary-artery-dissection</a:t>
            </a:r>
            <a:endParaRPr lang="en-US" sz="900" dirty="0">
              <a:latin typeface="Lub Dub Condensed" panose="020B0506030403020204" pitchFamily="34" charset="0"/>
            </a:endParaRPr>
          </a:p>
          <a:p>
            <a:pPr algn="ctr"/>
            <a:endParaRPr lang="en-US" sz="900" dirty="0">
              <a:latin typeface="Lub Dub Condensed" panose="020B0506030403020204" pitchFamily="34" charset="0"/>
            </a:endParaRPr>
          </a:p>
        </p:txBody>
      </p:sp>
    </p:spTree>
    <p:extLst>
      <p:ext uri="{BB962C8B-B14F-4D97-AF65-F5344CB8AC3E}">
        <p14:creationId xmlns:p14="http://schemas.microsoft.com/office/powerpoint/2010/main" val="25888216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C0CAB-91EC-4A75-BB46-D87E7A940B45}"/>
              </a:ext>
            </a:extLst>
          </p:cNvPr>
          <p:cNvSpPr>
            <a:spLocks noGrp="1"/>
          </p:cNvSpPr>
          <p:nvPr>
            <p:ph type="title"/>
          </p:nvPr>
        </p:nvSpPr>
        <p:spPr>
          <a:xfrm>
            <a:off x="838200" y="365125"/>
            <a:ext cx="10354056" cy="660111"/>
          </a:xfrm>
        </p:spPr>
        <p:txBody>
          <a:bodyPr/>
          <a:lstStyle/>
          <a:p>
            <a:r>
              <a:rPr lang="en-US" sz="2800" dirty="0"/>
              <a:t>Unanswered Questions and Future Directions Special Clinical Situations: </a:t>
            </a:r>
            <a:r>
              <a:rPr lang="en-US" sz="2800" dirty="0">
                <a:latin typeface="Lub Dub Medium" panose="020B0603030403020204" pitchFamily="34" charset="0"/>
              </a:rPr>
              <a:t>Considerations in Bypass Grafting</a:t>
            </a:r>
          </a:p>
        </p:txBody>
      </p:sp>
      <p:sp>
        <p:nvSpPr>
          <p:cNvPr id="4" name="Slide Number Placeholder 3">
            <a:extLst>
              <a:ext uri="{FF2B5EF4-FFF2-40B4-BE49-F238E27FC236}">
                <a16:creationId xmlns:a16="http://schemas.microsoft.com/office/drawing/2014/main" id="{A6EC6064-EA12-4726-BCAD-E4687FF82387}"/>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45</a:t>
            </a:fld>
            <a:endParaRPr lang="en-US" sz="900" dirty="0"/>
          </a:p>
        </p:txBody>
      </p:sp>
      <p:sp>
        <p:nvSpPr>
          <p:cNvPr id="7" name="Content Placeholder 2">
            <a:extLst>
              <a:ext uri="{FF2B5EF4-FFF2-40B4-BE49-F238E27FC236}">
                <a16:creationId xmlns:a16="http://schemas.microsoft.com/office/drawing/2014/main" id="{0E406E38-8F27-49A7-A0A0-9D5A575E4D13}"/>
              </a:ext>
            </a:extLst>
          </p:cNvPr>
          <p:cNvSpPr>
            <a:spLocks noGrp="1"/>
          </p:cNvSpPr>
          <p:nvPr>
            <p:ph idx="1"/>
          </p:nvPr>
        </p:nvSpPr>
        <p:spPr>
          <a:xfrm>
            <a:off x="6251450" y="1631976"/>
            <a:ext cx="4794502" cy="3835357"/>
          </a:xfrm>
        </p:spPr>
        <p:txBody>
          <a:bodyPr>
            <a:noAutofit/>
          </a:bodyPr>
          <a:lstStyle/>
          <a:p>
            <a:pPr marL="0" indent="0">
              <a:spcBef>
                <a:spcPts val="2400"/>
              </a:spcBef>
              <a:buNone/>
            </a:pPr>
            <a:r>
              <a:rPr lang="en-US" sz="1600" dirty="0"/>
              <a:t>Heart Team discussions are appropriate for management of acute graft failure, obstructive graft disease, and PCI of native arteries via bypass grafts.</a:t>
            </a:r>
          </a:p>
          <a:p>
            <a:pPr marL="0" indent="0">
              <a:spcBef>
                <a:spcPts val="2400"/>
              </a:spcBef>
              <a:buNone/>
            </a:pPr>
            <a:r>
              <a:rPr lang="en-US" sz="1600" dirty="0"/>
              <a:t>There are no data to determine the optimal antithrombotic regimen of patients after ACS who undergo CABG and also have an indication for systemic anticoagulation.</a:t>
            </a:r>
          </a:p>
          <a:p>
            <a:pPr marL="0" indent="0">
              <a:spcBef>
                <a:spcPts val="2400"/>
              </a:spcBef>
              <a:buNone/>
            </a:pPr>
            <a:r>
              <a:rPr lang="en-US" sz="1600" dirty="0"/>
              <a:t>The roles of hybrid surgical/ percutaneous revascularization in multivessel disease and the use of non-sternotomy surgical approaches remain unknown.</a:t>
            </a:r>
          </a:p>
        </p:txBody>
      </p:sp>
      <p:sp>
        <p:nvSpPr>
          <p:cNvPr id="5" name="Text Placeholder 4">
            <a:extLst>
              <a:ext uri="{FF2B5EF4-FFF2-40B4-BE49-F238E27FC236}">
                <a16:creationId xmlns:a16="http://schemas.microsoft.com/office/drawing/2014/main" id="{31C16E5C-CA91-4216-ADD0-E4832F2C5A4E}"/>
              </a:ext>
            </a:extLst>
          </p:cNvPr>
          <p:cNvSpPr>
            <a:spLocks noGrp="1"/>
          </p:cNvSpPr>
          <p:nvPr>
            <p:ph type="body" sz="quarter" idx="13"/>
          </p:nvPr>
        </p:nvSpPr>
        <p:spPr>
          <a:xfrm>
            <a:off x="838200" y="6073450"/>
            <a:ext cx="10515600" cy="271939"/>
          </a:xfrm>
        </p:spPr>
        <p:txBody>
          <a:bodyPr/>
          <a:lstStyle/>
          <a:p>
            <a:pPr algn="ctr"/>
            <a:r>
              <a:rPr lang="en-US" b="1" dirty="0"/>
              <a:t>Abbreviations: </a:t>
            </a:r>
            <a:r>
              <a:rPr lang="en-US" dirty="0"/>
              <a:t>ACS indicates acute coronary syndrome, CABG, coronary artery bypass grafting, and PCI percutaneous coronary intervention.</a:t>
            </a:r>
          </a:p>
        </p:txBody>
      </p:sp>
      <p:sp>
        <p:nvSpPr>
          <p:cNvPr id="6" name="Oval 5">
            <a:extLst>
              <a:ext uri="{FF2B5EF4-FFF2-40B4-BE49-F238E27FC236}">
                <a16:creationId xmlns:a16="http://schemas.microsoft.com/office/drawing/2014/main" id="{E676220C-2C8A-4B98-BE47-2FCBED706F7C}"/>
              </a:ext>
              <a:ext uri="{C183D7F6-B498-43B3-948B-1728B52AA6E4}">
                <adec:decorative xmlns:adec="http://schemas.microsoft.com/office/drawing/2017/decorative" val="1"/>
              </a:ext>
            </a:extLst>
          </p:cNvPr>
          <p:cNvSpPr/>
          <p:nvPr/>
        </p:nvSpPr>
        <p:spPr>
          <a:xfrm>
            <a:off x="5505992" y="1827451"/>
            <a:ext cx="660111" cy="66011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21D3777-251B-4662-BEFA-4B2B47AD0DA2}"/>
              </a:ext>
              <a:ext uri="{C183D7F6-B498-43B3-948B-1728B52AA6E4}">
                <adec:decorative xmlns:adec="http://schemas.microsoft.com/office/drawing/2017/decorative" val="1"/>
              </a:ext>
            </a:extLst>
          </p:cNvPr>
          <p:cNvSpPr txBox="1"/>
          <p:nvPr/>
        </p:nvSpPr>
        <p:spPr>
          <a:xfrm>
            <a:off x="5502944" y="1688548"/>
            <a:ext cx="493776" cy="1015663"/>
          </a:xfrm>
          <a:prstGeom prst="rect">
            <a:avLst/>
          </a:prstGeom>
          <a:noFill/>
        </p:spPr>
        <p:txBody>
          <a:bodyPr wrap="square" rtlCol="0">
            <a:spAutoFit/>
          </a:bodyPr>
          <a:lstStyle/>
          <a:p>
            <a:r>
              <a:rPr lang="en-US" sz="6000" dirty="0">
                <a:solidFill>
                  <a:srgbClr val="46A547"/>
                </a:solidFill>
                <a:sym typeface="Wingdings" panose="05000000000000000000" pitchFamily="2" charset="2"/>
              </a:rPr>
              <a:t></a:t>
            </a:r>
            <a:endParaRPr lang="en-US" sz="6000" dirty="0">
              <a:solidFill>
                <a:srgbClr val="46A547"/>
              </a:solidFill>
            </a:endParaRPr>
          </a:p>
        </p:txBody>
      </p:sp>
      <p:sp>
        <p:nvSpPr>
          <p:cNvPr id="10" name="Oval 9">
            <a:extLst>
              <a:ext uri="{FF2B5EF4-FFF2-40B4-BE49-F238E27FC236}">
                <a16:creationId xmlns:a16="http://schemas.microsoft.com/office/drawing/2014/main" id="{98A89932-BCF8-40F8-9778-76028680096D}"/>
              </a:ext>
              <a:ext uri="{C183D7F6-B498-43B3-948B-1728B52AA6E4}">
                <adec:decorative xmlns:adec="http://schemas.microsoft.com/office/drawing/2017/decorative" val="1"/>
              </a:ext>
            </a:extLst>
          </p:cNvPr>
          <p:cNvSpPr/>
          <p:nvPr/>
        </p:nvSpPr>
        <p:spPr>
          <a:xfrm>
            <a:off x="5509040" y="2950213"/>
            <a:ext cx="660111" cy="66011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892D3F2-9142-4744-AED5-61DB9119C1A4}"/>
              </a:ext>
              <a:ext uri="{C183D7F6-B498-43B3-948B-1728B52AA6E4}">
                <adec:decorative xmlns:adec="http://schemas.microsoft.com/office/drawing/2017/decorative" val="1"/>
              </a:ext>
            </a:extLst>
          </p:cNvPr>
          <p:cNvSpPr txBox="1"/>
          <p:nvPr/>
        </p:nvSpPr>
        <p:spPr>
          <a:xfrm>
            <a:off x="5561727" y="2814527"/>
            <a:ext cx="493776" cy="923330"/>
          </a:xfrm>
          <a:prstGeom prst="rect">
            <a:avLst/>
          </a:prstGeom>
          <a:noFill/>
        </p:spPr>
        <p:txBody>
          <a:bodyPr wrap="square" rtlCol="0">
            <a:spAutoFit/>
          </a:bodyPr>
          <a:lstStyle/>
          <a:p>
            <a:r>
              <a:rPr lang="en-US" sz="5400" dirty="0">
                <a:solidFill>
                  <a:srgbClr val="F47320"/>
                </a:solidFill>
                <a:latin typeface="Lub Dub Heavy" panose="020B0903030403020204" pitchFamily="34" charset="0"/>
                <a:sym typeface="Wingdings" panose="05000000000000000000" pitchFamily="2" charset="2"/>
              </a:rPr>
              <a:t>?</a:t>
            </a:r>
            <a:endParaRPr lang="en-US" sz="5400" dirty="0">
              <a:solidFill>
                <a:srgbClr val="F47320"/>
              </a:solidFill>
              <a:latin typeface="Lub Dub Heavy" panose="020B0903030403020204" pitchFamily="34" charset="0"/>
            </a:endParaRPr>
          </a:p>
        </p:txBody>
      </p:sp>
      <p:sp>
        <p:nvSpPr>
          <p:cNvPr id="12" name="Oval 11">
            <a:extLst>
              <a:ext uri="{FF2B5EF4-FFF2-40B4-BE49-F238E27FC236}">
                <a16:creationId xmlns:a16="http://schemas.microsoft.com/office/drawing/2014/main" id="{0503CF79-E57D-4BC2-BF13-5963D91943CF}"/>
              </a:ext>
              <a:ext uri="{C183D7F6-B498-43B3-948B-1728B52AA6E4}">
                <adec:decorative xmlns:adec="http://schemas.microsoft.com/office/drawing/2017/decorative" val="1"/>
              </a:ext>
            </a:extLst>
          </p:cNvPr>
          <p:cNvSpPr/>
          <p:nvPr/>
        </p:nvSpPr>
        <p:spPr>
          <a:xfrm>
            <a:off x="5505992" y="4153535"/>
            <a:ext cx="660111" cy="66011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C891A6D7-9E2D-4ECA-A140-FBE62BBF4A55}"/>
              </a:ext>
              <a:ext uri="{C183D7F6-B498-43B3-948B-1728B52AA6E4}">
                <adec:decorative xmlns:adec="http://schemas.microsoft.com/office/drawing/2017/decorative" val="1"/>
              </a:ext>
            </a:extLst>
          </p:cNvPr>
          <p:cNvSpPr txBox="1"/>
          <p:nvPr/>
        </p:nvSpPr>
        <p:spPr>
          <a:xfrm>
            <a:off x="5558679" y="4017849"/>
            <a:ext cx="493776" cy="923330"/>
          </a:xfrm>
          <a:prstGeom prst="rect">
            <a:avLst/>
          </a:prstGeom>
          <a:noFill/>
        </p:spPr>
        <p:txBody>
          <a:bodyPr wrap="square" rtlCol="0">
            <a:spAutoFit/>
          </a:bodyPr>
          <a:lstStyle/>
          <a:p>
            <a:r>
              <a:rPr lang="en-US" sz="5400" dirty="0">
                <a:solidFill>
                  <a:srgbClr val="F47320"/>
                </a:solidFill>
                <a:latin typeface="Lub Dub Heavy" panose="020B0903030403020204" pitchFamily="34" charset="0"/>
                <a:sym typeface="Wingdings" panose="05000000000000000000" pitchFamily="2" charset="2"/>
              </a:rPr>
              <a:t>?</a:t>
            </a:r>
            <a:endParaRPr lang="en-US" sz="5400" dirty="0">
              <a:solidFill>
                <a:srgbClr val="F47320"/>
              </a:solidFill>
              <a:latin typeface="Lub Dub Heavy" panose="020B0903030403020204" pitchFamily="34" charset="0"/>
            </a:endParaRPr>
          </a:p>
        </p:txBody>
      </p:sp>
      <p:pic>
        <p:nvPicPr>
          <p:cNvPr id="15" name="Picture 14">
            <a:extLst>
              <a:ext uri="{FF2B5EF4-FFF2-40B4-BE49-F238E27FC236}">
                <a16:creationId xmlns:a16="http://schemas.microsoft.com/office/drawing/2014/main" id="{29814D55-1286-46BC-9F6A-B78645F5B58F}"/>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38200" y="1447059"/>
            <a:ext cx="4410014" cy="3958244"/>
          </a:xfrm>
          <a:prstGeom prst="rect">
            <a:avLst/>
          </a:prstGeom>
          <a:effectLst>
            <a:outerShdw blurRad="63500" algn="ctr" rotWithShape="0">
              <a:prstClr val="black">
                <a:alpha val="40000"/>
              </a:prstClr>
            </a:outerShdw>
          </a:effectLst>
        </p:spPr>
      </p:pic>
    </p:spTree>
    <p:extLst>
      <p:ext uri="{BB962C8B-B14F-4D97-AF65-F5344CB8AC3E}">
        <p14:creationId xmlns:p14="http://schemas.microsoft.com/office/powerpoint/2010/main" val="32154072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C0CAB-91EC-4A75-BB46-D87E7A940B45}"/>
              </a:ext>
            </a:extLst>
          </p:cNvPr>
          <p:cNvSpPr>
            <a:spLocks noGrp="1"/>
          </p:cNvSpPr>
          <p:nvPr>
            <p:ph type="title"/>
          </p:nvPr>
        </p:nvSpPr>
        <p:spPr>
          <a:xfrm>
            <a:off x="838200" y="365125"/>
            <a:ext cx="10354056" cy="660111"/>
          </a:xfrm>
        </p:spPr>
        <p:txBody>
          <a:bodyPr/>
          <a:lstStyle/>
          <a:p>
            <a:r>
              <a:rPr lang="en-US" sz="2800" dirty="0"/>
              <a:t>Unanswered Questions and Future Directions Special Clinical Situations: </a:t>
            </a:r>
            <a:r>
              <a:rPr lang="en-US" sz="2800" dirty="0">
                <a:latin typeface="Lub Dub Medium" panose="020B0603030403020204" pitchFamily="34" charset="0"/>
              </a:rPr>
              <a:t>Completeness of Revascularization</a:t>
            </a:r>
          </a:p>
        </p:txBody>
      </p:sp>
      <p:sp>
        <p:nvSpPr>
          <p:cNvPr id="4" name="Slide Number Placeholder 3">
            <a:extLst>
              <a:ext uri="{FF2B5EF4-FFF2-40B4-BE49-F238E27FC236}">
                <a16:creationId xmlns:a16="http://schemas.microsoft.com/office/drawing/2014/main" id="{A6EC6064-EA12-4726-BCAD-E4687FF82387}"/>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46</a:t>
            </a:fld>
            <a:endParaRPr lang="en-US" sz="900" dirty="0"/>
          </a:p>
        </p:txBody>
      </p:sp>
      <p:sp>
        <p:nvSpPr>
          <p:cNvPr id="7" name="Content Placeholder 2">
            <a:extLst>
              <a:ext uri="{FF2B5EF4-FFF2-40B4-BE49-F238E27FC236}">
                <a16:creationId xmlns:a16="http://schemas.microsoft.com/office/drawing/2014/main" id="{0E406E38-8F27-49A7-A0A0-9D5A575E4D13}"/>
              </a:ext>
            </a:extLst>
          </p:cNvPr>
          <p:cNvSpPr>
            <a:spLocks noGrp="1"/>
          </p:cNvSpPr>
          <p:nvPr>
            <p:ph idx="1"/>
          </p:nvPr>
        </p:nvSpPr>
        <p:spPr>
          <a:xfrm>
            <a:off x="1807466" y="1592002"/>
            <a:ext cx="8817862" cy="3835357"/>
          </a:xfrm>
        </p:spPr>
        <p:txBody>
          <a:bodyPr>
            <a:noAutofit/>
          </a:bodyPr>
          <a:lstStyle/>
          <a:p>
            <a:pPr marL="0" indent="0">
              <a:spcBef>
                <a:spcPts val="2400"/>
              </a:spcBef>
              <a:buNone/>
            </a:pPr>
            <a:r>
              <a:rPr lang="en-US" sz="1800" dirty="0"/>
              <a:t>Observational data have shown worse outcomes in patients with multivessel disease if severe stenoses in major epicardial arteries are not revascularized during the index procedure. </a:t>
            </a:r>
          </a:p>
          <a:p>
            <a:pPr marL="0" indent="0">
              <a:spcBef>
                <a:spcPts val="2400"/>
              </a:spcBef>
              <a:buNone/>
            </a:pPr>
            <a:r>
              <a:rPr lang="en-US" sz="1800" dirty="0"/>
              <a:t>However, patients in these studies who underwent incomplete revascularization had more significant comorbidities, and the motivations behind an individual operator's procedural decisions are complex.</a:t>
            </a:r>
          </a:p>
          <a:p>
            <a:pPr marL="0" indent="0">
              <a:spcBef>
                <a:spcPts val="2400"/>
              </a:spcBef>
              <a:buNone/>
            </a:pPr>
            <a:r>
              <a:rPr lang="en-US" sz="1800" dirty="0"/>
              <a:t>It is reasonable to assume that improving perfusion to as large a myocardial territory as possible is likely beneficial, but evidence from RCTs is lacking. </a:t>
            </a:r>
          </a:p>
          <a:p>
            <a:pPr marL="0" indent="0">
              <a:spcBef>
                <a:spcPts val="2400"/>
              </a:spcBef>
              <a:buNone/>
            </a:pPr>
            <a:r>
              <a:rPr lang="en-US" sz="1800" dirty="0"/>
              <a:t>RCTs are needed compare the outcomes of complete versus incomplete revascularization in stable ischemic heart disease.</a:t>
            </a:r>
          </a:p>
        </p:txBody>
      </p:sp>
      <p:sp>
        <p:nvSpPr>
          <p:cNvPr id="5" name="Text Placeholder 4">
            <a:extLst>
              <a:ext uri="{FF2B5EF4-FFF2-40B4-BE49-F238E27FC236}">
                <a16:creationId xmlns:a16="http://schemas.microsoft.com/office/drawing/2014/main" id="{31C16E5C-CA91-4216-ADD0-E4832F2C5A4E}"/>
              </a:ext>
            </a:extLst>
          </p:cNvPr>
          <p:cNvSpPr>
            <a:spLocks noGrp="1"/>
          </p:cNvSpPr>
          <p:nvPr>
            <p:ph type="body" sz="quarter" idx="13"/>
          </p:nvPr>
        </p:nvSpPr>
        <p:spPr>
          <a:xfrm>
            <a:off x="838200" y="6073450"/>
            <a:ext cx="10515600" cy="271939"/>
          </a:xfrm>
        </p:spPr>
        <p:txBody>
          <a:bodyPr/>
          <a:lstStyle/>
          <a:p>
            <a:pPr algn="ctr"/>
            <a:r>
              <a:rPr lang="en-US" b="1" dirty="0"/>
              <a:t>Abbreviations: </a:t>
            </a:r>
            <a:r>
              <a:rPr lang="en-US" dirty="0"/>
              <a:t>RCT indicates randomized controlled trial.</a:t>
            </a:r>
          </a:p>
        </p:txBody>
      </p:sp>
      <p:sp>
        <p:nvSpPr>
          <p:cNvPr id="6" name="Oval 5">
            <a:extLst>
              <a:ext uri="{FF2B5EF4-FFF2-40B4-BE49-F238E27FC236}">
                <a16:creationId xmlns:a16="http://schemas.microsoft.com/office/drawing/2014/main" id="{E676220C-2C8A-4B98-BE47-2FCBED706F7C}"/>
              </a:ext>
              <a:ext uri="{C183D7F6-B498-43B3-948B-1728B52AA6E4}">
                <adec:decorative xmlns:adec="http://schemas.microsoft.com/office/drawing/2017/decorative" val="1"/>
              </a:ext>
            </a:extLst>
          </p:cNvPr>
          <p:cNvSpPr/>
          <p:nvPr/>
        </p:nvSpPr>
        <p:spPr>
          <a:xfrm>
            <a:off x="1062008" y="1685185"/>
            <a:ext cx="660111" cy="66011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21D3777-251B-4662-BEFA-4B2B47AD0DA2}"/>
              </a:ext>
              <a:ext uri="{C183D7F6-B498-43B3-948B-1728B52AA6E4}">
                <adec:decorative xmlns:adec="http://schemas.microsoft.com/office/drawing/2017/decorative" val="1"/>
              </a:ext>
            </a:extLst>
          </p:cNvPr>
          <p:cNvSpPr txBox="1"/>
          <p:nvPr/>
        </p:nvSpPr>
        <p:spPr>
          <a:xfrm>
            <a:off x="1058960" y="1546282"/>
            <a:ext cx="493776" cy="1015663"/>
          </a:xfrm>
          <a:prstGeom prst="rect">
            <a:avLst/>
          </a:prstGeom>
          <a:noFill/>
        </p:spPr>
        <p:txBody>
          <a:bodyPr wrap="square" rtlCol="0">
            <a:spAutoFit/>
          </a:bodyPr>
          <a:lstStyle/>
          <a:p>
            <a:r>
              <a:rPr lang="en-US" sz="6000" dirty="0">
                <a:solidFill>
                  <a:srgbClr val="46A547"/>
                </a:solidFill>
                <a:sym typeface="Wingdings" panose="05000000000000000000" pitchFamily="2" charset="2"/>
              </a:rPr>
              <a:t></a:t>
            </a:r>
            <a:endParaRPr lang="en-US" sz="6000" dirty="0">
              <a:solidFill>
                <a:srgbClr val="46A547"/>
              </a:solidFill>
            </a:endParaRPr>
          </a:p>
        </p:txBody>
      </p:sp>
      <p:sp>
        <p:nvSpPr>
          <p:cNvPr id="10" name="Oval 9">
            <a:extLst>
              <a:ext uri="{FF2B5EF4-FFF2-40B4-BE49-F238E27FC236}">
                <a16:creationId xmlns:a16="http://schemas.microsoft.com/office/drawing/2014/main" id="{98A89932-BCF8-40F8-9778-76028680096D}"/>
              </a:ext>
              <a:ext uri="{C183D7F6-B498-43B3-948B-1728B52AA6E4}">
                <adec:decorative xmlns:adec="http://schemas.microsoft.com/office/drawing/2017/decorative" val="1"/>
              </a:ext>
            </a:extLst>
          </p:cNvPr>
          <p:cNvSpPr/>
          <p:nvPr/>
        </p:nvSpPr>
        <p:spPr>
          <a:xfrm>
            <a:off x="1065056" y="3615432"/>
            <a:ext cx="660111" cy="66011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892D3F2-9142-4744-AED5-61DB9119C1A4}"/>
              </a:ext>
              <a:ext uri="{C183D7F6-B498-43B3-948B-1728B52AA6E4}">
                <adec:decorative xmlns:adec="http://schemas.microsoft.com/office/drawing/2017/decorative" val="1"/>
              </a:ext>
            </a:extLst>
          </p:cNvPr>
          <p:cNvSpPr txBox="1"/>
          <p:nvPr/>
        </p:nvSpPr>
        <p:spPr>
          <a:xfrm>
            <a:off x="1117743" y="3479746"/>
            <a:ext cx="493776" cy="923330"/>
          </a:xfrm>
          <a:prstGeom prst="rect">
            <a:avLst/>
          </a:prstGeom>
          <a:noFill/>
        </p:spPr>
        <p:txBody>
          <a:bodyPr wrap="square" rtlCol="0">
            <a:spAutoFit/>
          </a:bodyPr>
          <a:lstStyle/>
          <a:p>
            <a:r>
              <a:rPr lang="en-US" sz="5400" dirty="0">
                <a:solidFill>
                  <a:srgbClr val="F47320"/>
                </a:solidFill>
                <a:latin typeface="Lub Dub Heavy" panose="020B0903030403020204" pitchFamily="34" charset="0"/>
                <a:sym typeface="Wingdings" panose="05000000000000000000" pitchFamily="2" charset="2"/>
              </a:rPr>
              <a:t>?</a:t>
            </a:r>
            <a:endParaRPr lang="en-US" sz="5400" dirty="0">
              <a:solidFill>
                <a:srgbClr val="F47320"/>
              </a:solidFill>
              <a:latin typeface="Lub Dub Heavy" panose="020B0903030403020204" pitchFamily="34" charset="0"/>
            </a:endParaRPr>
          </a:p>
        </p:txBody>
      </p:sp>
      <p:sp>
        <p:nvSpPr>
          <p:cNvPr id="12" name="Oval 11">
            <a:extLst>
              <a:ext uri="{FF2B5EF4-FFF2-40B4-BE49-F238E27FC236}">
                <a16:creationId xmlns:a16="http://schemas.microsoft.com/office/drawing/2014/main" id="{0503CF79-E57D-4BC2-BF13-5963D91943CF}"/>
              </a:ext>
              <a:ext uri="{C183D7F6-B498-43B3-948B-1728B52AA6E4}">
                <adec:decorative xmlns:adec="http://schemas.microsoft.com/office/drawing/2017/decorative" val="1"/>
              </a:ext>
            </a:extLst>
          </p:cNvPr>
          <p:cNvSpPr/>
          <p:nvPr/>
        </p:nvSpPr>
        <p:spPr>
          <a:xfrm>
            <a:off x="1062008" y="4411229"/>
            <a:ext cx="660111" cy="66011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C891A6D7-9E2D-4ECA-A140-FBE62BBF4A55}"/>
              </a:ext>
              <a:ext uri="{C183D7F6-B498-43B3-948B-1728B52AA6E4}">
                <adec:decorative xmlns:adec="http://schemas.microsoft.com/office/drawing/2017/decorative" val="1"/>
              </a:ext>
            </a:extLst>
          </p:cNvPr>
          <p:cNvSpPr txBox="1"/>
          <p:nvPr/>
        </p:nvSpPr>
        <p:spPr>
          <a:xfrm>
            <a:off x="1114695" y="4275543"/>
            <a:ext cx="493776" cy="923330"/>
          </a:xfrm>
          <a:prstGeom prst="rect">
            <a:avLst/>
          </a:prstGeom>
          <a:noFill/>
        </p:spPr>
        <p:txBody>
          <a:bodyPr wrap="square" rtlCol="0">
            <a:spAutoFit/>
          </a:bodyPr>
          <a:lstStyle/>
          <a:p>
            <a:r>
              <a:rPr lang="en-US" sz="5400" dirty="0">
                <a:solidFill>
                  <a:srgbClr val="F47320"/>
                </a:solidFill>
                <a:latin typeface="Lub Dub Heavy" panose="020B0903030403020204" pitchFamily="34" charset="0"/>
                <a:sym typeface="Wingdings" panose="05000000000000000000" pitchFamily="2" charset="2"/>
              </a:rPr>
              <a:t>?</a:t>
            </a:r>
            <a:endParaRPr lang="en-US" sz="5400" dirty="0">
              <a:solidFill>
                <a:srgbClr val="F47320"/>
              </a:solidFill>
              <a:latin typeface="Lub Dub Heavy" panose="020B0903030403020204" pitchFamily="34" charset="0"/>
            </a:endParaRPr>
          </a:p>
        </p:txBody>
      </p:sp>
      <p:sp>
        <p:nvSpPr>
          <p:cNvPr id="16" name="Oval 15">
            <a:extLst>
              <a:ext uri="{FF2B5EF4-FFF2-40B4-BE49-F238E27FC236}">
                <a16:creationId xmlns:a16="http://schemas.microsoft.com/office/drawing/2014/main" id="{10007E94-1D1C-44A4-AD5A-29A5248F96F7}"/>
              </a:ext>
              <a:ext uri="{C183D7F6-B498-43B3-948B-1728B52AA6E4}">
                <adec:decorative xmlns:adec="http://schemas.microsoft.com/office/drawing/2017/decorative" val="1"/>
              </a:ext>
            </a:extLst>
          </p:cNvPr>
          <p:cNvSpPr/>
          <p:nvPr/>
        </p:nvSpPr>
        <p:spPr>
          <a:xfrm>
            <a:off x="1041979" y="2707051"/>
            <a:ext cx="660111" cy="66011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1E4F11-D054-406D-B829-CA2DA3A3FA54}"/>
              </a:ext>
              <a:ext uri="{C183D7F6-B498-43B3-948B-1728B52AA6E4}">
                <adec:decorative xmlns:adec="http://schemas.microsoft.com/office/drawing/2017/decorative" val="1"/>
              </a:ext>
            </a:extLst>
          </p:cNvPr>
          <p:cNvSpPr txBox="1"/>
          <p:nvPr/>
        </p:nvSpPr>
        <p:spPr>
          <a:xfrm>
            <a:off x="1038931" y="2568148"/>
            <a:ext cx="493776" cy="1015663"/>
          </a:xfrm>
          <a:prstGeom prst="rect">
            <a:avLst/>
          </a:prstGeom>
          <a:noFill/>
        </p:spPr>
        <p:txBody>
          <a:bodyPr wrap="square" rtlCol="0">
            <a:spAutoFit/>
          </a:bodyPr>
          <a:lstStyle/>
          <a:p>
            <a:r>
              <a:rPr lang="en-US" sz="6000" dirty="0">
                <a:solidFill>
                  <a:srgbClr val="46A547"/>
                </a:solidFill>
                <a:sym typeface="Wingdings" panose="05000000000000000000" pitchFamily="2" charset="2"/>
              </a:rPr>
              <a:t></a:t>
            </a:r>
            <a:endParaRPr lang="en-US" sz="6000" dirty="0">
              <a:solidFill>
                <a:srgbClr val="46A547"/>
              </a:solidFill>
            </a:endParaRPr>
          </a:p>
        </p:txBody>
      </p:sp>
    </p:spTree>
    <p:extLst>
      <p:ext uri="{BB962C8B-B14F-4D97-AF65-F5344CB8AC3E}">
        <p14:creationId xmlns:p14="http://schemas.microsoft.com/office/powerpoint/2010/main" val="30689978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048A1-5D5A-4B5F-B30B-86AA347834E0}"/>
              </a:ext>
            </a:extLst>
          </p:cNvPr>
          <p:cNvSpPr>
            <a:spLocks noGrp="1"/>
          </p:cNvSpPr>
          <p:nvPr>
            <p:ph type="title"/>
          </p:nvPr>
        </p:nvSpPr>
        <p:spPr>
          <a:xfrm>
            <a:off x="838200" y="365125"/>
            <a:ext cx="10439400" cy="660111"/>
          </a:xfrm>
        </p:spPr>
        <p:txBody>
          <a:bodyPr/>
          <a:lstStyle/>
          <a:p>
            <a:r>
              <a:rPr lang="en-US" dirty="0"/>
              <a:t>Special Clinical Situations: </a:t>
            </a:r>
            <a:br>
              <a:rPr lang="en-US" dirty="0"/>
            </a:br>
            <a:r>
              <a:rPr lang="en-US" sz="2800" dirty="0">
                <a:latin typeface="Lub Dub Medium" panose="020B0603030403020204" pitchFamily="34" charset="0"/>
              </a:rPr>
              <a:t>Elective Revascularization prior to other Procedures</a:t>
            </a:r>
            <a:endParaRPr lang="en-US" dirty="0">
              <a:latin typeface="Lub Dub Medium" panose="020B0603030403020204" pitchFamily="34" charset="0"/>
            </a:endParaRPr>
          </a:p>
        </p:txBody>
      </p:sp>
      <p:graphicFrame>
        <p:nvGraphicFramePr>
          <p:cNvPr id="15" name="Content Placeholder 5">
            <a:extLst>
              <a:ext uri="{FF2B5EF4-FFF2-40B4-BE49-F238E27FC236}">
                <a16:creationId xmlns:a16="http://schemas.microsoft.com/office/drawing/2014/main" id="{3A8800DC-A325-4D9B-AC24-CDB3FF983C8F}"/>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910616497"/>
              </p:ext>
            </p:extLst>
          </p:nvPr>
        </p:nvGraphicFramePr>
        <p:xfrm>
          <a:off x="1827495" y="1577944"/>
          <a:ext cx="7885176" cy="822960"/>
        </p:xfrm>
        <a:graphic>
          <a:graphicData uri="http://schemas.openxmlformats.org/drawingml/2006/table">
            <a:tbl>
              <a:tblPr firstRow="1" bandRow="1">
                <a:tableStyleId>{5C22544A-7EE6-4342-B048-85BDC9FD1C3A}</a:tableStyleId>
              </a:tblPr>
              <a:tblGrid>
                <a:gridCol w="985039">
                  <a:extLst>
                    <a:ext uri="{9D8B030D-6E8A-4147-A177-3AD203B41FA5}">
                      <a16:colId xmlns:a16="http://schemas.microsoft.com/office/drawing/2014/main" val="2649235253"/>
                    </a:ext>
                  </a:extLst>
                </a:gridCol>
                <a:gridCol w="6900137">
                  <a:extLst>
                    <a:ext uri="{9D8B030D-6E8A-4147-A177-3AD203B41FA5}">
                      <a16:colId xmlns:a16="http://schemas.microsoft.com/office/drawing/2014/main" val="3265590656"/>
                    </a:ext>
                  </a:extLst>
                </a:gridCol>
              </a:tblGrid>
              <a:tr h="16509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340104">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290513" marR="64769" lvl="0" indent="-228600" algn="l" defTabSz="914400" rtl="0" eaLnBrk="1" fontAlgn="auto" latinLnBrk="0" hangingPunct="1">
                        <a:lnSpc>
                          <a:spcPct val="100000"/>
                        </a:lnSpc>
                        <a:spcBef>
                          <a:spcPts val="0"/>
                        </a:spcBef>
                        <a:spcAft>
                          <a:spcPts val="600"/>
                        </a:spcAft>
                        <a:buClrTx/>
                        <a:buSzTx/>
                        <a:buFont typeface="+mj-lt"/>
                        <a:buAutoNum type="arabicPeriod"/>
                        <a:tabLst/>
                        <a:defRPr/>
                      </a:pPr>
                      <a:r>
                        <a:rPr lang="en-US" sz="1400" b="0" kern="1200" dirty="0">
                          <a:solidFill>
                            <a:srgbClr val="231F20"/>
                          </a:solidFill>
                          <a:latin typeface="Lub Dub Condensed" panose="020B0506030403020204" pitchFamily="34" charset="0"/>
                          <a:ea typeface="+mn-ea"/>
                          <a:cs typeface="Calibri"/>
                        </a:rPr>
                        <a:t>In patients undergoing TAVI with significant left main or proximal CAD with or without angina, revascularization by PCI before TAVI is reasonable.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931764693"/>
                  </a:ext>
                </a:extLst>
              </a:tr>
            </a:tbl>
          </a:graphicData>
        </a:graphic>
      </p:graphicFrame>
      <p:sp>
        <p:nvSpPr>
          <p:cNvPr id="4" name="Slide Number Placeholder 3">
            <a:extLst>
              <a:ext uri="{FF2B5EF4-FFF2-40B4-BE49-F238E27FC236}">
                <a16:creationId xmlns:a16="http://schemas.microsoft.com/office/drawing/2014/main" id="{CAFC90E1-5045-484C-A5F3-F97CA70F49D0}"/>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47</a:t>
            </a:fld>
            <a:endParaRPr lang="en-US" sz="900" dirty="0"/>
          </a:p>
        </p:txBody>
      </p:sp>
      <p:sp>
        <p:nvSpPr>
          <p:cNvPr id="7" name="Content Placeholder 2">
            <a:extLst>
              <a:ext uri="{FF2B5EF4-FFF2-40B4-BE49-F238E27FC236}">
                <a16:creationId xmlns:a16="http://schemas.microsoft.com/office/drawing/2014/main" id="{DDF69004-7CB9-4491-B3FE-17A5BEB4910E}"/>
              </a:ext>
            </a:extLst>
          </p:cNvPr>
          <p:cNvSpPr>
            <a:spLocks noGrp="1"/>
          </p:cNvSpPr>
          <p:nvPr>
            <p:ph idx="1"/>
          </p:nvPr>
        </p:nvSpPr>
        <p:spPr>
          <a:xfrm>
            <a:off x="2731010" y="2750792"/>
            <a:ext cx="7117078" cy="2479795"/>
          </a:xfrm>
        </p:spPr>
        <p:txBody>
          <a:bodyPr>
            <a:noAutofit/>
          </a:bodyPr>
          <a:lstStyle/>
          <a:p>
            <a:pPr marL="0" indent="0">
              <a:spcBef>
                <a:spcPts val="2400"/>
              </a:spcBef>
              <a:buNone/>
            </a:pPr>
            <a:r>
              <a:rPr lang="en-US" sz="1800" dirty="0"/>
              <a:t>Further research is needed to determine whether routine revascularization prior to TAVR improves clinical outcomes. </a:t>
            </a:r>
          </a:p>
          <a:p>
            <a:pPr marL="0" indent="0">
              <a:spcBef>
                <a:spcPts val="2400"/>
              </a:spcBef>
              <a:buNone/>
            </a:pPr>
            <a:r>
              <a:rPr lang="en-US" sz="1800" dirty="0"/>
              <a:t>It is common for a patient to be referred for revascularization in preparation for solid organ transplantation.</a:t>
            </a:r>
          </a:p>
          <a:p>
            <a:pPr marL="0" indent="0">
              <a:spcBef>
                <a:spcPts val="2400"/>
              </a:spcBef>
              <a:buNone/>
            </a:pPr>
            <a:r>
              <a:rPr lang="en-US" sz="1800" dirty="0"/>
              <a:t>Patients awaiting solid organ transplant are complex, and it remains unclear whether revascularization prior to organ transplantation positively impacts survival.</a:t>
            </a:r>
          </a:p>
        </p:txBody>
      </p:sp>
      <p:sp>
        <p:nvSpPr>
          <p:cNvPr id="5" name="Text Placeholder 4">
            <a:extLst>
              <a:ext uri="{FF2B5EF4-FFF2-40B4-BE49-F238E27FC236}">
                <a16:creationId xmlns:a16="http://schemas.microsoft.com/office/drawing/2014/main" id="{BB5A5011-3FA0-4638-8FAE-70C05D803A6B}"/>
              </a:ext>
            </a:extLst>
          </p:cNvPr>
          <p:cNvSpPr>
            <a:spLocks noGrp="1"/>
          </p:cNvSpPr>
          <p:nvPr>
            <p:ph type="body" sz="quarter" idx="13"/>
          </p:nvPr>
        </p:nvSpPr>
        <p:spPr>
          <a:xfrm>
            <a:off x="838200" y="5991955"/>
            <a:ext cx="10515600" cy="271939"/>
          </a:xfrm>
        </p:spPr>
        <p:txBody>
          <a:bodyPr/>
          <a:lstStyle/>
          <a:p>
            <a:pPr algn="ctr"/>
            <a:r>
              <a:rPr lang="en-US" sz="1000" b="1" dirty="0"/>
              <a:t>Abbreviations: </a:t>
            </a:r>
            <a:r>
              <a:rPr lang="en-US" sz="1000" dirty="0"/>
              <a:t>CAD indicates coronary artery disease; PCI, percutaneous coronary intervention; and TAVI, transcatheter aortic valve implantation.</a:t>
            </a:r>
          </a:p>
        </p:txBody>
      </p:sp>
      <p:sp>
        <p:nvSpPr>
          <p:cNvPr id="9" name="Oval 8">
            <a:extLst>
              <a:ext uri="{FF2B5EF4-FFF2-40B4-BE49-F238E27FC236}">
                <a16:creationId xmlns:a16="http://schemas.microsoft.com/office/drawing/2014/main" id="{809FBAAC-BEE4-4360-8264-6CF2A730816B}"/>
              </a:ext>
              <a:ext uri="{C183D7F6-B498-43B3-948B-1728B52AA6E4}">
                <adec:decorative xmlns:adec="http://schemas.microsoft.com/office/drawing/2017/decorative" val="1"/>
              </a:ext>
            </a:extLst>
          </p:cNvPr>
          <p:cNvSpPr/>
          <p:nvPr/>
        </p:nvSpPr>
        <p:spPr>
          <a:xfrm>
            <a:off x="1988600" y="2694817"/>
            <a:ext cx="660111" cy="66011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5497EE0B-9A4C-4C6F-A38A-455A8E288C77}"/>
              </a:ext>
              <a:ext uri="{C183D7F6-B498-43B3-948B-1728B52AA6E4}">
                <adec:decorative xmlns:adec="http://schemas.microsoft.com/office/drawing/2017/decorative" val="1"/>
              </a:ext>
            </a:extLst>
          </p:cNvPr>
          <p:cNvSpPr txBox="1"/>
          <p:nvPr/>
        </p:nvSpPr>
        <p:spPr>
          <a:xfrm>
            <a:off x="2041287" y="2559131"/>
            <a:ext cx="493776" cy="923330"/>
          </a:xfrm>
          <a:prstGeom prst="rect">
            <a:avLst/>
          </a:prstGeom>
          <a:noFill/>
        </p:spPr>
        <p:txBody>
          <a:bodyPr wrap="square" rtlCol="0">
            <a:spAutoFit/>
          </a:bodyPr>
          <a:lstStyle/>
          <a:p>
            <a:r>
              <a:rPr lang="en-US" sz="5400" dirty="0">
                <a:solidFill>
                  <a:srgbClr val="F47320"/>
                </a:solidFill>
                <a:latin typeface="Lub Dub Heavy" panose="020B0903030403020204" pitchFamily="34" charset="0"/>
                <a:sym typeface="Wingdings" panose="05000000000000000000" pitchFamily="2" charset="2"/>
              </a:rPr>
              <a:t>?</a:t>
            </a:r>
            <a:endParaRPr lang="en-US" sz="5400" dirty="0">
              <a:solidFill>
                <a:srgbClr val="F47320"/>
              </a:solidFill>
              <a:latin typeface="Lub Dub Heavy" panose="020B0903030403020204" pitchFamily="34" charset="0"/>
            </a:endParaRPr>
          </a:p>
        </p:txBody>
      </p:sp>
      <p:sp>
        <p:nvSpPr>
          <p:cNvPr id="11" name="Oval 10">
            <a:extLst>
              <a:ext uri="{FF2B5EF4-FFF2-40B4-BE49-F238E27FC236}">
                <a16:creationId xmlns:a16="http://schemas.microsoft.com/office/drawing/2014/main" id="{AEF10697-F22F-4E9F-BFE1-7B572BEFB435}"/>
              </a:ext>
              <a:ext uri="{C183D7F6-B498-43B3-948B-1728B52AA6E4}">
                <adec:decorative xmlns:adec="http://schemas.microsoft.com/office/drawing/2017/decorative" val="1"/>
              </a:ext>
            </a:extLst>
          </p:cNvPr>
          <p:cNvSpPr/>
          <p:nvPr/>
        </p:nvSpPr>
        <p:spPr>
          <a:xfrm>
            <a:off x="1985552" y="4411229"/>
            <a:ext cx="660111" cy="66011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65D3ADB-3B71-416E-ABA0-D7BBDDDBCABC}"/>
              </a:ext>
              <a:ext uri="{C183D7F6-B498-43B3-948B-1728B52AA6E4}">
                <adec:decorative xmlns:adec="http://schemas.microsoft.com/office/drawing/2017/decorative" val="1"/>
              </a:ext>
            </a:extLst>
          </p:cNvPr>
          <p:cNvSpPr txBox="1"/>
          <p:nvPr/>
        </p:nvSpPr>
        <p:spPr>
          <a:xfrm>
            <a:off x="2038239" y="4275543"/>
            <a:ext cx="493776" cy="923330"/>
          </a:xfrm>
          <a:prstGeom prst="rect">
            <a:avLst/>
          </a:prstGeom>
          <a:noFill/>
        </p:spPr>
        <p:txBody>
          <a:bodyPr wrap="square" rtlCol="0">
            <a:spAutoFit/>
          </a:bodyPr>
          <a:lstStyle/>
          <a:p>
            <a:r>
              <a:rPr lang="en-US" sz="5400" dirty="0">
                <a:solidFill>
                  <a:srgbClr val="F47320"/>
                </a:solidFill>
                <a:latin typeface="Lub Dub Heavy" panose="020B0903030403020204" pitchFamily="34" charset="0"/>
                <a:sym typeface="Wingdings" panose="05000000000000000000" pitchFamily="2" charset="2"/>
              </a:rPr>
              <a:t>?</a:t>
            </a:r>
            <a:endParaRPr lang="en-US" sz="5400" dirty="0">
              <a:solidFill>
                <a:srgbClr val="F47320"/>
              </a:solidFill>
              <a:latin typeface="Lub Dub Heavy" panose="020B0903030403020204" pitchFamily="34" charset="0"/>
            </a:endParaRPr>
          </a:p>
        </p:txBody>
      </p:sp>
      <p:sp>
        <p:nvSpPr>
          <p:cNvPr id="13" name="Oval 12">
            <a:extLst>
              <a:ext uri="{FF2B5EF4-FFF2-40B4-BE49-F238E27FC236}">
                <a16:creationId xmlns:a16="http://schemas.microsoft.com/office/drawing/2014/main" id="{B852A8C2-F6BE-4A7D-A8AE-B2D5C37347AB}"/>
              </a:ext>
              <a:ext uri="{C183D7F6-B498-43B3-948B-1728B52AA6E4}">
                <adec:decorative xmlns:adec="http://schemas.microsoft.com/office/drawing/2017/decorative" val="1"/>
              </a:ext>
            </a:extLst>
          </p:cNvPr>
          <p:cNvSpPr/>
          <p:nvPr/>
        </p:nvSpPr>
        <p:spPr>
          <a:xfrm>
            <a:off x="1965523" y="3531504"/>
            <a:ext cx="660111" cy="66011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41F2632D-707C-4EC4-A2E5-03DEF7156BCE}"/>
              </a:ext>
              <a:ext uri="{C183D7F6-B498-43B3-948B-1728B52AA6E4}">
                <adec:decorative xmlns:adec="http://schemas.microsoft.com/office/drawing/2017/decorative" val="1"/>
              </a:ext>
            </a:extLst>
          </p:cNvPr>
          <p:cNvSpPr txBox="1"/>
          <p:nvPr/>
        </p:nvSpPr>
        <p:spPr>
          <a:xfrm>
            <a:off x="1962475" y="3392601"/>
            <a:ext cx="493776" cy="1015663"/>
          </a:xfrm>
          <a:prstGeom prst="rect">
            <a:avLst/>
          </a:prstGeom>
          <a:noFill/>
        </p:spPr>
        <p:txBody>
          <a:bodyPr wrap="square" rtlCol="0">
            <a:spAutoFit/>
          </a:bodyPr>
          <a:lstStyle/>
          <a:p>
            <a:r>
              <a:rPr lang="en-US" sz="6000" dirty="0">
                <a:solidFill>
                  <a:srgbClr val="46A547"/>
                </a:solidFill>
                <a:sym typeface="Wingdings" panose="05000000000000000000" pitchFamily="2" charset="2"/>
              </a:rPr>
              <a:t></a:t>
            </a:r>
            <a:endParaRPr lang="en-US" sz="6000" dirty="0">
              <a:solidFill>
                <a:srgbClr val="46A547"/>
              </a:solidFill>
            </a:endParaRPr>
          </a:p>
        </p:txBody>
      </p:sp>
    </p:spTree>
    <p:extLst>
      <p:ext uri="{BB962C8B-B14F-4D97-AF65-F5344CB8AC3E}">
        <p14:creationId xmlns:p14="http://schemas.microsoft.com/office/powerpoint/2010/main" val="37603802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77E52-AE21-4470-A2AD-FE90F414C858}"/>
              </a:ext>
            </a:extLst>
          </p:cNvPr>
          <p:cNvSpPr>
            <a:spLocks noGrp="1"/>
          </p:cNvSpPr>
          <p:nvPr>
            <p:ph type="title"/>
          </p:nvPr>
        </p:nvSpPr>
        <p:spPr>
          <a:xfrm>
            <a:off x="820270" y="365125"/>
            <a:ext cx="10515600" cy="660111"/>
          </a:xfrm>
        </p:spPr>
        <p:txBody>
          <a:bodyPr/>
          <a:lstStyle/>
          <a:p>
            <a:r>
              <a:rPr lang="en-US" dirty="0"/>
              <a:t>Acknowledgments</a:t>
            </a:r>
          </a:p>
        </p:txBody>
      </p:sp>
      <p:sp>
        <p:nvSpPr>
          <p:cNvPr id="3" name="Content Placeholder 2">
            <a:extLst>
              <a:ext uri="{FF2B5EF4-FFF2-40B4-BE49-F238E27FC236}">
                <a16:creationId xmlns:a16="http://schemas.microsoft.com/office/drawing/2014/main" id="{EC7A375F-58BE-404A-93FE-4FF50C8A9287}"/>
              </a:ext>
            </a:extLst>
          </p:cNvPr>
          <p:cNvSpPr>
            <a:spLocks noGrp="1"/>
          </p:cNvSpPr>
          <p:nvPr>
            <p:ph idx="1"/>
          </p:nvPr>
        </p:nvSpPr>
        <p:spPr>
          <a:xfrm>
            <a:off x="717176" y="1025236"/>
            <a:ext cx="10133076" cy="2838515"/>
          </a:xfrm>
        </p:spPr>
        <p:txBody>
          <a:bodyPr>
            <a:normAutofit fontScale="47500" lnSpcReduction="20000"/>
          </a:bodyPr>
          <a:lstStyle/>
          <a:p>
            <a:pPr marL="0" indent="0">
              <a:lnSpc>
                <a:spcPct val="120000"/>
              </a:lnSpc>
              <a:spcBef>
                <a:spcPts val="0"/>
              </a:spcBef>
              <a:buNone/>
            </a:pPr>
            <a:r>
              <a:rPr lang="en-US" sz="3400" dirty="0"/>
              <a:t>Many thanks to our Guideline Ambassadors who were guided by Dr. Elliott Antman in developing this translational learning product in support of the  ACC/AHA/SCAI Guideline for Coronary Artery Revascularization</a:t>
            </a:r>
          </a:p>
          <a:p>
            <a:pPr marL="0" indent="0" algn="ctr">
              <a:lnSpc>
                <a:spcPct val="120000"/>
              </a:lnSpc>
              <a:spcBef>
                <a:spcPts val="0"/>
              </a:spcBef>
              <a:buNone/>
            </a:pPr>
            <a:endParaRPr lang="en-US" sz="3400" dirty="0"/>
          </a:p>
          <a:p>
            <a:pPr marL="0" indent="0" algn="ctr">
              <a:lnSpc>
                <a:spcPct val="120000"/>
              </a:lnSpc>
              <a:spcBef>
                <a:spcPts val="0"/>
              </a:spcBef>
              <a:buNone/>
            </a:pPr>
            <a:r>
              <a:rPr lang="en-US" sz="3400" dirty="0"/>
              <a:t>Karen Deffenbacher, MD</a:t>
            </a:r>
          </a:p>
          <a:p>
            <a:pPr marL="0" indent="0" algn="ctr">
              <a:lnSpc>
                <a:spcPct val="120000"/>
              </a:lnSpc>
              <a:spcBef>
                <a:spcPts val="0"/>
              </a:spcBef>
              <a:buNone/>
            </a:pPr>
            <a:r>
              <a:rPr lang="en-US" sz="3400" dirty="0"/>
              <a:t>Amit Goyal, MD</a:t>
            </a:r>
          </a:p>
          <a:p>
            <a:pPr marL="0" indent="0" algn="ctr">
              <a:lnSpc>
                <a:spcPct val="120000"/>
              </a:lnSpc>
              <a:spcBef>
                <a:spcPts val="0"/>
              </a:spcBef>
              <a:buNone/>
            </a:pPr>
            <a:r>
              <a:rPr lang="en-US" sz="3400" dirty="0"/>
              <a:t>Madonna Lee, MD</a:t>
            </a:r>
          </a:p>
          <a:p>
            <a:pPr marL="0" indent="0" algn="ctr">
              <a:lnSpc>
                <a:spcPct val="120000"/>
              </a:lnSpc>
              <a:spcBef>
                <a:spcPts val="0"/>
              </a:spcBef>
              <a:buNone/>
            </a:pPr>
            <a:r>
              <a:rPr lang="en-US" sz="3400" dirty="0"/>
              <a:t>Madeline Mahowald, MD</a:t>
            </a:r>
          </a:p>
          <a:p>
            <a:pPr marL="0" indent="0" algn="ctr">
              <a:lnSpc>
                <a:spcPct val="120000"/>
              </a:lnSpc>
              <a:spcBef>
                <a:spcPts val="0"/>
              </a:spcBef>
              <a:buNone/>
            </a:pPr>
            <a:r>
              <a:rPr lang="en-US" sz="3400" dirty="0"/>
              <a:t>Manolo Rubio Garcia, MD</a:t>
            </a:r>
          </a:p>
          <a:p>
            <a:pPr marL="0" indent="0" algn="ctr">
              <a:lnSpc>
                <a:spcPct val="120000"/>
              </a:lnSpc>
              <a:spcBef>
                <a:spcPts val="0"/>
              </a:spcBef>
              <a:buNone/>
            </a:pPr>
            <a:r>
              <a:rPr lang="en-US" sz="3400" dirty="0"/>
              <a:t>Hanjay Wang, MD</a:t>
            </a:r>
          </a:p>
          <a:p>
            <a:pPr marL="0" indent="0" algn="ctr">
              <a:lnSpc>
                <a:spcPct val="120000"/>
              </a:lnSpc>
              <a:spcBef>
                <a:spcPts val="0"/>
              </a:spcBef>
              <a:buNone/>
            </a:pPr>
            <a:endParaRPr lang="en-US" sz="3400" dirty="0"/>
          </a:p>
        </p:txBody>
      </p:sp>
      <p:sp>
        <p:nvSpPr>
          <p:cNvPr id="4" name="Slide Number Placeholder 3">
            <a:extLst>
              <a:ext uri="{FF2B5EF4-FFF2-40B4-BE49-F238E27FC236}">
                <a16:creationId xmlns:a16="http://schemas.microsoft.com/office/drawing/2014/main" id="{FD5DD7E6-FF80-4898-AAFF-54E25BA009F4}"/>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48</a:t>
            </a:fld>
            <a:endParaRPr lang="en-US" sz="900" dirty="0"/>
          </a:p>
        </p:txBody>
      </p:sp>
      <p:sp>
        <p:nvSpPr>
          <p:cNvPr id="5" name="Text Placeholder 4">
            <a:extLst>
              <a:ext uri="{FF2B5EF4-FFF2-40B4-BE49-F238E27FC236}">
                <a16:creationId xmlns:a16="http://schemas.microsoft.com/office/drawing/2014/main" id="{C0344316-6372-4439-83DD-98B2FD299BA2}"/>
              </a:ext>
              <a:ext uri="{C183D7F6-B498-43B3-948B-1728B52AA6E4}">
                <adec:decorative xmlns:adec="http://schemas.microsoft.com/office/drawing/2017/decorative" val="0"/>
              </a:ext>
            </a:extLst>
          </p:cNvPr>
          <p:cNvSpPr>
            <a:spLocks noGrp="1"/>
          </p:cNvSpPr>
          <p:nvPr>
            <p:ph type="body" sz="quarter" idx="13"/>
          </p:nvPr>
        </p:nvSpPr>
        <p:spPr>
          <a:xfrm>
            <a:off x="829235" y="4309677"/>
            <a:ext cx="9955306" cy="1093585"/>
          </a:xfrm>
        </p:spPr>
        <p:txBody>
          <a:bodyPr/>
          <a:lstStyle/>
          <a:p>
            <a:pPr marL="0">
              <a:lnSpc>
                <a:spcPct val="100000"/>
              </a:lnSpc>
              <a:spcBef>
                <a:spcPts val="0"/>
              </a:spcBef>
            </a:pPr>
            <a:r>
              <a:rPr lang="en-US" sz="1600" dirty="0"/>
              <a:t>The American Heart Association requests this electronic slide deck be cited as follows: </a:t>
            </a:r>
          </a:p>
          <a:p>
            <a:pPr marL="0">
              <a:lnSpc>
                <a:spcPct val="100000"/>
              </a:lnSpc>
              <a:spcBef>
                <a:spcPts val="0"/>
              </a:spcBef>
            </a:pPr>
            <a:endParaRPr lang="en-US" sz="1600" dirty="0"/>
          </a:p>
          <a:p>
            <a:pPr marL="0" indent="0">
              <a:lnSpc>
                <a:spcPct val="100000"/>
              </a:lnSpc>
              <a:spcBef>
                <a:spcPts val="0"/>
              </a:spcBef>
              <a:buNone/>
            </a:pPr>
            <a:r>
              <a:rPr lang="en-US" sz="1600" dirty="0">
                <a:effectLst/>
                <a:latin typeface="Lub Dub Condensed" panose="020B0506030403020204" pitchFamily="34" charset="0"/>
                <a:ea typeface="Calibri" panose="020F0502020204030204" pitchFamily="34" charset="0"/>
                <a:cs typeface="Times New Roman" panose="02020603050405020304" pitchFamily="18" charset="0"/>
              </a:rPr>
              <a:t>Deffenbacher, K., Goyal, A., Lee, M., Mahowald, M., Garcia, M., Wang, H., Bezanson, J. L., &amp; Antman, E. M. (2021).  Clinical Update; Adapted from: ACC/AHA/SCAI Guideline for Coronary Artery Revascularization [PowerPoint slides]. Retrieved from </a:t>
            </a:r>
            <a:r>
              <a:rPr lang="en-US" sz="1600" dirty="0">
                <a:effectLst/>
                <a:latin typeface="Lub Dub Condensed" panose="020B0506030403020204" pitchFamily="34" charset="0"/>
                <a:ea typeface="Calibri" panose="020F0502020204030204" pitchFamily="34" charset="0"/>
                <a:cs typeface="Times New Roman" panose="02020603050405020304" pitchFamily="18" charset="0"/>
                <a:hlinkClick r:id="rId2"/>
              </a:rPr>
              <a:t>https://professional.heart.org/en/science-news</a:t>
            </a:r>
            <a:endParaRPr lang="en-US" sz="1600" dirty="0">
              <a:effectLst/>
              <a:latin typeface="Lub Dub Condensed" panose="020B050603040302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5167026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0BE2231-87B5-4E93-B2C7-C96DADCE6395}"/>
              </a:ext>
            </a:extLst>
          </p:cNvPr>
          <p:cNvSpPr>
            <a:spLocks noGrp="1"/>
          </p:cNvSpPr>
          <p:nvPr>
            <p:ph type="title"/>
          </p:nvPr>
        </p:nvSpPr>
        <p:spPr/>
        <p:txBody>
          <a:bodyPr/>
          <a:lstStyle/>
          <a:p>
            <a:r>
              <a:rPr lang="en-US" dirty="0"/>
              <a:t>Appendix</a:t>
            </a:r>
          </a:p>
        </p:txBody>
      </p:sp>
    </p:spTree>
    <p:extLst>
      <p:ext uri="{BB962C8B-B14F-4D97-AF65-F5344CB8AC3E}">
        <p14:creationId xmlns:p14="http://schemas.microsoft.com/office/powerpoint/2010/main" val="2220145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D07B49-9CD1-44F7-A815-E129DFDFFBE5}"/>
              </a:ext>
            </a:extLst>
          </p:cNvPr>
          <p:cNvSpPr>
            <a:spLocks noGrp="1"/>
          </p:cNvSpPr>
          <p:nvPr>
            <p:ph type="title"/>
          </p:nvPr>
        </p:nvSpPr>
        <p:spPr/>
        <p:txBody>
          <a:bodyPr/>
          <a:lstStyle/>
          <a:p>
            <a:r>
              <a:rPr lang="en-US" dirty="0"/>
              <a:t>Factors for Consideration by the Heart Team</a:t>
            </a:r>
          </a:p>
        </p:txBody>
      </p:sp>
      <p:sp>
        <p:nvSpPr>
          <p:cNvPr id="15" name="Rectangle 14">
            <a:extLst>
              <a:ext uri="{FF2B5EF4-FFF2-40B4-BE49-F238E27FC236}">
                <a16:creationId xmlns:a16="http://schemas.microsoft.com/office/drawing/2014/main" id="{839902EC-7496-48F6-9A4D-5E0A2ED7903A}"/>
              </a:ext>
              <a:ext uri="{C183D7F6-B498-43B3-948B-1728B52AA6E4}">
                <adec:decorative xmlns:adec="http://schemas.microsoft.com/office/drawing/2017/decorative" val="1"/>
              </a:ext>
            </a:extLst>
          </p:cNvPr>
          <p:cNvSpPr/>
          <p:nvPr/>
        </p:nvSpPr>
        <p:spPr>
          <a:xfrm>
            <a:off x="838200" y="4627020"/>
            <a:ext cx="10515600" cy="10156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9635B1F4-67B0-4FF3-A1A6-EC9AF4CE45FF}"/>
              </a:ext>
            </a:extLst>
          </p:cNvPr>
          <p:cNvSpPr txBox="1"/>
          <p:nvPr/>
        </p:nvSpPr>
        <p:spPr>
          <a:xfrm>
            <a:off x="615223" y="1215317"/>
            <a:ext cx="1834892" cy="584904"/>
          </a:xfrm>
          <a:prstGeom prst="rect">
            <a:avLst/>
          </a:prstGeom>
          <a:noFill/>
        </p:spPr>
        <p:txBody>
          <a:bodyPr wrap="square">
            <a:spAutoFit/>
          </a:bodyPr>
          <a:lstStyle/>
          <a:p>
            <a:pPr algn="ctr">
              <a:lnSpc>
                <a:spcPct val="80000"/>
              </a:lnSpc>
            </a:pPr>
            <a:r>
              <a:rPr lang="en-US" sz="2000" dirty="0">
                <a:solidFill>
                  <a:srgbClr val="CF2429"/>
                </a:solidFill>
                <a:latin typeface="Lub Dub Bold" panose="020B0803030403020204" pitchFamily="34" charset="0"/>
              </a:rPr>
              <a:t>Coronary Anatomy</a:t>
            </a:r>
          </a:p>
        </p:txBody>
      </p:sp>
      <p:sp>
        <p:nvSpPr>
          <p:cNvPr id="12" name="TextBox 11">
            <a:extLst>
              <a:ext uri="{FF2B5EF4-FFF2-40B4-BE49-F238E27FC236}">
                <a16:creationId xmlns:a16="http://schemas.microsoft.com/office/drawing/2014/main" id="{7F2B3525-1CC3-4D44-B8A4-E09E6338FFD7}"/>
              </a:ext>
            </a:extLst>
          </p:cNvPr>
          <p:cNvSpPr txBox="1"/>
          <p:nvPr/>
        </p:nvSpPr>
        <p:spPr>
          <a:xfrm>
            <a:off x="763292" y="1810742"/>
            <a:ext cx="1714713" cy="1354217"/>
          </a:xfrm>
          <a:prstGeom prst="rect">
            <a:avLst/>
          </a:prstGeom>
          <a:noFill/>
        </p:spPr>
        <p:txBody>
          <a:bodyPr wrap="square">
            <a:spAutoFit/>
          </a:bodyPr>
          <a:lstStyle/>
          <a:p>
            <a:pPr marL="173038" lvl="0" indent="-173038">
              <a:lnSpc>
                <a:spcPct val="90000"/>
              </a:lnSpc>
              <a:spcAft>
                <a:spcPts val="600"/>
              </a:spcAft>
              <a:buClr>
                <a:srgbClr val="CF2429"/>
              </a:buClr>
              <a:buFont typeface="Arial" panose="020B0604020202020204" pitchFamily="34" charset="0"/>
              <a:buChar char="•"/>
            </a:pPr>
            <a:r>
              <a:rPr lang="en-US" sz="1400" dirty="0">
                <a:latin typeface="Lub Dub Condensed" panose="020B0506030403020204" pitchFamily="34" charset="0"/>
                <a:cs typeface="Arial" panose="020B0604020202020204" pitchFamily="34" charset="0"/>
              </a:rPr>
              <a:t>Left main disease</a:t>
            </a:r>
          </a:p>
          <a:p>
            <a:pPr marL="173038" lvl="0" indent="-173038">
              <a:lnSpc>
                <a:spcPct val="90000"/>
              </a:lnSpc>
              <a:spcAft>
                <a:spcPts val="600"/>
              </a:spcAft>
              <a:buClr>
                <a:srgbClr val="CF2429"/>
              </a:buClr>
              <a:buFont typeface="Arial" panose="020B0604020202020204" pitchFamily="34" charset="0"/>
              <a:buChar char="•"/>
            </a:pPr>
            <a:r>
              <a:rPr lang="en-US" sz="1400" dirty="0">
                <a:latin typeface="Lub Dub Condensed" panose="020B0506030403020204" pitchFamily="34" charset="0"/>
                <a:cs typeface="Arial" panose="020B0604020202020204" pitchFamily="34" charset="0"/>
              </a:rPr>
              <a:t>Multivessel disease</a:t>
            </a:r>
          </a:p>
          <a:p>
            <a:pPr marL="173038" lvl="0" indent="-173038">
              <a:lnSpc>
                <a:spcPct val="90000"/>
              </a:lnSpc>
              <a:spcAft>
                <a:spcPts val="600"/>
              </a:spcAft>
              <a:buClr>
                <a:srgbClr val="CF2429"/>
              </a:buClr>
              <a:buFont typeface="Arial" panose="020B0604020202020204" pitchFamily="34" charset="0"/>
              <a:buChar char="•"/>
            </a:pPr>
            <a:r>
              <a:rPr lang="en-US" sz="1400" dirty="0">
                <a:latin typeface="Lub Dub Condensed" panose="020B0506030403020204" pitchFamily="34" charset="0"/>
                <a:cs typeface="Arial" panose="020B0604020202020204" pitchFamily="34" charset="0"/>
              </a:rPr>
              <a:t>High anatomic complexity </a:t>
            </a:r>
            <a:br>
              <a:rPr lang="en-US" sz="1400" dirty="0">
                <a:latin typeface="Lub Dub Condensed" panose="020B0506030403020204" pitchFamily="34" charset="0"/>
                <a:cs typeface="Arial" panose="020B0604020202020204" pitchFamily="34" charset="0"/>
              </a:rPr>
            </a:br>
            <a:r>
              <a:rPr lang="en-US" sz="1100" dirty="0">
                <a:latin typeface="Lub Dub Condensed" panose="020B0506030403020204" pitchFamily="34" charset="0"/>
                <a:cs typeface="Arial" panose="020B0604020202020204" pitchFamily="34" charset="0"/>
              </a:rPr>
              <a:t>(i.e., bifurcation disease, high SYNTAX score)</a:t>
            </a:r>
            <a:endParaRPr lang="en-US" sz="1400" dirty="0">
              <a:latin typeface="Lub Dub Condensed" panose="020B0506030403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D2227F78-2CB5-4036-A88B-1DE63E0FF898}"/>
              </a:ext>
            </a:extLst>
          </p:cNvPr>
          <p:cNvSpPr txBox="1"/>
          <p:nvPr/>
        </p:nvSpPr>
        <p:spPr>
          <a:xfrm>
            <a:off x="3153898" y="1361570"/>
            <a:ext cx="2420431" cy="338682"/>
          </a:xfrm>
          <a:prstGeom prst="rect">
            <a:avLst/>
          </a:prstGeom>
          <a:noFill/>
        </p:spPr>
        <p:txBody>
          <a:bodyPr wrap="square">
            <a:spAutoFit/>
          </a:bodyPr>
          <a:lstStyle/>
          <a:p>
            <a:pPr algn="ctr">
              <a:lnSpc>
                <a:spcPct val="80000"/>
              </a:lnSpc>
            </a:pPr>
            <a:r>
              <a:rPr lang="en-US" sz="2000" dirty="0">
                <a:solidFill>
                  <a:srgbClr val="CF2429"/>
                </a:solidFill>
                <a:latin typeface="Lub Dub Bold" panose="020B0803030403020204" pitchFamily="34" charset="0"/>
              </a:rPr>
              <a:t>Comorbidities</a:t>
            </a:r>
          </a:p>
        </p:txBody>
      </p:sp>
      <p:sp>
        <p:nvSpPr>
          <p:cNvPr id="29" name="TextBox 28">
            <a:extLst>
              <a:ext uri="{FF2B5EF4-FFF2-40B4-BE49-F238E27FC236}">
                <a16:creationId xmlns:a16="http://schemas.microsoft.com/office/drawing/2014/main" id="{422D01B9-3F07-4E50-9145-CD4D38074CFC}"/>
              </a:ext>
            </a:extLst>
          </p:cNvPr>
          <p:cNvSpPr txBox="1"/>
          <p:nvPr/>
        </p:nvSpPr>
        <p:spPr>
          <a:xfrm>
            <a:off x="2930597" y="1814067"/>
            <a:ext cx="1551526" cy="2569934"/>
          </a:xfrm>
          <a:prstGeom prst="rect">
            <a:avLst/>
          </a:prstGeom>
          <a:noFill/>
        </p:spPr>
        <p:txBody>
          <a:bodyPr wrap="square" numCol="1" spcCol="0">
            <a:spAutoFit/>
          </a:bodyPr>
          <a:lstStyle/>
          <a:p>
            <a:pPr marL="173038" lvl="0" indent="-173038">
              <a:lnSpc>
                <a:spcPct val="90000"/>
              </a:lnSpc>
              <a:spcAft>
                <a:spcPts val="600"/>
              </a:spcAft>
              <a:buClr>
                <a:srgbClr val="CF2429"/>
              </a:buClr>
              <a:buFont typeface="Arial" panose="020B0604020202020204" pitchFamily="34" charset="0"/>
              <a:buChar char="•"/>
            </a:pPr>
            <a:r>
              <a:rPr lang="en-US" sz="1400" dirty="0">
                <a:latin typeface="Lub Dub Condensed" panose="020B0506030403020204" pitchFamily="34" charset="0"/>
                <a:cs typeface="Arial" panose="020B0604020202020204" pitchFamily="34" charset="0"/>
              </a:rPr>
              <a:t>Diabetes</a:t>
            </a:r>
          </a:p>
          <a:p>
            <a:pPr marL="173038" lvl="0" indent="-173038">
              <a:lnSpc>
                <a:spcPct val="90000"/>
              </a:lnSpc>
              <a:spcAft>
                <a:spcPts val="600"/>
              </a:spcAft>
              <a:buClr>
                <a:srgbClr val="CF2429"/>
              </a:buClr>
              <a:buFont typeface="Arial" panose="020B0604020202020204" pitchFamily="34" charset="0"/>
              <a:buChar char="•"/>
            </a:pPr>
            <a:r>
              <a:rPr lang="en-US" sz="1400" dirty="0">
                <a:latin typeface="Lub Dub Condensed" panose="020B0506030403020204" pitchFamily="34" charset="0"/>
                <a:cs typeface="Arial" panose="020B0604020202020204" pitchFamily="34" charset="0"/>
              </a:rPr>
              <a:t>Systolic dysfunction</a:t>
            </a:r>
          </a:p>
          <a:p>
            <a:pPr marL="173038" lvl="0" indent="-173038">
              <a:lnSpc>
                <a:spcPct val="90000"/>
              </a:lnSpc>
              <a:spcAft>
                <a:spcPts val="600"/>
              </a:spcAft>
              <a:buClr>
                <a:srgbClr val="CF2429"/>
              </a:buClr>
              <a:buFont typeface="Arial" panose="020B0604020202020204" pitchFamily="34" charset="0"/>
              <a:buChar char="•"/>
            </a:pPr>
            <a:r>
              <a:rPr lang="en-US" sz="1400" dirty="0">
                <a:latin typeface="Lub Dub Condensed" panose="020B0506030403020204" pitchFamily="34" charset="0"/>
                <a:cs typeface="Arial" panose="020B0604020202020204" pitchFamily="34" charset="0"/>
              </a:rPr>
              <a:t>Coagulopathy</a:t>
            </a:r>
          </a:p>
          <a:p>
            <a:pPr marL="173038" lvl="0" indent="-173038">
              <a:lnSpc>
                <a:spcPct val="90000"/>
              </a:lnSpc>
              <a:spcAft>
                <a:spcPts val="600"/>
              </a:spcAft>
              <a:buClr>
                <a:srgbClr val="CF2429"/>
              </a:buClr>
              <a:buFont typeface="Arial" panose="020B0604020202020204" pitchFamily="34" charset="0"/>
              <a:buChar char="•"/>
            </a:pPr>
            <a:r>
              <a:rPr lang="en-US" sz="1400" dirty="0">
                <a:latin typeface="Lub Dub Condensed" panose="020B0506030403020204" pitchFamily="34" charset="0"/>
                <a:cs typeface="Arial" panose="020B0604020202020204" pitchFamily="34" charset="0"/>
              </a:rPr>
              <a:t>Valvular heart disease</a:t>
            </a:r>
          </a:p>
          <a:p>
            <a:pPr marL="173038" lvl="0" indent="-173038">
              <a:lnSpc>
                <a:spcPct val="90000"/>
              </a:lnSpc>
              <a:spcAft>
                <a:spcPts val="600"/>
              </a:spcAft>
              <a:buClr>
                <a:srgbClr val="CF2429"/>
              </a:buClr>
              <a:buFont typeface="Arial" panose="020B0604020202020204" pitchFamily="34" charset="0"/>
              <a:buChar char="•"/>
            </a:pPr>
            <a:r>
              <a:rPr lang="en-US" sz="1400" dirty="0">
                <a:latin typeface="Lub Dub Condensed" panose="020B0506030403020204" pitchFamily="34" charset="0"/>
                <a:cs typeface="Arial" panose="020B0604020202020204" pitchFamily="34" charset="0"/>
              </a:rPr>
              <a:t>Frailty</a:t>
            </a:r>
          </a:p>
          <a:p>
            <a:pPr marL="173038" lvl="0" indent="-173038">
              <a:lnSpc>
                <a:spcPct val="90000"/>
              </a:lnSpc>
              <a:spcAft>
                <a:spcPts val="600"/>
              </a:spcAft>
              <a:buClr>
                <a:srgbClr val="CF2429"/>
              </a:buClr>
              <a:buFont typeface="Arial" panose="020B0604020202020204" pitchFamily="34" charset="0"/>
              <a:buChar char="•"/>
            </a:pPr>
            <a:r>
              <a:rPr lang="en-US" sz="1400" dirty="0">
                <a:latin typeface="Lub Dub Condensed" panose="020B0506030403020204" pitchFamily="34" charset="0"/>
                <a:cs typeface="Arial" panose="020B0604020202020204" pitchFamily="34" charset="0"/>
              </a:rPr>
              <a:t>Malignancy</a:t>
            </a:r>
          </a:p>
          <a:p>
            <a:pPr marL="173038" lvl="0" indent="-173038">
              <a:lnSpc>
                <a:spcPct val="90000"/>
              </a:lnSpc>
              <a:spcAft>
                <a:spcPts val="600"/>
              </a:spcAft>
              <a:buClr>
                <a:srgbClr val="CF2429"/>
              </a:buClr>
              <a:buFont typeface="Arial" panose="020B0604020202020204" pitchFamily="34" charset="0"/>
              <a:buChar char="•"/>
            </a:pPr>
            <a:r>
              <a:rPr lang="en-US" sz="1400" dirty="0">
                <a:latin typeface="Lub Dub Condensed" panose="020B0506030403020204" pitchFamily="34" charset="0"/>
                <a:cs typeface="Arial" panose="020B0604020202020204" pitchFamily="34" charset="0"/>
              </a:rPr>
              <a:t>ESRD</a:t>
            </a:r>
          </a:p>
          <a:p>
            <a:pPr marL="173038" lvl="0" indent="-173038">
              <a:lnSpc>
                <a:spcPct val="90000"/>
              </a:lnSpc>
              <a:spcAft>
                <a:spcPts val="600"/>
              </a:spcAft>
              <a:buClr>
                <a:srgbClr val="CF2429"/>
              </a:buClr>
              <a:buFont typeface="Arial" panose="020B0604020202020204" pitchFamily="34" charset="0"/>
              <a:buChar char="•"/>
            </a:pPr>
            <a:r>
              <a:rPr lang="en-US" sz="1400" dirty="0">
                <a:latin typeface="Lub Dub Condensed" panose="020B0506030403020204" pitchFamily="34" charset="0"/>
                <a:cs typeface="Arial" panose="020B0604020202020204" pitchFamily="34" charset="0"/>
              </a:rPr>
              <a:t>COPD</a:t>
            </a:r>
          </a:p>
        </p:txBody>
      </p:sp>
      <p:sp>
        <p:nvSpPr>
          <p:cNvPr id="18" name="TextBox 17">
            <a:extLst>
              <a:ext uri="{FF2B5EF4-FFF2-40B4-BE49-F238E27FC236}">
                <a16:creationId xmlns:a16="http://schemas.microsoft.com/office/drawing/2014/main" id="{BF0EAB3A-FD0C-4E2A-A333-CB290D30EF6B}"/>
              </a:ext>
            </a:extLst>
          </p:cNvPr>
          <p:cNvSpPr txBox="1"/>
          <p:nvPr/>
        </p:nvSpPr>
        <p:spPr>
          <a:xfrm>
            <a:off x="4364114" y="1814067"/>
            <a:ext cx="1840611" cy="2222147"/>
          </a:xfrm>
          <a:prstGeom prst="rect">
            <a:avLst/>
          </a:prstGeom>
          <a:noFill/>
        </p:spPr>
        <p:txBody>
          <a:bodyPr wrap="square">
            <a:spAutoFit/>
          </a:bodyPr>
          <a:lstStyle/>
          <a:p>
            <a:pPr marL="173038" indent="-173038">
              <a:lnSpc>
                <a:spcPct val="90000"/>
              </a:lnSpc>
              <a:spcAft>
                <a:spcPts val="600"/>
              </a:spcAft>
              <a:buClr>
                <a:srgbClr val="CF2429"/>
              </a:buClr>
              <a:buFont typeface="Arial" panose="020B0604020202020204" pitchFamily="34" charset="0"/>
              <a:buChar char="•"/>
            </a:pPr>
            <a:r>
              <a:rPr lang="en-US" sz="1400" dirty="0">
                <a:latin typeface="Lub Dub Condensed" panose="020B0506030403020204" pitchFamily="34" charset="0"/>
                <a:cs typeface="Arial" panose="020B0604020202020204" pitchFamily="34" charset="0"/>
              </a:rPr>
              <a:t>Immunosuppression </a:t>
            </a:r>
          </a:p>
          <a:p>
            <a:pPr marL="173038" indent="-173038">
              <a:lnSpc>
                <a:spcPct val="90000"/>
              </a:lnSpc>
              <a:spcAft>
                <a:spcPts val="600"/>
              </a:spcAft>
              <a:buClr>
                <a:srgbClr val="CF2429"/>
              </a:buClr>
              <a:buFont typeface="Arial" panose="020B0604020202020204" pitchFamily="34" charset="0"/>
              <a:buChar char="•"/>
            </a:pPr>
            <a:r>
              <a:rPr lang="en-US" sz="1400" dirty="0">
                <a:latin typeface="Lub Dub Condensed" panose="020B0506030403020204" pitchFamily="34" charset="0"/>
                <a:cs typeface="Arial" panose="020B0604020202020204" pitchFamily="34" charset="0"/>
              </a:rPr>
              <a:t>Debilitating neurological disorders</a:t>
            </a:r>
          </a:p>
          <a:p>
            <a:pPr marL="173038" indent="-173038">
              <a:lnSpc>
                <a:spcPct val="90000"/>
              </a:lnSpc>
              <a:spcAft>
                <a:spcPts val="600"/>
              </a:spcAft>
              <a:buClr>
                <a:srgbClr val="CF2429"/>
              </a:buClr>
              <a:buFont typeface="Arial" panose="020B0604020202020204" pitchFamily="34" charset="0"/>
              <a:buChar char="•"/>
            </a:pPr>
            <a:r>
              <a:rPr lang="en-US" sz="1400" dirty="0">
                <a:latin typeface="Lub Dub Condensed" panose="020B0506030403020204" pitchFamily="34" charset="0"/>
                <a:cs typeface="Arial" panose="020B0604020202020204" pitchFamily="34" charset="0"/>
              </a:rPr>
              <a:t>Liver disease/</a:t>
            </a:r>
            <a:br>
              <a:rPr lang="en-US" sz="1400" dirty="0">
                <a:latin typeface="Lub Dub Condensed" panose="020B0506030403020204" pitchFamily="34" charset="0"/>
                <a:cs typeface="Arial" panose="020B0604020202020204" pitchFamily="34" charset="0"/>
              </a:rPr>
            </a:br>
            <a:r>
              <a:rPr lang="en-US" sz="1400" dirty="0">
                <a:latin typeface="Lub Dub Condensed" panose="020B0506030403020204" pitchFamily="34" charset="0"/>
                <a:cs typeface="Arial" panose="020B0604020202020204" pitchFamily="34" charset="0"/>
              </a:rPr>
              <a:t>cirrhosis</a:t>
            </a:r>
          </a:p>
          <a:p>
            <a:pPr marL="173038" indent="-173038">
              <a:lnSpc>
                <a:spcPct val="90000"/>
              </a:lnSpc>
              <a:spcAft>
                <a:spcPts val="600"/>
              </a:spcAft>
              <a:buClr>
                <a:srgbClr val="CF2429"/>
              </a:buClr>
              <a:buFont typeface="Arial" panose="020B0604020202020204" pitchFamily="34" charset="0"/>
              <a:buChar char="•"/>
            </a:pPr>
            <a:r>
              <a:rPr lang="en-US" sz="1400" dirty="0">
                <a:latin typeface="Lub Dub Condensed" panose="020B0506030403020204" pitchFamily="34" charset="0"/>
                <a:cs typeface="Arial" panose="020B0604020202020204" pitchFamily="34" charset="0"/>
              </a:rPr>
              <a:t>Prior CVA</a:t>
            </a:r>
          </a:p>
          <a:p>
            <a:pPr marL="173038" indent="-173038">
              <a:lnSpc>
                <a:spcPct val="90000"/>
              </a:lnSpc>
              <a:spcAft>
                <a:spcPts val="600"/>
              </a:spcAft>
              <a:buClr>
                <a:srgbClr val="CF2429"/>
              </a:buClr>
              <a:buFont typeface="Arial" panose="020B0604020202020204" pitchFamily="34" charset="0"/>
              <a:buChar char="•"/>
            </a:pPr>
            <a:r>
              <a:rPr lang="en-US" sz="1400" dirty="0">
                <a:latin typeface="Lub Dub Condensed" panose="020B0506030403020204" pitchFamily="34" charset="0"/>
                <a:cs typeface="Arial" panose="020B0604020202020204" pitchFamily="34" charset="0"/>
              </a:rPr>
              <a:t>Calcified aorta</a:t>
            </a:r>
          </a:p>
          <a:p>
            <a:pPr marL="173038" indent="-173038">
              <a:lnSpc>
                <a:spcPct val="90000"/>
              </a:lnSpc>
              <a:spcAft>
                <a:spcPts val="600"/>
              </a:spcAft>
              <a:buClr>
                <a:srgbClr val="CF2429"/>
              </a:buClr>
              <a:buFont typeface="Arial" panose="020B0604020202020204" pitchFamily="34" charset="0"/>
              <a:buChar char="•"/>
            </a:pPr>
            <a:r>
              <a:rPr lang="en-US" sz="1400" dirty="0">
                <a:latin typeface="Lub Dub Condensed" panose="020B0506030403020204" pitchFamily="34" charset="0"/>
                <a:cs typeface="Arial" panose="020B0604020202020204" pitchFamily="34" charset="0"/>
              </a:rPr>
              <a:t>Aortic aneurysm</a:t>
            </a:r>
          </a:p>
        </p:txBody>
      </p:sp>
      <p:sp>
        <p:nvSpPr>
          <p:cNvPr id="31" name="TextBox 30">
            <a:extLst>
              <a:ext uri="{FF2B5EF4-FFF2-40B4-BE49-F238E27FC236}">
                <a16:creationId xmlns:a16="http://schemas.microsoft.com/office/drawing/2014/main" id="{115168A6-3E2B-45A3-9547-FF73AADCF485}"/>
              </a:ext>
            </a:extLst>
          </p:cNvPr>
          <p:cNvSpPr txBox="1"/>
          <p:nvPr/>
        </p:nvSpPr>
        <p:spPr>
          <a:xfrm>
            <a:off x="6477226" y="1215317"/>
            <a:ext cx="1928517" cy="584904"/>
          </a:xfrm>
          <a:prstGeom prst="rect">
            <a:avLst/>
          </a:prstGeom>
          <a:noFill/>
        </p:spPr>
        <p:txBody>
          <a:bodyPr wrap="square">
            <a:spAutoFit/>
          </a:bodyPr>
          <a:lstStyle/>
          <a:p>
            <a:pPr algn="ctr">
              <a:lnSpc>
                <a:spcPct val="80000"/>
              </a:lnSpc>
            </a:pPr>
            <a:r>
              <a:rPr lang="en-US" sz="2000" dirty="0">
                <a:solidFill>
                  <a:srgbClr val="CF2429"/>
                </a:solidFill>
                <a:latin typeface="Lub Dub Bold" panose="020B0803030403020204" pitchFamily="34" charset="0"/>
              </a:rPr>
              <a:t>Procedural Factors</a:t>
            </a:r>
          </a:p>
        </p:txBody>
      </p:sp>
      <p:sp>
        <p:nvSpPr>
          <p:cNvPr id="33" name="TextBox 32">
            <a:extLst>
              <a:ext uri="{FF2B5EF4-FFF2-40B4-BE49-F238E27FC236}">
                <a16:creationId xmlns:a16="http://schemas.microsoft.com/office/drawing/2014/main" id="{C04CEB67-A5CD-4DCC-8554-490D95A4A037}"/>
              </a:ext>
            </a:extLst>
          </p:cNvPr>
          <p:cNvSpPr txBox="1"/>
          <p:nvPr/>
        </p:nvSpPr>
        <p:spPr>
          <a:xfrm>
            <a:off x="6609647" y="1818946"/>
            <a:ext cx="1722299" cy="1292662"/>
          </a:xfrm>
          <a:prstGeom prst="rect">
            <a:avLst/>
          </a:prstGeom>
          <a:noFill/>
        </p:spPr>
        <p:txBody>
          <a:bodyPr wrap="square">
            <a:spAutoFit/>
          </a:bodyPr>
          <a:lstStyle/>
          <a:p>
            <a:pPr marL="173038" indent="-173038">
              <a:lnSpc>
                <a:spcPct val="90000"/>
              </a:lnSpc>
              <a:spcAft>
                <a:spcPts val="600"/>
              </a:spcAft>
              <a:buClr>
                <a:srgbClr val="CF2429"/>
              </a:buClr>
              <a:buFont typeface="Arial" panose="020B0604020202020204" pitchFamily="34" charset="0"/>
              <a:buChar char="•"/>
            </a:pPr>
            <a:r>
              <a:rPr lang="en-US" sz="1400" dirty="0">
                <a:latin typeface="Lub Dub Condensed" panose="020B0506030403020204" pitchFamily="34" charset="0"/>
                <a:cs typeface="Arial" panose="020B0604020202020204" pitchFamily="34" charset="0"/>
              </a:rPr>
              <a:t>Local and regional outcomes</a:t>
            </a:r>
          </a:p>
          <a:p>
            <a:pPr marL="173038" indent="-173038">
              <a:lnSpc>
                <a:spcPct val="90000"/>
              </a:lnSpc>
              <a:spcAft>
                <a:spcPts val="600"/>
              </a:spcAft>
              <a:buClr>
                <a:srgbClr val="CF2429"/>
              </a:buClr>
              <a:buFont typeface="Arial" panose="020B0604020202020204" pitchFamily="34" charset="0"/>
              <a:buChar char="•"/>
            </a:pPr>
            <a:r>
              <a:rPr lang="en-US" sz="1400" dirty="0">
                <a:latin typeface="Lub Dub Condensed" panose="020B0506030403020204" pitchFamily="34" charset="0"/>
                <a:cs typeface="Arial" panose="020B0604020202020204" pitchFamily="34" charset="0"/>
              </a:rPr>
              <a:t>Access site for PCI</a:t>
            </a:r>
          </a:p>
          <a:p>
            <a:pPr marL="173038" indent="-173038">
              <a:lnSpc>
                <a:spcPct val="90000"/>
              </a:lnSpc>
              <a:spcAft>
                <a:spcPts val="600"/>
              </a:spcAft>
              <a:buClr>
                <a:srgbClr val="CF2429"/>
              </a:buClr>
              <a:buFont typeface="Arial" panose="020B0604020202020204" pitchFamily="34" charset="0"/>
              <a:buChar char="•"/>
            </a:pPr>
            <a:r>
              <a:rPr lang="en-US" sz="1400" dirty="0">
                <a:latin typeface="Lub Dub Condensed" panose="020B0506030403020204" pitchFamily="34" charset="0"/>
                <a:cs typeface="Arial" panose="020B0604020202020204" pitchFamily="34" charset="0"/>
              </a:rPr>
              <a:t>Surgical risk</a:t>
            </a:r>
          </a:p>
          <a:p>
            <a:pPr marL="173038" indent="-173038">
              <a:lnSpc>
                <a:spcPct val="90000"/>
              </a:lnSpc>
              <a:spcAft>
                <a:spcPts val="600"/>
              </a:spcAft>
              <a:buClr>
                <a:srgbClr val="CF2429"/>
              </a:buClr>
              <a:buFont typeface="Arial" panose="020B0604020202020204" pitchFamily="34" charset="0"/>
              <a:buChar char="•"/>
            </a:pPr>
            <a:r>
              <a:rPr lang="en-US" sz="1400" dirty="0">
                <a:latin typeface="Lub Dub Condensed" panose="020B0506030403020204" pitchFamily="34" charset="0"/>
                <a:cs typeface="Arial" panose="020B0604020202020204" pitchFamily="34" charset="0"/>
              </a:rPr>
              <a:t>PCI risk</a:t>
            </a:r>
          </a:p>
        </p:txBody>
      </p:sp>
      <p:sp>
        <p:nvSpPr>
          <p:cNvPr id="36" name="TextBox 35">
            <a:extLst>
              <a:ext uri="{FF2B5EF4-FFF2-40B4-BE49-F238E27FC236}">
                <a16:creationId xmlns:a16="http://schemas.microsoft.com/office/drawing/2014/main" id="{8F083CE6-50E8-43C2-82BC-9D86BFFD4A82}"/>
              </a:ext>
            </a:extLst>
          </p:cNvPr>
          <p:cNvSpPr txBox="1"/>
          <p:nvPr/>
        </p:nvSpPr>
        <p:spPr>
          <a:xfrm>
            <a:off x="8600069" y="1361570"/>
            <a:ext cx="2349365" cy="338682"/>
          </a:xfrm>
          <a:prstGeom prst="rect">
            <a:avLst/>
          </a:prstGeom>
          <a:noFill/>
        </p:spPr>
        <p:txBody>
          <a:bodyPr wrap="square">
            <a:spAutoFit/>
          </a:bodyPr>
          <a:lstStyle/>
          <a:p>
            <a:pPr algn="ctr">
              <a:lnSpc>
                <a:spcPct val="80000"/>
              </a:lnSpc>
            </a:pPr>
            <a:r>
              <a:rPr lang="en-US" sz="2000" dirty="0">
                <a:solidFill>
                  <a:srgbClr val="CF2429"/>
                </a:solidFill>
                <a:latin typeface="Lub Dub Bold" panose="020B0803030403020204" pitchFamily="34" charset="0"/>
              </a:rPr>
              <a:t>Patient Factors</a:t>
            </a:r>
          </a:p>
        </p:txBody>
      </p:sp>
      <p:sp>
        <p:nvSpPr>
          <p:cNvPr id="38" name="TextBox 37">
            <a:extLst>
              <a:ext uri="{FF2B5EF4-FFF2-40B4-BE49-F238E27FC236}">
                <a16:creationId xmlns:a16="http://schemas.microsoft.com/office/drawing/2014/main" id="{09004DB3-593E-49E8-AAEC-16E5C570D3A8}"/>
              </a:ext>
            </a:extLst>
          </p:cNvPr>
          <p:cNvSpPr txBox="1"/>
          <p:nvPr/>
        </p:nvSpPr>
        <p:spPr>
          <a:xfrm>
            <a:off x="8813273" y="1810741"/>
            <a:ext cx="2109026" cy="2339102"/>
          </a:xfrm>
          <a:prstGeom prst="rect">
            <a:avLst/>
          </a:prstGeom>
          <a:noFill/>
        </p:spPr>
        <p:txBody>
          <a:bodyPr wrap="square">
            <a:spAutoFit/>
          </a:bodyPr>
          <a:lstStyle/>
          <a:p>
            <a:pPr marL="173038" lvl="0" indent="-173038">
              <a:lnSpc>
                <a:spcPct val="90000"/>
              </a:lnSpc>
              <a:spcAft>
                <a:spcPts val="600"/>
              </a:spcAft>
              <a:buClr>
                <a:srgbClr val="CF2429"/>
              </a:buClr>
              <a:buFont typeface="Arial" panose="020B0604020202020204" pitchFamily="34" charset="0"/>
              <a:buChar char="•"/>
            </a:pPr>
            <a:r>
              <a:rPr lang="en-US" sz="1400" dirty="0">
                <a:latin typeface="Lub Dub Condensed" panose="020B0506030403020204" pitchFamily="34" charset="0"/>
                <a:cs typeface="Arial" panose="020B0604020202020204" pitchFamily="34" charset="0"/>
              </a:rPr>
              <a:t>Unstable presentation or shock</a:t>
            </a:r>
          </a:p>
          <a:p>
            <a:pPr marL="173038" lvl="0" indent="-173038">
              <a:lnSpc>
                <a:spcPct val="90000"/>
              </a:lnSpc>
              <a:spcAft>
                <a:spcPts val="600"/>
              </a:spcAft>
              <a:buClr>
                <a:srgbClr val="CF2429"/>
              </a:buClr>
              <a:buFont typeface="Arial" panose="020B0604020202020204" pitchFamily="34" charset="0"/>
              <a:buChar char="•"/>
            </a:pPr>
            <a:r>
              <a:rPr lang="en-US" sz="1400" dirty="0">
                <a:latin typeface="Lub Dub Condensed" panose="020B0506030403020204" pitchFamily="34" charset="0"/>
                <a:cs typeface="Arial" panose="020B0604020202020204" pitchFamily="34" charset="0"/>
              </a:rPr>
              <a:t>Patient preferences</a:t>
            </a:r>
          </a:p>
          <a:p>
            <a:pPr marL="173038" lvl="0" indent="-173038">
              <a:lnSpc>
                <a:spcPct val="90000"/>
              </a:lnSpc>
              <a:spcAft>
                <a:spcPts val="600"/>
              </a:spcAft>
              <a:buClr>
                <a:srgbClr val="CF2429"/>
              </a:buClr>
              <a:buFont typeface="Arial" panose="020B0604020202020204" pitchFamily="34" charset="0"/>
              <a:buChar char="•"/>
            </a:pPr>
            <a:r>
              <a:rPr lang="en-US" sz="1400" dirty="0">
                <a:latin typeface="Lub Dub Condensed" panose="020B0506030403020204" pitchFamily="34" charset="0"/>
                <a:cs typeface="Arial" panose="020B0604020202020204" pitchFamily="34" charset="0"/>
              </a:rPr>
              <a:t>Inability or unwillingness to adhere to DAPT</a:t>
            </a:r>
          </a:p>
          <a:p>
            <a:pPr marL="173038" lvl="0" indent="-173038">
              <a:lnSpc>
                <a:spcPct val="90000"/>
              </a:lnSpc>
              <a:spcAft>
                <a:spcPts val="600"/>
              </a:spcAft>
              <a:buClr>
                <a:srgbClr val="CF2429"/>
              </a:buClr>
              <a:buFont typeface="Arial" panose="020B0604020202020204" pitchFamily="34" charset="0"/>
              <a:buChar char="•"/>
            </a:pPr>
            <a:r>
              <a:rPr lang="en-US" sz="1400" dirty="0">
                <a:latin typeface="Lub Dub Condensed" panose="020B0506030403020204" pitchFamily="34" charset="0"/>
                <a:cs typeface="Arial" panose="020B0604020202020204" pitchFamily="34" charset="0"/>
              </a:rPr>
              <a:t>Religious beliefs</a:t>
            </a:r>
          </a:p>
          <a:p>
            <a:pPr marL="173038" lvl="0" indent="-173038">
              <a:lnSpc>
                <a:spcPct val="90000"/>
              </a:lnSpc>
              <a:spcAft>
                <a:spcPts val="600"/>
              </a:spcAft>
              <a:buClr>
                <a:srgbClr val="CF2429"/>
              </a:buClr>
              <a:buFont typeface="Arial" panose="020B0604020202020204" pitchFamily="34" charset="0"/>
              <a:buChar char="•"/>
            </a:pPr>
            <a:r>
              <a:rPr lang="en-US" sz="1400" dirty="0">
                <a:latin typeface="Lub Dub Condensed" panose="020B0506030403020204" pitchFamily="34" charset="0"/>
                <a:cs typeface="Arial" panose="020B0604020202020204" pitchFamily="34" charset="0"/>
              </a:rPr>
              <a:t>Patient education, knowledge, and understanding</a:t>
            </a:r>
          </a:p>
        </p:txBody>
      </p:sp>
      <p:sp>
        <p:nvSpPr>
          <p:cNvPr id="14" name="TextBox 13">
            <a:extLst>
              <a:ext uri="{FF2B5EF4-FFF2-40B4-BE49-F238E27FC236}">
                <a16:creationId xmlns:a16="http://schemas.microsoft.com/office/drawing/2014/main" id="{F9A431D6-06FF-4EB3-B4EC-03C944C0C00A}"/>
              </a:ext>
            </a:extLst>
          </p:cNvPr>
          <p:cNvSpPr txBox="1"/>
          <p:nvPr/>
        </p:nvSpPr>
        <p:spPr>
          <a:xfrm>
            <a:off x="1149797" y="4618571"/>
            <a:ext cx="9892407" cy="1015663"/>
          </a:xfrm>
          <a:prstGeom prst="rect">
            <a:avLst/>
          </a:prstGeom>
          <a:noFill/>
        </p:spPr>
        <p:txBody>
          <a:bodyPr wrap="square">
            <a:spAutoFit/>
          </a:bodyPr>
          <a:lstStyle/>
          <a:p>
            <a:pPr algn="ctr" hangingPunct="0">
              <a:lnSpc>
                <a:spcPct val="100000"/>
              </a:lnSpc>
            </a:pPr>
            <a:r>
              <a:rPr lang="en-US" sz="2000" b="1" dirty="0">
                <a:solidFill>
                  <a:srgbClr val="CF2429"/>
                </a:solidFill>
                <a:latin typeface="Lub Dub Condensed" panose="020B0506030403020204" pitchFamily="34" charset="0"/>
                <a:cs typeface="Arial" panose="020B0604020202020204" pitchFamily="34" charset="0"/>
              </a:rPr>
              <a:t>Guiding Principle: </a:t>
            </a:r>
            <a:r>
              <a:rPr lang="en-US" sz="2000" dirty="0">
                <a:latin typeface="Lub Dub Condensed" panose="020B0506030403020204" pitchFamily="34" charset="0"/>
                <a:cs typeface="Arial" panose="020B0604020202020204" pitchFamily="34" charset="0"/>
              </a:rPr>
              <a:t>Ideal situations for Heart Team consideration include patients with complex coronary disease, comorbid conditions that could impact the success of the revascularization strategy, and other clinical or social situations that may impact outcomes.</a:t>
            </a:r>
          </a:p>
        </p:txBody>
      </p:sp>
      <p:sp>
        <p:nvSpPr>
          <p:cNvPr id="6" name="Text Placeholder 5">
            <a:extLst>
              <a:ext uri="{FF2B5EF4-FFF2-40B4-BE49-F238E27FC236}">
                <a16:creationId xmlns:a16="http://schemas.microsoft.com/office/drawing/2014/main" id="{521D3B6F-A37F-4BCC-87DE-923795B48679}"/>
              </a:ext>
            </a:extLst>
          </p:cNvPr>
          <p:cNvSpPr>
            <a:spLocks noGrp="1"/>
          </p:cNvSpPr>
          <p:nvPr>
            <p:ph type="body" sz="quarter" idx="13"/>
          </p:nvPr>
        </p:nvSpPr>
        <p:spPr>
          <a:xfrm>
            <a:off x="1780367" y="5943151"/>
            <a:ext cx="8662261" cy="503230"/>
          </a:xfrm>
        </p:spPr>
        <p:txBody>
          <a:bodyPr/>
          <a:lstStyle/>
          <a:p>
            <a:pPr marL="0" indent="0" algn="ctr"/>
            <a:r>
              <a:rPr lang="en-US" b="1" dirty="0"/>
              <a:t>Abbreviations: </a:t>
            </a:r>
            <a:r>
              <a:rPr lang="en-US" dirty="0"/>
              <a:t>COPD indicates chronic obstructive pulmonary disease; CVA, cerebral vascular accident; DAPT, dual antiplatelet therapy; ESRD, end-stage renal disease; PCI, percutaneous coronary intervention; and SYNTAX, Synergy Between PCI With TAXUS and Cardiac Surgery.</a:t>
            </a:r>
          </a:p>
        </p:txBody>
      </p:sp>
      <p:cxnSp>
        <p:nvCxnSpPr>
          <p:cNvPr id="39" name="Straight Connector 38">
            <a:extLst>
              <a:ext uri="{FF2B5EF4-FFF2-40B4-BE49-F238E27FC236}">
                <a16:creationId xmlns:a16="http://schemas.microsoft.com/office/drawing/2014/main" id="{F8B32F41-6129-438D-B05A-2AABAE94B95F}"/>
              </a:ext>
              <a:ext uri="{C183D7F6-B498-43B3-948B-1728B52AA6E4}">
                <adec:decorative xmlns:adec="http://schemas.microsoft.com/office/drawing/2017/decorative" val="1"/>
              </a:ext>
            </a:extLst>
          </p:cNvPr>
          <p:cNvCxnSpPr>
            <a:cxnSpLocks/>
          </p:cNvCxnSpPr>
          <p:nvPr/>
        </p:nvCxnSpPr>
        <p:spPr>
          <a:xfrm>
            <a:off x="2657688" y="1380744"/>
            <a:ext cx="0" cy="300325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6F88B13-C844-46BD-9CCC-5EACE2443787}"/>
              </a:ext>
              <a:ext uri="{C183D7F6-B498-43B3-948B-1728B52AA6E4}">
                <adec:decorative xmlns:adec="http://schemas.microsoft.com/office/drawing/2017/decorative" val="1"/>
              </a:ext>
            </a:extLst>
          </p:cNvPr>
          <p:cNvCxnSpPr>
            <a:cxnSpLocks/>
          </p:cNvCxnSpPr>
          <p:nvPr/>
        </p:nvCxnSpPr>
        <p:spPr>
          <a:xfrm>
            <a:off x="6340787" y="1380744"/>
            <a:ext cx="0" cy="300325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5DF353F-CBBC-4D96-BC5E-3E53FD5751AF}"/>
              </a:ext>
              <a:ext uri="{C183D7F6-B498-43B3-948B-1728B52AA6E4}">
                <adec:decorative xmlns:adec="http://schemas.microsoft.com/office/drawing/2017/decorative" val="1"/>
              </a:ext>
            </a:extLst>
          </p:cNvPr>
          <p:cNvCxnSpPr>
            <a:cxnSpLocks/>
          </p:cNvCxnSpPr>
          <p:nvPr/>
        </p:nvCxnSpPr>
        <p:spPr>
          <a:xfrm>
            <a:off x="8529821" y="1380744"/>
            <a:ext cx="0" cy="300325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Slide Number Placeholder 3">
            <a:extLst>
              <a:ext uri="{FF2B5EF4-FFF2-40B4-BE49-F238E27FC236}">
                <a16:creationId xmlns:a16="http://schemas.microsoft.com/office/drawing/2014/main" id="{9B189032-E2D2-40DF-81BE-7A30E1BD6533}"/>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5</a:t>
            </a:fld>
            <a:endParaRPr lang="en-US" sz="900" dirty="0"/>
          </a:p>
        </p:txBody>
      </p:sp>
    </p:spTree>
    <p:extLst>
      <p:ext uri="{BB962C8B-B14F-4D97-AF65-F5344CB8AC3E}">
        <p14:creationId xmlns:p14="http://schemas.microsoft.com/office/powerpoint/2010/main" val="16364782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A6BFD9F-C83F-40CE-8747-4D99959676FE}"/>
              </a:ext>
              <a:ext uri="{C183D7F6-B498-43B3-948B-1728B52AA6E4}">
                <adec:decorative xmlns:adec="http://schemas.microsoft.com/office/drawing/2017/decorative" val="1"/>
              </a:ext>
            </a:extLst>
          </p:cNvPr>
          <p:cNvSpPr/>
          <p:nvPr/>
        </p:nvSpPr>
        <p:spPr>
          <a:xfrm>
            <a:off x="8328752" y="365126"/>
            <a:ext cx="2615473" cy="406400"/>
          </a:xfrm>
          <a:prstGeom prst="rect">
            <a:avLst/>
          </a:prstGeom>
          <a:solidFill>
            <a:schemeClr val="bg1">
              <a:lumMod val="8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414472A-9114-4504-BCE3-A72ED79D4A54}"/>
              </a:ext>
            </a:extLst>
          </p:cNvPr>
          <p:cNvSpPr>
            <a:spLocks noGrp="1"/>
          </p:cNvSpPr>
          <p:nvPr>
            <p:ph type="title"/>
          </p:nvPr>
        </p:nvSpPr>
        <p:spPr>
          <a:xfrm>
            <a:off x="838200" y="365126"/>
            <a:ext cx="6678168" cy="622426"/>
          </a:xfrm>
        </p:spPr>
        <p:txBody>
          <a:bodyPr/>
          <a:lstStyle/>
          <a:p>
            <a:r>
              <a:rPr lang="en-US" sz="2400" dirty="0">
                <a:solidFill>
                  <a:srgbClr val="CF2429"/>
                </a:solidFill>
              </a:rPr>
              <a:t>Table 13. </a:t>
            </a:r>
            <a:r>
              <a:rPr lang="en-US" sz="2400" dirty="0"/>
              <a:t>Best Practices for the Use of Bypass Conduits in CABG</a:t>
            </a:r>
          </a:p>
        </p:txBody>
      </p:sp>
      <p:sp>
        <p:nvSpPr>
          <p:cNvPr id="3" name="Content Placeholder 2">
            <a:extLst>
              <a:ext uri="{FF2B5EF4-FFF2-40B4-BE49-F238E27FC236}">
                <a16:creationId xmlns:a16="http://schemas.microsoft.com/office/drawing/2014/main" id="{B4896D20-0304-457B-9570-09429AB9FBBF}"/>
              </a:ext>
            </a:extLst>
          </p:cNvPr>
          <p:cNvSpPr>
            <a:spLocks noGrp="1"/>
          </p:cNvSpPr>
          <p:nvPr>
            <p:ph idx="1"/>
          </p:nvPr>
        </p:nvSpPr>
        <p:spPr>
          <a:xfrm>
            <a:off x="771526" y="1346073"/>
            <a:ext cx="10172700" cy="4378071"/>
          </a:xfrm>
        </p:spPr>
        <p:txBody>
          <a:bodyPr>
            <a:noAutofit/>
          </a:bodyPr>
          <a:lstStyle/>
          <a:p>
            <a:pPr marL="347472" marR="0" indent="-347472" algn="just" rtl="0" eaLnBrk="1" fontAlgn="t" latinLnBrk="0" hangingPunct="1">
              <a:spcBef>
                <a:spcPts val="0"/>
              </a:spcBef>
              <a:spcAft>
                <a:spcPts val="1200"/>
              </a:spcAft>
            </a:pPr>
            <a:r>
              <a:rPr lang="en-US" sz="1400" b="0" i="0" u="none" strike="noStrike" kern="1200" dirty="0">
                <a:effectLst/>
              </a:rPr>
              <a:t>Objectively assess palmar arch completeness and ulnar compensation before harvesting the radial artery. Use the arm with the best ulnar compensation for radial artery harvesting.</a:t>
            </a:r>
          </a:p>
          <a:p>
            <a:pPr marL="347472" marR="0" indent="-347472" algn="just" rtl="0" eaLnBrk="1" fontAlgn="t" latinLnBrk="0" hangingPunct="1">
              <a:spcBef>
                <a:spcPts val="0"/>
              </a:spcBef>
              <a:spcAft>
                <a:spcPts val="1200"/>
              </a:spcAft>
            </a:pPr>
            <a:r>
              <a:rPr lang="en-US" sz="1400" b="0" i="0" u="none" strike="noStrike" kern="1200" dirty="0">
                <a:effectLst/>
              </a:rPr>
              <a:t>Use radial artery grafts to target vessels with subocclusive stenoses.</a:t>
            </a:r>
            <a:endParaRPr lang="en-US" sz="1400" b="0" i="0" u="none" strike="noStrike" dirty="0">
              <a:effectLst/>
            </a:endParaRPr>
          </a:p>
          <a:p>
            <a:pPr marL="347472" marR="0" indent="-347472" algn="just" rtl="0" eaLnBrk="1" fontAlgn="t" latinLnBrk="0" hangingPunct="1">
              <a:spcBef>
                <a:spcPts val="0"/>
              </a:spcBef>
              <a:spcAft>
                <a:spcPts val="1200"/>
              </a:spcAft>
            </a:pPr>
            <a:r>
              <a:rPr lang="en-US" sz="1400" b="0" i="0" u="none" strike="noStrike" kern="1200" dirty="0">
                <a:effectLst/>
              </a:rPr>
              <a:t>Avoid the use of the radial artery after transradial catheterization.</a:t>
            </a:r>
            <a:endParaRPr lang="en-US" sz="1400" b="0" i="0" u="none" strike="noStrike" dirty="0">
              <a:effectLst/>
            </a:endParaRPr>
          </a:p>
          <a:p>
            <a:pPr marL="347472" marR="0" indent="-347472" algn="just" rtl="0" eaLnBrk="1" fontAlgn="t" latinLnBrk="0" hangingPunct="1">
              <a:spcBef>
                <a:spcPts val="0"/>
              </a:spcBef>
              <a:spcAft>
                <a:spcPts val="1200"/>
              </a:spcAft>
            </a:pPr>
            <a:r>
              <a:rPr lang="en-US" sz="1400" b="0" i="0" u="none" strike="noStrike" kern="1200" dirty="0">
                <a:effectLst/>
              </a:rPr>
              <a:t>Avoid the use of the radial artery in patients with chronic kidney disease and a high likelihood of rapid progression to hemodialysis.</a:t>
            </a:r>
            <a:endParaRPr lang="en-US" sz="1400" b="0" i="0" u="none" strike="noStrike" dirty="0">
              <a:effectLst/>
            </a:endParaRPr>
          </a:p>
          <a:p>
            <a:pPr marL="347472" marR="0" indent="-347472" algn="just" rtl="0" eaLnBrk="1" fontAlgn="t" latinLnBrk="0" hangingPunct="1">
              <a:spcBef>
                <a:spcPts val="0"/>
              </a:spcBef>
              <a:spcAft>
                <a:spcPts val="1200"/>
              </a:spcAft>
            </a:pPr>
            <a:r>
              <a:rPr lang="en-US" sz="1400" b="0" i="0" u="none" strike="noStrike" kern="1200" dirty="0">
                <a:effectLst/>
              </a:rPr>
              <a:t>Use oral calcium channel blockers for the first postoperative year after radial artery grafting.</a:t>
            </a:r>
            <a:endParaRPr lang="en-US" sz="1400" b="0" i="0" u="none" strike="noStrike" dirty="0">
              <a:effectLst/>
            </a:endParaRPr>
          </a:p>
          <a:p>
            <a:pPr marL="347472" marR="0" indent="-347472" algn="just" rtl="0" eaLnBrk="1" fontAlgn="t" latinLnBrk="0" hangingPunct="1">
              <a:spcBef>
                <a:spcPts val="0"/>
              </a:spcBef>
              <a:spcAft>
                <a:spcPts val="1200"/>
              </a:spcAft>
            </a:pPr>
            <a:r>
              <a:rPr lang="en-US" sz="1400" b="0" i="0" u="none" strike="noStrike" kern="1200" dirty="0">
                <a:effectLst/>
              </a:rPr>
              <a:t>Avoid bilateral percutaneous or surgical radial artery procedures in patients with coronary artery disease to preserve the artery for future use. </a:t>
            </a:r>
            <a:endParaRPr lang="en-US" sz="1400" b="0" i="0" u="none" strike="noStrike" dirty="0">
              <a:effectLst/>
            </a:endParaRPr>
          </a:p>
          <a:p>
            <a:pPr marL="347472" marR="0" indent="-347472" algn="just" rtl="0" eaLnBrk="1" fontAlgn="t" latinLnBrk="0" hangingPunct="1">
              <a:spcBef>
                <a:spcPts val="0"/>
              </a:spcBef>
              <a:spcAft>
                <a:spcPts val="1200"/>
              </a:spcAft>
            </a:pPr>
            <a:r>
              <a:rPr lang="en-US" sz="1400" b="0" i="0" u="none" strike="noStrike" kern="1200" dirty="0">
                <a:effectLst/>
              </a:rPr>
              <a:t>Harvest the internal mammary artery using the skeletonization technique to reduce the risk of sternal wound complications.</a:t>
            </a:r>
            <a:endParaRPr lang="en-US" sz="1400" b="0" i="0" u="none" strike="noStrike" dirty="0">
              <a:effectLst/>
            </a:endParaRPr>
          </a:p>
          <a:p>
            <a:pPr marL="347472" marR="0" indent="-347472" algn="just" rtl="0" eaLnBrk="1" fontAlgn="t" latinLnBrk="0" hangingPunct="1">
              <a:spcBef>
                <a:spcPts val="0"/>
              </a:spcBef>
              <a:spcAft>
                <a:spcPts val="1200"/>
              </a:spcAft>
            </a:pPr>
            <a:r>
              <a:rPr lang="en-US" sz="1400" b="0" i="0" u="none" strike="noStrike" kern="1200" dirty="0">
                <a:effectLst/>
              </a:rPr>
              <a:t>Use an endoscopic saphenous vein harvest technique in patients at risk of wound complications.</a:t>
            </a:r>
            <a:endParaRPr lang="en-US" sz="1400" b="0" i="0" u="none" strike="noStrike" dirty="0">
              <a:effectLst/>
            </a:endParaRPr>
          </a:p>
          <a:p>
            <a:pPr marL="347472" marR="0" indent="-347472" algn="just" rtl="0" eaLnBrk="1" fontAlgn="t" latinLnBrk="0" hangingPunct="1">
              <a:spcBef>
                <a:spcPts val="0"/>
              </a:spcBef>
              <a:spcAft>
                <a:spcPts val="1200"/>
              </a:spcAft>
            </a:pPr>
            <a:r>
              <a:rPr lang="en-US" sz="1400" b="0" i="0" u="none" strike="noStrike" kern="1200" dirty="0">
                <a:effectLst/>
              </a:rPr>
              <a:t>Use a no-touch saphenous vein harvest technique in patients at low risk of wound complications. </a:t>
            </a:r>
            <a:endParaRPr lang="en-US" sz="1400" b="0" i="0" u="none" strike="noStrike" dirty="0">
              <a:effectLst/>
            </a:endParaRPr>
          </a:p>
          <a:p>
            <a:pPr marL="347472" marR="0" indent="-347472" algn="just" rtl="0" eaLnBrk="1" fontAlgn="t" latinLnBrk="0" hangingPunct="1">
              <a:spcBef>
                <a:spcPts val="0"/>
              </a:spcBef>
              <a:spcAft>
                <a:spcPts val="1200"/>
              </a:spcAft>
            </a:pPr>
            <a:r>
              <a:rPr lang="en-US" sz="1400" b="0" i="0" u="none" strike="noStrike" kern="1200" dirty="0">
                <a:effectLst/>
              </a:rPr>
              <a:t>Use the skeletonized right gastroepiploic artery to graft right coronary artery target vessels with subocclusive stenosis if the operator is experienced with the use of the artery. </a:t>
            </a:r>
            <a:endParaRPr lang="en-US" sz="1400" b="0" i="0" u="none" strike="noStrike" dirty="0">
              <a:effectLst/>
            </a:endParaRPr>
          </a:p>
        </p:txBody>
      </p:sp>
      <p:sp>
        <p:nvSpPr>
          <p:cNvPr id="4" name="Slide Number Placeholder 3">
            <a:extLst>
              <a:ext uri="{FF2B5EF4-FFF2-40B4-BE49-F238E27FC236}">
                <a16:creationId xmlns:a16="http://schemas.microsoft.com/office/drawing/2014/main" id="{2EBD1C3A-2C9E-41D2-9357-79FFEDB2F588}"/>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50</a:t>
            </a:fld>
            <a:endParaRPr lang="en-US" sz="900" dirty="0"/>
          </a:p>
        </p:txBody>
      </p:sp>
      <p:sp>
        <p:nvSpPr>
          <p:cNvPr id="6" name="TextBox 5">
            <a:hlinkClick r:id="rId2" action="ppaction://hlinksldjump"/>
            <a:extLst>
              <a:ext uri="{FF2B5EF4-FFF2-40B4-BE49-F238E27FC236}">
                <a16:creationId xmlns:a16="http://schemas.microsoft.com/office/drawing/2014/main" id="{267E3B65-46B6-4A71-BB07-788020878901}"/>
              </a:ext>
              <a:ext uri="{C183D7F6-B498-43B3-948B-1728B52AA6E4}">
                <adec:decorative xmlns:adec="http://schemas.microsoft.com/office/drawing/2017/decorative" val="1"/>
              </a:ext>
            </a:extLst>
          </p:cNvPr>
          <p:cNvSpPr txBox="1"/>
          <p:nvPr/>
        </p:nvSpPr>
        <p:spPr>
          <a:xfrm>
            <a:off x="8439150" y="399049"/>
            <a:ext cx="2505075" cy="338554"/>
          </a:xfrm>
          <a:prstGeom prst="rect">
            <a:avLst/>
          </a:prstGeom>
          <a:noFill/>
        </p:spPr>
        <p:txBody>
          <a:bodyPr wrap="square" rtlCol="0">
            <a:spAutoFit/>
          </a:bodyPr>
          <a:lstStyle/>
          <a:p>
            <a:r>
              <a:rPr lang="en-US" sz="1600" b="1" dirty="0">
                <a:latin typeface="Lub Dub Condensed" panose="020B0506030403020204" pitchFamily="34" charset="0"/>
                <a:sym typeface="Wingdings 3" panose="05040102010807070707" pitchFamily="18" charset="2"/>
              </a:rPr>
              <a:t>  </a:t>
            </a:r>
            <a:r>
              <a:rPr lang="en-US" sz="1600" b="1" dirty="0">
                <a:latin typeface="Lub Dub Condensed" panose="020B0506030403020204" pitchFamily="34" charset="0"/>
              </a:rPr>
              <a:t>Return to previous slide</a:t>
            </a:r>
          </a:p>
        </p:txBody>
      </p:sp>
      <p:sp>
        <p:nvSpPr>
          <p:cNvPr id="8" name="Text Placeholder 4">
            <a:extLst>
              <a:ext uri="{FF2B5EF4-FFF2-40B4-BE49-F238E27FC236}">
                <a16:creationId xmlns:a16="http://schemas.microsoft.com/office/drawing/2014/main" id="{94637DD8-85D3-4CF7-9F81-9EB03080FD44}"/>
              </a:ext>
            </a:extLst>
          </p:cNvPr>
          <p:cNvSpPr>
            <a:spLocks noGrp="1"/>
          </p:cNvSpPr>
          <p:nvPr>
            <p:ph type="body" sz="quarter" idx="13"/>
          </p:nvPr>
        </p:nvSpPr>
        <p:spPr>
          <a:xfrm>
            <a:off x="838200" y="6073450"/>
            <a:ext cx="10515600" cy="271939"/>
          </a:xfrm>
        </p:spPr>
        <p:txBody>
          <a:bodyPr/>
          <a:lstStyle/>
          <a:p>
            <a:pPr algn="ctr"/>
            <a:r>
              <a:rPr lang="en-US" b="1" dirty="0"/>
              <a:t>Abbreviations: </a:t>
            </a:r>
            <a:r>
              <a:rPr lang="en-US" dirty="0"/>
              <a:t>CABG indicates coronary artery bypass grafting. </a:t>
            </a:r>
          </a:p>
        </p:txBody>
      </p:sp>
    </p:spTree>
    <p:extLst>
      <p:ext uri="{BB962C8B-B14F-4D97-AF65-F5344CB8AC3E}">
        <p14:creationId xmlns:p14="http://schemas.microsoft.com/office/powerpoint/2010/main" val="38140280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A6BFD9F-C83F-40CE-8747-4D99959676FE}"/>
              </a:ext>
              <a:ext uri="{C183D7F6-B498-43B3-948B-1728B52AA6E4}">
                <adec:decorative xmlns:adec="http://schemas.microsoft.com/office/drawing/2017/decorative" val="1"/>
              </a:ext>
            </a:extLst>
          </p:cNvPr>
          <p:cNvSpPr/>
          <p:nvPr/>
        </p:nvSpPr>
        <p:spPr>
          <a:xfrm>
            <a:off x="8328752" y="365126"/>
            <a:ext cx="2615473" cy="406400"/>
          </a:xfrm>
          <a:prstGeom prst="rect">
            <a:avLst/>
          </a:prstGeom>
          <a:solidFill>
            <a:schemeClr val="bg1">
              <a:lumMod val="8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414472A-9114-4504-BCE3-A72ED79D4A54}"/>
              </a:ext>
            </a:extLst>
          </p:cNvPr>
          <p:cNvSpPr>
            <a:spLocks noGrp="1"/>
          </p:cNvSpPr>
          <p:nvPr>
            <p:ph type="title"/>
          </p:nvPr>
        </p:nvSpPr>
        <p:spPr>
          <a:xfrm>
            <a:off x="838200" y="365126"/>
            <a:ext cx="7281672" cy="622426"/>
          </a:xfrm>
        </p:spPr>
        <p:txBody>
          <a:bodyPr/>
          <a:lstStyle/>
          <a:p>
            <a:r>
              <a:rPr lang="en-US" sz="2400" dirty="0">
                <a:solidFill>
                  <a:srgbClr val="CF2429"/>
                </a:solidFill>
              </a:rPr>
              <a:t>Table 14. </a:t>
            </a:r>
            <a:r>
              <a:rPr lang="en-US" sz="2400" dirty="0"/>
              <a:t>Best Practices to Reduce Sternal Wound Infection in Patients Undergoing CABG</a:t>
            </a:r>
          </a:p>
        </p:txBody>
      </p:sp>
      <p:sp>
        <p:nvSpPr>
          <p:cNvPr id="3" name="Content Placeholder 2">
            <a:extLst>
              <a:ext uri="{FF2B5EF4-FFF2-40B4-BE49-F238E27FC236}">
                <a16:creationId xmlns:a16="http://schemas.microsoft.com/office/drawing/2014/main" id="{B4896D20-0304-457B-9570-09429AB9FBBF}"/>
              </a:ext>
            </a:extLst>
          </p:cNvPr>
          <p:cNvSpPr>
            <a:spLocks noGrp="1"/>
          </p:cNvSpPr>
          <p:nvPr>
            <p:ph idx="1"/>
          </p:nvPr>
        </p:nvSpPr>
        <p:spPr>
          <a:xfrm>
            <a:off x="771526" y="1346073"/>
            <a:ext cx="10172700" cy="4378071"/>
          </a:xfrm>
        </p:spPr>
        <p:txBody>
          <a:bodyPr>
            <a:noAutofit/>
          </a:bodyPr>
          <a:lstStyle/>
          <a:p>
            <a:pPr marL="347472" indent="-347472" algn="just" fontAlgn="t">
              <a:spcBef>
                <a:spcPts val="0"/>
              </a:spcBef>
              <a:spcAft>
                <a:spcPts val="1200"/>
              </a:spcAft>
            </a:pPr>
            <a:r>
              <a:rPr lang="en-US" sz="1400" dirty="0"/>
              <a:t>Perform nasal swab testing for Staphylococcus aureus (8).</a:t>
            </a:r>
          </a:p>
          <a:p>
            <a:pPr marL="347472" marR="0" indent="-347472" algn="just" fontAlgn="t">
              <a:spcBef>
                <a:spcPts val="0"/>
              </a:spcBef>
              <a:spcAft>
                <a:spcPts val="1200"/>
              </a:spcAft>
            </a:pPr>
            <a:r>
              <a:rPr lang="en-US" sz="1400" dirty="0"/>
              <a:t>Apply mupirocin 2% ointment to known nasal carriers of S aureus  (8).</a:t>
            </a:r>
          </a:p>
          <a:p>
            <a:pPr marL="347472" indent="-347472" algn="just" fontAlgn="t">
              <a:spcBef>
                <a:spcPts val="0"/>
              </a:spcBef>
              <a:spcAft>
                <a:spcPts val="1200"/>
              </a:spcAft>
            </a:pPr>
            <a:r>
              <a:rPr lang="en-US" sz="1400" dirty="0"/>
              <a:t>Apply preoperative intranasal mupirocin 2% ointment to those patients whose nasal culture or PCR result is unknown (8).</a:t>
            </a:r>
          </a:p>
          <a:p>
            <a:pPr marL="347472" indent="-347472" algn="just" fontAlgn="t">
              <a:spcBef>
                <a:spcPts val="0"/>
              </a:spcBef>
              <a:spcAft>
                <a:spcPts val="1200"/>
              </a:spcAft>
            </a:pPr>
            <a:r>
              <a:rPr lang="en-US" sz="1400" dirty="0"/>
              <a:t>Redose prophylactic antimicrobials for long procedures (&gt;2 half-lives of the antibiotic) or in cases of excessive blood loss during CABG (10, 11, 27).</a:t>
            </a:r>
          </a:p>
          <a:p>
            <a:pPr marL="347472" indent="-347472" algn="just" fontAlgn="t">
              <a:spcBef>
                <a:spcPts val="0"/>
              </a:spcBef>
              <a:spcAft>
                <a:spcPts val="1200"/>
              </a:spcAft>
            </a:pPr>
            <a:r>
              <a:rPr lang="en-US" sz="1400" dirty="0"/>
              <a:t>Measure perioperative HbA1c (31).</a:t>
            </a:r>
          </a:p>
          <a:p>
            <a:pPr marL="347472" indent="-347472" algn="just" fontAlgn="t">
              <a:spcBef>
                <a:spcPts val="0"/>
              </a:spcBef>
              <a:spcAft>
                <a:spcPts val="1200"/>
              </a:spcAft>
            </a:pPr>
            <a:r>
              <a:rPr lang="en-US" sz="1400" dirty="0"/>
              <a:t>Treat all distant extrathoracic infections before nonemergency surgical coronary revascularization (19).</a:t>
            </a:r>
          </a:p>
          <a:p>
            <a:pPr marL="347472" indent="-347472" algn="just" fontAlgn="t">
              <a:spcBef>
                <a:spcPts val="0"/>
              </a:spcBef>
              <a:spcAft>
                <a:spcPts val="1200"/>
              </a:spcAft>
            </a:pPr>
            <a:r>
              <a:rPr lang="en-US" sz="1400" dirty="0"/>
              <a:t>Advise smoking cessation before elective CABG surgery (7).</a:t>
            </a:r>
          </a:p>
          <a:p>
            <a:pPr marL="347472" indent="-347472" algn="just" fontAlgn="t">
              <a:spcBef>
                <a:spcPts val="0"/>
              </a:spcBef>
              <a:spcAft>
                <a:spcPts val="1200"/>
              </a:spcAft>
            </a:pPr>
            <a:r>
              <a:rPr lang="en-US" sz="1400" dirty="0"/>
              <a:t>Apply topical antibiotics (vancomycin) to the cut edges of the sternum on opening and before closing in cardiac surgical procedures involving a median sternotomy (4, 32).</a:t>
            </a:r>
          </a:p>
          <a:p>
            <a:pPr marL="347472" indent="-347472" algn="just" fontAlgn="t">
              <a:spcBef>
                <a:spcPts val="0"/>
              </a:spcBef>
              <a:spcAft>
                <a:spcPts val="1200"/>
              </a:spcAft>
            </a:pPr>
            <a:r>
              <a:rPr lang="en-US" sz="1400" dirty="0"/>
              <a:t>Use skeletonized harvest of IMA in BIMA grafting (16).</a:t>
            </a:r>
          </a:p>
          <a:p>
            <a:pPr marL="347472" indent="-347472" algn="just" fontAlgn="t">
              <a:spcBef>
                <a:spcPts val="0"/>
              </a:spcBef>
              <a:spcAft>
                <a:spcPts val="1200"/>
              </a:spcAft>
            </a:pPr>
            <a:r>
              <a:rPr lang="en-US" sz="1400" dirty="0"/>
              <a:t>Do not continue prophylactic antibiotics beyond 48 hours (9, 11)</a:t>
            </a:r>
          </a:p>
        </p:txBody>
      </p:sp>
      <p:sp>
        <p:nvSpPr>
          <p:cNvPr id="4" name="Slide Number Placeholder 3">
            <a:extLst>
              <a:ext uri="{FF2B5EF4-FFF2-40B4-BE49-F238E27FC236}">
                <a16:creationId xmlns:a16="http://schemas.microsoft.com/office/drawing/2014/main" id="{2EBD1C3A-2C9E-41D2-9357-79FFEDB2F588}"/>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51</a:t>
            </a:fld>
            <a:endParaRPr lang="en-US" sz="900" dirty="0"/>
          </a:p>
        </p:txBody>
      </p:sp>
      <p:sp>
        <p:nvSpPr>
          <p:cNvPr id="6" name="TextBox 5">
            <a:hlinkClick r:id="rId3" action="ppaction://hlinksldjump"/>
            <a:extLst>
              <a:ext uri="{FF2B5EF4-FFF2-40B4-BE49-F238E27FC236}">
                <a16:creationId xmlns:a16="http://schemas.microsoft.com/office/drawing/2014/main" id="{267E3B65-46B6-4A71-BB07-788020878901}"/>
              </a:ext>
              <a:ext uri="{C183D7F6-B498-43B3-948B-1728B52AA6E4}">
                <adec:decorative xmlns:adec="http://schemas.microsoft.com/office/drawing/2017/decorative" val="1"/>
              </a:ext>
            </a:extLst>
          </p:cNvPr>
          <p:cNvSpPr txBox="1"/>
          <p:nvPr/>
        </p:nvSpPr>
        <p:spPr>
          <a:xfrm>
            <a:off x="8439150" y="399049"/>
            <a:ext cx="2505075" cy="338554"/>
          </a:xfrm>
          <a:prstGeom prst="rect">
            <a:avLst/>
          </a:prstGeom>
          <a:noFill/>
        </p:spPr>
        <p:txBody>
          <a:bodyPr wrap="square" rtlCol="0">
            <a:spAutoFit/>
          </a:bodyPr>
          <a:lstStyle/>
          <a:p>
            <a:r>
              <a:rPr lang="en-US" sz="1600" b="1" dirty="0">
                <a:latin typeface="Lub Dub Condensed" panose="020B0506030403020204" pitchFamily="34" charset="0"/>
                <a:sym typeface="Wingdings 3" panose="05040102010807070707" pitchFamily="18" charset="2"/>
              </a:rPr>
              <a:t>  </a:t>
            </a:r>
            <a:r>
              <a:rPr lang="en-US" sz="1600" b="1" dirty="0">
                <a:latin typeface="Lub Dub Condensed" panose="020B0506030403020204" pitchFamily="34" charset="0"/>
              </a:rPr>
              <a:t>Return to previous slide</a:t>
            </a:r>
          </a:p>
        </p:txBody>
      </p:sp>
      <p:sp>
        <p:nvSpPr>
          <p:cNvPr id="8" name="Text Placeholder 4">
            <a:extLst>
              <a:ext uri="{FF2B5EF4-FFF2-40B4-BE49-F238E27FC236}">
                <a16:creationId xmlns:a16="http://schemas.microsoft.com/office/drawing/2014/main" id="{94637DD8-85D3-4CF7-9F81-9EB03080FD44}"/>
              </a:ext>
            </a:extLst>
          </p:cNvPr>
          <p:cNvSpPr>
            <a:spLocks noGrp="1"/>
          </p:cNvSpPr>
          <p:nvPr>
            <p:ph type="body" sz="quarter" idx="13"/>
          </p:nvPr>
        </p:nvSpPr>
        <p:spPr>
          <a:xfrm>
            <a:off x="838200" y="6073450"/>
            <a:ext cx="10515600" cy="271939"/>
          </a:xfrm>
        </p:spPr>
        <p:txBody>
          <a:bodyPr/>
          <a:lstStyle/>
          <a:p>
            <a:pPr algn="ctr"/>
            <a:r>
              <a:rPr lang="en-US" b="1" dirty="0"/>
              <a:t>Abbreviations: </a:t>
            </a:r>
            <a:r>
              <a:rPr lang="en-US" dirty="0"/>
              <a:t>CABG indicates coronary artery bypass grafting. </a:t>
            </a:r>
          </a:p>
        </p:txBody>
      </p:sp>
    </p:spTree>
    <p:extLst>
      <p:ext uri="{BB962C8B-B14F-4D97-AF65-F5344CB8AC3E}">
        <p14:creationId xmlns:p14="http://schemas.microsoft.com/office/powerpoint/2010/main" val="419199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D07B49-9CD1-44F7-A815-E129DFDFFBE5}"/>
              </a:ext>
            </a:extLst>
          </p:cNvPr>
          <p:cNvSpPr>
            <a:spLocks noGrp="1"/>
          </p:cNvSpPr>
          <p:nvPr>
            <p:ph type="title"/>
          </p:nvPr>
        </p:nvSpPr>
        <p:spPr/>
        <p:txBody>
          <a:bodyPr/>
          <a:lstStyle/>
          <a:p>
            <a:r>
              <a:rPr lang="en-US" dirty="0"/>
              <a:t>Assessing Risk for Patients Undergoing CABG</a:t>
            </a:r>
          </a:p>
        </p:txBody>
      </p:sp>
      <p:sp>
        <p:nvSpPr>
          <p:cNvPr id="25" name="Rectangle 24" descr="The following flow chart is titled Assessing Risk for Patients Undergoing CABG.  The recommendation is as follows:  In patients who are being considered for CABG, calculation of the Society of Thoracic Surgeons (STS) risk score is recommended to help stratify patient risk (Class 1).  Factors taken in consideration to assess risk include the following: reoperation, prolonged ventilation, renal failure, death, permanent stroke, deep sternal wound infections and prolonged length of hospital stay.">
            <a:extLst>
              <a:ext uri="{FF2B5EF4-FFF2-40B4-BE49-F238E27FC236}">
                <a16:creationId xmlns:a16="http://schemas.microsoft.com/office/drawing/2014/main" id="{C4ACAA50-5F32-4770-9BD8-D81AC224F16C}"/>
              </a:ext>
            </a:extLst>
          </p:cNvPr>
          <p:cNvSpPr/>
          <p:nvPr/>
        </p:nvSpPr>
        <p:spPr>
          <a:xfrm>
            <a:off x="259189" y="979922"/>
            <a:ext cx="11477267" cy="2676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9" name="Table 3">
            <a:extLst>
              <a:ext uri="{FF2B5EF4-FFF2-40B4-BE49-F238E27FC236}">
                <a16:creationId xmlns:a16="http://schemas.microsoft.com/office/drawing/2014/main" id="{22DCAD08-338B-4320-90FD-4A1E2260A9D1}"/>
              </a:ext>
            </a:extLst>
          </p:cNvPr>
          <p:cNvGraphicFramePr>
            <a:graphicFrameLocks noGrp="1"/>
          </p:cNvGraphicFramePr>
          <p:nvPr>
            <p:extLst>
              <p:ext uri="{D42A27DB-BD31-4B8C-83A1-F6EECF244321}">
                <p14:modId xmlns:p14="http://schemas.microsoft.com/office/powerpoint/2010/main" val="4029871166"/>
              </p:ext>
            </p:extLst>
          </p:nvPr>
        </p:nvGraphicFramePr>
        <p:xfrm>
          <a:off x="621613" y="3759930"/>
          <a:ext cx="4361688" cy="1580602"/>
        </p:xfrm>
        <a:graphic>
          <a:graphicData uri="http://schemas.openxmlformats.org/drawingml/2006/table">
            <a:tbl>
              <a:tblPr firstRow="1" bandRow="1">
                <a:tableStyleId>{1FECB4D8-DB02-4DC6-A0A2-4F2EBAE1DC90}</a:tableStyleId>
              </a:tblPr>
              <a:tblGrid>
                <a:gridCol w="1988930">
                  <a:extLst>
                    <a:ext uri="{9D8B030D-6E8A-4147-A177-3AD203B41FA5}">
                      <a16:colId xmlns:a16="http://schemas.microsoft.com/office/drawing/2014/main" val="3828061449"/>
                    </a:ext>
                  </a:extLst>
                </a:gridCol>
                <a:gridCol w="2372758">
                  <a:extLst>
                    <a:ext uri="{9D8B030D-6E8A-4147-A177-3AD203B41FA5}">
                      <a16:colId xmlns:a16="http://schemas.microsoft.com/office/drawing/2014/main" val="2434414794"/>
                    </a:ext>
                  </a:extLst>
                </a:gridCol>
              </a:tblGrid>
              <a:tr h="479596">
                <a:tc gridSpan="2">
                  <a:txBody>
                    <a:bodyPr/>
                    <a:lstStyle>
                      <a:lvl1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9pPr>
                    </a:lstStyle>
                    <a:p>
                      <a:pPr algn="ctr"/>
                      <a:r>
                        <a:rPr lang="en-US" sz="1800" b="1" u="none" strike="noStrike" cap="none" dirty="0">
                          <a:solidFill>
                            <a:schemeClr val="bg1"/>
                          </a:solidFill>
                          <a:effectLst/>
                          <a:latin typeface="Lub Dub Condensed" panose="020B0506030403020204" pitchFamily="34" charset="0"/>
                          <a:sym typeface="Arial"/>
                        </a:rPr>
                        <a:t>Risk Factors Not Quantified in the STS Score</a:t>
                      </a:r>
                      <a:endParaRPr lang="en-US" sz="1800" b="1" i="0" u="none" strike="noStrike" cap="none" dirty="0">
                        <a:solidFill>
                          <a:schemeClr val="bg1"/>
                        </a:solidFill>
                        <a:effectLst/>
                        <a:latin typeface="Lub Dub Condensed" panose="020B0506030403020204" pitchFamily="34" charset="0"/>
                        <a:ea typeface="+mn-ea"/>
                        <a:cs typeface="+mn-cs"/>
                        <a:sym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5597"/>
                    </a:solidFill>
                  </a:tcPr>
                </a:tc>
                <a:tc hMerge="1">
                  <a:txBody>
                    <a:bodyPr/>
                    <a:lstStyle/>
                    <a:p>
                      <a:pPr algn="ctr"/>
                      <a:r>
                        <a:rPr lang="en-US" sz="1800" b="1" i="0" u="none" strike="noStrike" cap="none" dirty="0">
                          <a:solidFill>
                            <a:schemeClr val="bg1"/>
                          </a:solidFill>
                          <a:effectLst/>
                          <a:latin typeface="Lub Dub Condensed" panose="020B0506030403020204" pitchFamily="34" charset="0"/>
                          <a:ea typeface="+mn-ea"/>
                          <a:cs typeface="+mn-cs"/>
                          <a:sym typeface="Arial"/>
                        </a:rPr>
                        <a:t>Favors use of stress imaging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5597"/>
                    </a:solidFill>
                  </a:tcPr>
                </a:tc>
                <a:extLst>
                  <a:ext uri="{0D108BD9-81ED-4DB2-BD59-A6C34878D82A}">
                    <a16:rowId xmlns:a16="http://schemas.microsoft.com/office/drawing/2014/main" val="1910571041"/>
                  </a:ext>
                </a:extLst>
              </a:tr>
              <a:tr h="367002">
                <a:tc>
                  <a:txBody>
                    <a:bodyPr/>
                    <a:lstStyle/>
                    <a:p>
                      <a:pPr marL="112713" marR="0" indent="0" algn="ctr" defTabSz="914400" rtl="0" eaLnBrk="1" latinLnBrk="0" hangingPunct="1">
                        <a:lnSpc>
                          <a:spcPct val="100000"/>
                        </a:lnSpc>
                        <a:spcBef>
                          <a:spcPts val="0"/>
                        </a:spcBef>
                        <a:spcAft>
                          <a:spcPts val="600"/>
                        </a:spcAft>
                        <a:buFont typeface="Arial" panose="020B0604020202020204" pitchFamily="34" charset="0"/>
                        <a:buNone/>
                        <a:tabLst/>
                      </a:pPr>
                      <a:r>
                        <a:rPr lang="en-US" sz="1600" b="0" kern="1200" dirty="0">
                          <a:solidFill>
                            <a:schemeClr val="dk1"/>
                          </a:solidFill>
                          <a:effectLst/>
                          <a:latin typeface="Lub Dub Condensed" panose="020B0506030403020204" pitchFamily="34" charset="0"/>
                          <a:ea typeface="+mn-ea"/>
                          <a:cs typeface="+mn-cs"/>
                        </a:rPr>
                        <a:t>Cirrhosis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12713" marR="0" indent="0" algn="ctr" defTabSz="914400" rtl="0" eaLnBrk="1" latinLnBrk="0" hangingPunct="1">
                        <a:lnSpc>
                          <a:spcPct val="100000"/>
                        </a:lnSpc>
                        <a:spcBef>
                          <a:spcPts val="0"/>
                        </a:spcBef>
                        <a:spcAft>
                          <a:spcPts val="600"/>
                        </a:spcAft>
                        <a:buFont typeface="Arial" panose="020B0604020202020204" pitchFamily="34" charset="0"/>
                        <a:buNone/>
                        <a:tabLst/>
                      </a:pPr>
                      <a:r>
                        <a:rPr lang="en-US" sz="1600" b="0" kern="1200" dirty="0">
                          <a:solidFill>
                            <a:schemeClr val="dk1"/>
                          </a:solidFill>
                          <a:effectLst/>
                          <a:latin typeface="Lub Dub Condensed" panose="020B0506030403020204" pitchFamily="34" charset="0"/>
                          <a:ea typeface="+mn-ea"/>
                          <a:cs typeface="+mn-cs"/>
                        </a:rPr>
                        <a:t>Meld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5945950"/>
                  </a:ext>
                </a:extLst>
              </a:tr>
              <a:tr h="367002">
                <a:tc>
                  <a:txBody>
                    <a:bodyPr/>
                    <a:lstStyle/>
                    <a:p>
                      <a:pPr marL="112713" marR="0" indent="0" algn="ctr" defTabSz="914400" rtl="0" eaLnBrk="1" latinLnBrk="0" hangingPunct="1">
                        <a:lnSpc>
                          <a:spcPct val="100000"/>
                        </a:lnSpc>
                        <a:spcBef>
                          <a:spcPts val="0"/>
                        </a:spcBef>
                        <a:spcAft>
                          <a:spcPts val="600"/>
                        </a:spcAft>
                        <a:buFont typeface="Arial" panose="020B0604020202020204" pitchFamily="34" charset="0"/>
                        <a:buNone/>
                        <a:tabLst/>
                      </a:pPr>
                      <a:r>
                        <a:rPr lang="en-US" sz="1600" b="0" kern="1200" dirty="0">
                          <a:solidFill>
                            <a:schemeClr val="dk1"/>
                          </a:solidFill>
                          <a:effectLst/>
                          <a:latin typeface="Lub Dub Condensed" panose="020B0506030403020204" pitchFamily="34" charset="0"/>
                          <a:ea typeface="+mn-ea"/>
                          <a:cs typeface="+mn-cs"/>
                        </a:rPr>
                        <a:t>Frailty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12713" marR="0" indent="0" algn="ctr" defTabSz="914400" rtl="0" eaLnBrk="1" latinLnBrk="0" hangingPunct="1">
                        <a:lnSpc>
                          <a:spcPct val="100000"/>
                        </a:lnSpc>
                        <a:spcBef>
                          <a:spcPts val="0"/>
                        </a:spcBef>
                        <a:spcAft>
                          <a:spcPts val="600"/>
                        </a:spcAft>
                        <a:buFont typeface="Arial" panose="020B0604020202020204" pitchFamily="34" charset="0"/>
                        <a:buNone/>
                        <a:tabLst/>
                      </a:pPr>
                      <a:r>
                        <a:rPr lang="en-US" sz="1600" b="0" kern="1200" dirty="0">
                          <a:solidFill>
                            <a:schemeClr val="dk1"/>
                          </a:solidFill>
                          <a:effectLst/>
                          <a:latin typeface="Lub Dub Condensed" panose="020B0506030403020204" pitchFamily="34" charset="0"/>
                          <a:ea typeface="+mn-ea"/>
                          <a:cs typeface="+mn-cs"/>
                        </a:rPr>
                        <a:t>Gait Speed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0355012"/>
                  </a:ext>
                </a:extLst>
              </a:tr>
              <a:tr h="367002">
                <a:tc>
                  <a:txBody>
                    <a:bodyPr/>
                    <a:lstStyle/>
                    <a:p>
                      <a:pPr marL="112713" marR="0" indent="0" algn="ctr" defTabSz="914400" rtl="0" eaLnBrk="1" latinLnBrk="0" hangingPunct="1">
                        <a:lnSpc>
                          <a:spcPct val="100000"/>
                        </a:lnSpc>
                        <a:spcBef>
                          <a:spcPts val="0"/>
                        </a:spcBef>
                        <a:spcAft>
                          <a:spcPts val="600"/>
                        </a:spcAft>
                        <a:buFont typeface="Arial" panose="020B0604020202020204" pitchFamily="34" charset="0"/>
                        <a:buNone/>
                        <a:tabLst/>
                      </a:pPr>
                      <a:r>
                        <a:rPr lang="en-US" sz="1600" b="0" kern="1200" dirty="0">
                          <a:solidFill>
                            <a:schemeClr val="dk1"/>
                          </a:solidFill>
                          <a:effectLst/>
                          <a:latin typeface="Lub Dub Condensed" panose="020B0506030403020204" pitchFamily="34" charset="0"/>
                          <a:ea typeface="+mn-ea"/>
                          <a:cs typeface="+mn-cs"/>
                        </a:rPr>
                        <a:t>Malnutrition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12713" marR="0" indent="0" algn="ctr" defTabSz="914400" rtl="0" eaLnBrk="1" latinLnBrk="0" hangingPunct="1">
                        <a:lnSpc>
                          <a:spcPct val="100000"/>
                        </a:lnSpc>
                        <a:spcBef>
                          <a:spcPts val="0"/>
                        </a:spcBef>
                        <a:spcAft>
                          <a:spcPts val="600"/>
                        </a:spcAft>
                        <a:buFont typeface="Arial" panose="020B0604020202020204" pitchFamily="34" charset="0"/>
                        <a:buNone/>
                        <a:tabLst/>
                      </a:pPr>
                      <a:r>
                        <a:rPr lang="en-US" sz="1600" b="0" kern="1200" dirty="0">
                          <a:solidFill>
                            <a:schemeClr val="dk1"/>
                          </a:solidFill>
                          <a:effectLst/>
                          <a:latin typeface="Lub Dub Condensed" panose="020B0506030403020204" pitchFamily="34" charset="0"/>
                          <a:ea typeface="+mn-ea"/>
                          <a:cs typeface="+mn-cs"/>
                        </a:rPr>
                        <a:t>MUST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3561533"/>
                  </a:ext>
                </a:extLst>
              </a:tr>
            </a:tbl>
          </a:graphicData>
        </a:graphic>
      </p:graphicFrame>
      <p:sp>
        <p:nvSpPr>
          <p:cNvPr id="27" name="Rectangle 26">
            <a:extLst>
              <a:ext uri="{FF2B5EF4-FFF2-40B4-BE49-F238E27FC236}">
                <a16:creationId xmlns:a16="http://schemas.microsoft.com/office/drawing/2014/main" id="{05851637-4843-41D7-9CD3-8F3CC660154C}"/>
              </a:ext>
              <a:ext uri="{C183D7F6-B498-43B3-948B-1728B52AA6E4}">
                <adec:decorative xmlns:adec="http://schemas.microsoft.com/office/drawing/2017/decorative" val="1"/>
              </a:ext>
            </a:extLst>
          </p:cNvPr>
          <p:cNvSpPr/>
          <p:nvPr/>
        </p:nvSpPr>
        <p:spPr>
          <a:xfrm>
            <a:off x="5279275" y="3863799"/>
            <a:ext cx="6378764" cy="14002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DAD73F6F-F38B-4CE3-93CA-91EBA6728912}"/>
              </a:ext>
            </a:extLst>
          </p:cNvPr>
          <p:cNvSpPr txBox="1"/>
          <p:nvPr/>
        </p:nvSpPr>
        <p:spPr>
          <a:xfrm>
            <a:off x="5279275" y="3959887"/>
            <a:ext cx="6378764" cy="1200329"/>
          </a:xfrm>
          <a:prstGeom prst="rect">
            <a:avLst/>
          </a:prstGeom>
          <a:noFill/>
        </p:spPr>
        <p:txBody>
          <a:bodyPr wrap="square">
            <a:spAutoFit/>
          </a:bodyPr>
          <a:lstStyle/>
          <a:p>
            <a:pPr algn="ctr" hangingPunct="0">
              <a:lnSpc>
                <a:spcPct val="100000"/>
              </a:lnSpc>
            </a:pPr>
            <a:r>
              <a:rPr lang="en-US" b="1" dirty="0">
                <a:solidFill>
                  <a:srgbClr val="CF2429"/>
                </a:solidFill>
                <a:latin typeface="Lub Dub Condensed" panose="020B0506030403020204" pitchFamily="34" charset="0"/>
                <a:cs typeface="Arial" panose="020B0604020202020204" pitchFamily="34" charset="0"/>
              </a:rPr>
              <a:t>Guiding Principle: </a:t>
            </a:r>
            <a:r>
              <a:rPr lang="en-US" dirty="0">
                <a:latin typeface="Lub Dub Condensed" panose="020B0506030403020204" pitchFamily="34" charset="0"/>
                <a:cs typeface="Arial" panose="020B0604020202020204" pitchFamily="34" charset="0"/>
              </a:rPr>
              <a:t>In patients who are being considered for CABG, calculation of the STS risk score is recommended to help stratify patient risk. The MELD score, gait speed, and the MUST score may help in patients with cirrhosis, frailty, and malnutrition respectively. </a:t>
            </a:r>
          </a:p>
        </p:txBody>
      </p:sp>
      <p:sp>
        <p:nvSpPr>
          <p:cNvPr id="6" name="Text Placeholder 5">
            <a:extLst>
              <a:ext uri="{FF2B5EF4-FFF2-40B4-BE49-F238E27FC236}">
                <a16:creationId xmlns:a16="http://schemas.microsoft.com/office/drawing/2014/main" id="{521D3B6F-A37F-4BCC-87DE-923795B48679}"/>
              </a:ext>
            </a:extLst>
          </p:cNvPr>
          <p:cNvSpPr>
            <a:spLocks noGrp="1"/>
          </p:cNvSpPr>
          <p:nvPr>
            <p:ph type="body" sz="quarter" idx="13"/>
          </p:nvPr>
        </p:nvSpPr>
        <p:spPr>
          <a:xfrm>
            <a:off x="2763012" y="5606139"/>
            <a:ext cx="6665976" cy="271939"/>
          </a:xfrm>
        </p:spPr>
        <p:txBody>
          <a:bodyPr/>
          <a:lstStyle/>
          <a:p>
            <a:pPr marL="0" indent="0" algn="ctr"/>
            <a:r>
              <a:rPr lang="en-US" b="1" dirty="0"/>
              <a:t>Abbreviations: </a:t>
            </a:r>
            <a:r>
              <a:rPr lang="en-US" dirty="0"/>
              <a:t>CABG indicates coronary artery bypass grafting; MELD, Model for End-Stage Liver Disease; MUST, Malnutrition Universal Screening Tool; and STS, Society of Thoracic Surgeons.</a:t>
            </a:r>
          </a:p>
          <a:p>
            <a:pPr marL="0" indent="0" algn="ctr"/>
            <a:r>
              <a:rPr lang="en-US" sz="1200" b="1" dirty="0">
                <a:latin typeface="Lub Dub Condensed" panose="020B0506030403020204" pitchFamily="34" charset="0"/>
              </a:rPr>
              <a:t>* See: </a:t>
            </a:r>
            <a:r>
              <a:rPr lang="en-US" sz="1200" dirty="0">
                <a:latin typeface="Lub Dub Condensed" panose="020B0506030403020204" pitchFamily="34" charset="0"/>
              </a:rPr>
              <a:t>https://www.sts.org/resources/risk-calculator</a:t>
            </a:r>
          </a:p>
        </p:txBody>
      </p:sp>
      <p:sp>
        <p:nvSpPr>
          <p:cNvPr id="7" name="TextBox 6">
            <a:extLst>
              <a:ext uri="{FF2B5EF4-FFF2-40B4-BE49-F238E27FC236}">
                <a16:creationId xmlns:a16="http://schemas.microsoft.com/office/drawing/2014/main" id="{B9EBF977-58BD-43CD-956A-A1C8C24510BB}"/>
              </a:ext>
              <a:ext uri="{C183D7F6-B498-43B3-948B-1728B52AA6E4}">
                <adec:decorative xmlns:adec="http://schemas.microsoft.com/office/drawing/2017/decorative" val="1"/>
              </a:ext>
            </a:extLst>
          </p:cNvPr>
          <p:cNvSpPr txBox="1"/>
          <p:nvPr/>
        </p:nvSpPr>
        <p:spPr>
          <a:xfrm>
            <a:off x="2415952" y="1259132"/>
            <a:ext cx="6912500" cy="932563"/>
          </a:xfrm>
          <a:prstGeom prst="rect">
            <a:avLst/>
          </a:prstGeom>
          <a:solidFill>
            <a:srgbClr val="46A547"/>
          </a:solidFill>
        </p:spPr>
        <p:txBody>
          <a:bodyPr wrap="square" lIns="91440" tIns="91440" rIns="91440" bIns="91440" numCol="1" spcCol="182880">
            <a:spAutoFit/>
          </a:bodyPr>
          <a:lstStyle/>
          <a:p>
            <a:pPr algn="ctr">
              <a:lnSpc>
                <a:spcPct val="90000"/>
              </a:lnSpc>
              <a:spcAft>
                <a:spcPts val="600"/>
              </a:spcAft>
            </a:pPr>
            <a:r>
              <a:rPr lang="en-US" dirty="0">
                <a:solidFill>
                  <a:schemeClr val="bg1"/>
                </a:solidFill>
                <a:latin typeface="Lub Dub Bold" panose="020B0803030403020204" pitchFamily="34" charset="0"/>
              </a:rPr>
              <a:t>In patients who are being considered for CABG, calculation of the Society of Thoracic Surgeons (STS) risk score is recommended to help stratify patient risk (Class 1).*</a:t>
            </a:r>
          </a:p>
        </p:txBody>
      </p:sp>
      <p:sp>
        <p:nvSpPr>
          <p:cNvPr id="8" name="TextBox 7">
            <a:extLst>
              <a:ext uri="{FF2B5EF4-FFF2-40B4-BE49-F238E27FC236}">
                <a16:creationId xmlns:a16="http://schemas.microsoft.com/office/drawing/2014/main" id="{1FB16230-BF4A-409E-BC30-A5AB37419595}"/>
              </a:ext>
              <a:ext uri="{C183D7F6-B498-43B3-948B-1728B52AA6E4}">
                <adec:decorative xmlns:adec="http://schemas.microsoft.com/office/drawing/2017/decorative" val="1"/>
              </a:ext>
            </a:extLst>
          </p:cNvPr>
          <p:cNvSpPr txBox="1"/>
          <p:nvPr/>
        </p:nvSpPr>
        <p:spPr>
          <a:xfrm>
            <a:off x="853900" y="2871445"/>
            <a:ext cx="1185854" cy="546431"/>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350">
                <a:solidFill>
                  <a:schemeClr val="bg1"/>
                </a:solidFill>
                <a:latin typeface="Lub Dub Bold" panose="020B0803030403020204" pitchFamily="34" charset="0"/>
                <a:cs typeface="Lato"/>
              </a:defRPr>
            </a:lvl1pPr>
          </a:lstStyle>
          <a:p>
            <a:r>
              <a:rPr lang="en-US" sz="1200" dirty="0">
                <a:latin typeface="Lub Dub Medium" panose="020B0603030403020204" pitchFamily="34" charset="0"/>
              </a:rPr>
              <a:t>Reoperation</a:t>
            </a:r>
          </a:p>
        </p:txBody>
      </p:sp>
      <p:grpSp>
        <p:nvGrpSpPr>
          <p:cNvPr id="9" name="Group 8">
            <a:extLst>
              <a:ext uri="{FF2B5EF4-FFF2-40B4-BE49-F238E27FC236}">
                <a16:creationId xmlns:a16="http://schemas.microsoft.com/office/drawing/2014/main" id="{DF1782CF-8219-4E32-8B38-D93D6E88131E}"/>
              </a:ext>
              <a:ext uri="{C183D7F6-B498-43B3-948B-1728B52AA6E4}">
                <adec:decorative xmlns:adec="http://schemas.microsoft.com/office/drawing/2017/decorative" val="1"/>
              </a:ext>
            </a:extLst>
          </p:cNvPr>
          <p:cNvGrpSpPr/>
          <p:nvPr/>
        </p:nvGrpSpPr>
        <p:grpSpPr>
          <a:xfrm>
            <a:off x="1487568" y="2199284"/>
            <a:ext cx="4329921" cy="650905"/>
            <a:chOff x="1516294" y="2896068"/>
            <a:chExt cx="4598504" cy="650905"/>
          </a:xfrm>
        </p:grpSpPr>
        <p:cxnSp>
          <p:nvCxnSpPr>
            <p:cNvPr id="10" name="Straight Arrow Connector 9">
              <a:extLst>
                <a:ext uri="{FF2B5EF4-FFF2-40B4-BE49-F238E27FC236}">
                  <a16:creationId xmlns:a16="http://schemas.microsoft.com/office/drawing/2014/main" id="{5A90756D-C291-4C53-B1EE-80D91F83B701}"/>
                </a:ext>
                <a:ext uri="{C183D7F6-B498-43B3-948B-1728B52AA6E4}">
                  <adec:decorative xmlns:adec="http://schemas.microsoft.com/office/drawing/2017/decorative" val="1"/>
                </a:ext>
              </a:extLst>
            </p:cNvPr>
            <p:cNvCxnSpPr>
              <a:cxnSpLocks/>
            </p:cNvCxnSpPr>
            <p:nvPr/>
          </p:nvCxnSpPr>
          <p:spPr>
            <a:xfrm>
              <a:off x="6114798" y="2896068"/>
              <a:ext cx="0" cy="199024"/>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Rectangle 2">
              <a:extLst>
                <a:ext uri="{FF2B5EF4-FFF2-40B4-BE49-F238E27FC236}">
                  <a16:creationId xmlns:a16="http://schemas.microsoft.com/office/drawing/2014/main" id="{46995270-099F-49D4-9D2B-8848799D7246}"/>
                </a:ext>
                <a:ext uri="{C183D7F6-B498-43B3-948B-1728B52AA6E4}">
                  <adec:decorative xmlns:adec="http://schemas.microsoft.com/office/drawing/2017/decorative" val="1"/>
                </a:ext>
              </a:extLst>
            </p:cNvPr>
            <p:cNvSpPr/>
            <p:nvPr/>
          </p:nvSpPr>
          <p:spPr>
            <a:xfrm>
              <a:off x="1516294" y="3084464"/>
              <a:ext cx="4598504" cy="46250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12" name="TextBox 11">
            <a:extLst>
              <a:ext uri="{FF2B5EF4-FFF2-40B4-BE49-F238E27FC236}">
                <a16:creationId xmlns:a16="http://schemas.microsoft.com/office/drawing/2014/main" id="{34E515B4-9092-4DAF-B117-7FD138FA4E2A}"/>
              </a:ext>
              <a:ext uri="{C183D7F6-B498-43B3-948B-1728B52AA6E4}">
                <adec:decorative xmlns:adec="http://schemas.microsoft.com/office/drawing/2017/decorative" val="1"/>
              </a:ext>
            </a:extLst>
          </p:cNvPr>
          <p:cNvSpPr txBox="1"/>
          <p:nvPr/>
        </p:nvSpPr>
        <p:spPr>
          <a:xfrm>
            <a:off x="2329025" y="2871445"/>
            <a:ext cx="1185854" cy="546431"/>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350">
                <a:solidFill>
                  <a:schemeClr val="bg1"/>
                </a:solidFill>
                <a:latin typeface="Lub Dub Bold" panose="020B0803030403020204" pitchFamily="34" charset="0"/>
                <a:cs typeface="Lato"/>
              </a:defRPr>
            </a:lvl1pPr>
          </a:lstStyle>
          <a:p>
            <a:r>
              <a:rPr lang="en-US" sz="1200" dirty="0">
                <a:latin typeface="Lub Dub Medium" panose="020B0603030403020204" pitchFamily="34" charset="0"/>
              </a:rPr>
              <a:t>Prolonged Ventilation</a:t>
            </a:r>
          </a:p>
        </p:txBody>
      </p:sp>
      <p:sp>
        <p:nvSpPr>
          <p:cNvPr id="13" name="TextBox 12">
            <a:extLst>
              <a:ext uri="{FF2B5EF4-FFF2-40B4-BE49-F238E27FC236}">
                <a16:creationId xmlns:a16="http://schemas.microsoft.com/office/drawing/2014/main" id="{F9BF9EC5-8C17-40B1-9A30-E866AB09ECA0}"/>
              </a:ext>
              <a:ext uri="{C183D7F6-B498-43B3-948B-1728B52AA6E4}">
                <adec:decorative xmlns:adec="http://schemas.microsoft.com/office/drawing/2017/decorative" val="1"/>
              </a:ext>
            </a:extLst>
          </p:cNvPr>
          <p:cNvSpPr txBox="1"/>
          <p:nvPr/>
        </p:nvSpPr>
        <p:spPr>
          <a:xfrm>
            <a:off x="3804150" y="2871445"/>
            <a:ext cx="1185854" cy="546431"/>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350">
                <a:solidFill>
                  <a:schemeClr val="bg1"/>
                </a:solidFill>
                <a:latin typeface="Lub Dub Bold" panose="020B0803030403020204" pitchFamily="34" charset="0"/>
                <a:cs typeface="Lato"/>
              </a:defRPr>
            </a:lvl1pPr>
          </a:lstStyle>
          <a:p>
            <a:r>
              <a:rPr lang="en-US" sz="1200" dirty="0">
                <a:latin typeface="Lub Dub Medium" panose="020B0603030403020204" pitchFamily="34" charset="0"/>
              </a:rPr>
              <a:t>Renal Failure</a:t>
            </a:r>
          </a:p>
        </p:txBody>
      </p:sp>
      <p:sp>
        <p:nvSpPr>
          <p:cNvPr id="14" name="TextBox 13">
            <a:extLst>
              <a:ext uri="{FF2B5EF4-FFF2-40B4-BE49-F238E27FC236}">
                <a16:creationId xmlns:a16="http://schemas.microsoft.com/office/drawing/2014/main" id="{C401B7B2-0AA9-4B42-9DCB-00D8AF17DFAB}"/>
              </a:ext>
              <a:ext uri="{C183D7F6-B498-43B3-948B-1728B52AA6E4}">
                <adec:decorative xmlns:adec="http://schemas.microsoft.com/office/drawing/2017/decorative" val="1"/>
              </a:ext>
            </a:extLst>
          </p:cNvPr>
          <p:cNvSpPr txBox="1"/>
          <p:nvPr/>
        </p:nvSpPr>
        <p:spPr>
          <a:xfrm>
            <a:off x="5279275" y="2871445"/>
            <a:ext cx="1185854" cy="546431"/>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350">
                <a:solidFill>
                  <a:schemeClr val="bg1"/>
                </a:solidFill>
                <a:latin typeface="Lub Dub Bold" panose="020B0803030403020204" pitchFamily="34" charset="0"/>
                <a:cs typeface="Lato"/>
              </a:defRPr>
            </a:lvl1pPr>
          </a:lstStyle>
          <a:p>
            <a:r>
              <a:rPr lang="en-US" sz="1200" dirty="0">
                <a:latin typeface="Lub Dub Medium" panose="020B0603030403020204" pitchFamily="34" charset="0"/>
              </a:rPr>
              <a:t>Death</a:t>
            </a:r>
          </a:p>
        </p:txBody>
      </p:sp>
      <p:sp>
        <p:nvSpPr>
          <p:cNvPr id="15" name="TextBox 14">
            <a:extLst>
              <a:ext uri="{FF2B5EF4-FFF2-40B4-BE49-F238E27FC236}">
                <a16:creationId xmlns:a16="http://schemas.microsoft.com/office/drawing/2014/main" id="{ACFBD357-E9D7-4FB8-8504-37974FD0FA04}"/>
              </a:ext>
              <a:ext uri="{C183D7F6-B498-43B3-948B-1728B52AA6E4}">
                <adec:decorative xmlns:adec="http://schemas.microsoft.com/office/drawing/2017/decorative" val="1"/>
              </a:ext>
            </a:extLst>
          </p:cNvPr>
          <p:cNvSpPr txBox="1"/>
          <p:nvPr/>
        </p:nvSpPr>
        <p:spPr>
          <a:xfrm>
            <a:off x="6754400" y="2871445"/>
            <a:ext cx="1185854" cy="546431"/>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350">
                <a:solidFill>
                  <a:schemeClr val="bg1"/>
                </a:solidFill>
                <a:latin typeface="Lub Dub Bold" panose="020B0803030403020204" pitchFamily="34" charset="0"/>
                <a:cs typeface="Lato"/>
              </a:defRPr>
            </a:lvl1pPr>
          </a:lstStyle>
          <a:p>
            <a:r>
              <a:rPr lang="en-US" sz="1200" dirty="0">
                <a:latin typeface="Lub Dub Medium" panose="020B0603030403020204" pitchFamily="34" charset="0"/>
              </a:rPr>
              <a:t>Permanent Stroke</a:t>
            </a:r>
          </a:p>
        </p:txBody>
      </p:sp>
      <p:sp>
        <p:nvSpPr>
          <p:cNvPr id="16" name="TextBox 15">
            <a:extLst>
              <a:ext uri="{FF2B5EF4-FFF2-40B4-BE49-F238E27FC236}">
                <a16:creationId xmlns:a16="http://schemas.microsoft.com/office/drawing/2014/main" id="{4A8531FA-E8D0-4A12-B31F-D685FB72EB7D}"/>
              </a:ext>
              <a:ext uri="{C183D7F6-B498-43B3-948B-1728B52AA6E4}">
                <adec:decorative xmlns:adec="http://schemas.microsoft.com/office/drawing/2017/decorative" val="1"/>
              </a:ext>
            </a:extLst>
          </p:cNvPr>
          <p:cNvSpPr txBox="1"/>
          <p:nvPr/>
        </p:nvSpPr>
        <p:spPr>
          <a:xfrm>
            <a:off x="8229525" y="2871445"/>
            <a:ext cx="1185854" cy="546431"/>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350">
                <a:solidFill>
                  <a:schemeClr val="bg1"/>
                </a:solidFill>
                <a:latin typeface="Lub Dub Bold" panose="020B0803030403020204" pitchFamily="34" charset="0"/>
                <a:cs typeface="Lato"/>
              </a:defRPr>
            </a:lvl1pPr>
          </a:lstStyle>
          <a:p>
            <a:r>
              <a:rPr lang="en-US" sz="1200" dirty="0">
                <a:latin typeface="Lub Dub Medium" panose="020B0603030403020204" pitchFamily="34" charset="0"/>
              </a:rPr>
              <a:t>Deep Sternal Wound Infections</a:t>
            </a:r>
          </a:p>
        </p:txBody>
      </p:sp>
      <p:sp>
        <p:nvSpPr>
          <p:cNvPr id="17" name="TextBox 16">
            <a:extLst>
              <a:ext uri="{FF2B5EF4-FFF2-40B4-BE49-F238E27FC236}">
                <a16:creationId xmlns:a16="http://schemas.microsoft.com/office/drawing/2014/main" id="{80279260-E05B-43E7-ABC9-F5CFFFC8872E}"/>
              </a:ext>
              <a:ext uri="{C183D7F6-B498-43B3-948B-1728B52AA6E4}">
                <adec:decorative xmlns:adec="http://schemas.microsoft.com/office/drawing/2017/decorative" val="1"/>
              </a:ext>
            </a:extLst>
          </p:cNvPr>
          <p:cNvSpPr txBox="1"/>
          <p:nvPr/>
        </p:nvSpPr>
        <p:spPr>
          <a:xfrm>
            <a:off x="9704651" y="2871445"/>
            <a:ext cx="1185854" cy="546431"/>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350">
                <a:solidFill>
                  <a:schemeClr val="bg1"/>
                </a:solidFill>
                <a:latin typeface="Lub Dub Bold" panose="020B0803030403020204" pitchFamily="34" charset="0"/>
                <a:cs typeface="Lato"/>
              </a:defRPr>
            </a:lvl1pPr>
          </a:lstStyle>
          <a:p>
            <a:r>
              <a:rPr lang="en-US" sz="1200" dirty="0">
                <a:latin typeface="Lub Dub Medium" panose="020B0603030403020204" pitchFamily="34" charset="0"/>
              </a:rPr>
              <a:t>Prolonged Length of Stay</a:t>
            </a:r>
          </a:p>
        </p:txBody>
      </p:sp>
      <p:cxnSp>
        <p:nvCxnSpPr>
          <p:cNvPr id="18" name="Straight Arrow Connector 17">
            <a:extLst>
              <a:ext uri="{FF2B5EF4-FFF2-40B4-BE49-F238E27FC236}">
                <a16:creationId xmlns:a16="http://schemas.microsoft.com/office/drawing/2014/main" id="{DF2CAA97-7DCE-4630-A349-7D297A05EAA1}"/>
              </a:ext>
              <a:ext uri="{C183D7F6-B498-43B3-948B-1728B52AA6E4}">
                <adec:decorative xmlns:adec="http://schemas.microsoft.com/office/drawing/2017/decorative" val="1"/>
              </a:ext>
            </a:extLst>
          </p:cNvPr>
          <p:cNvCxnSpPr>
            <a:cxnSpLocks/>
          </p:cNvCxnSpPr>
          <p:nvPr/>
        </p:nvCxnSpPr>
        <p:spPr>
          <a:xfrm>
            <a:off x="2921890" y="2387680"/>
            <a:ext cx="0" cy="46250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7280563-9E07-48EF-8B7C-D92C529D553E}"/>
              </a:ext>
              <a:ext uri="{C183D7F6-B498-43B3-948B-1728B52AA6E4}">
                <adec:decorative xmlns:adec="http://schemas.microsoft.com/office/drawing/2017/decorative" val="1"/>
              </a:ext>
            </a:extLst>
          </p:cNvPr>
          <p:cNvCxnSpPr>
            <a:cxnSpLocks/>
          </p:cNvCxnSpPr>
          <p:nvPr/>
        </p:nvCxnSpPr>
        <p:spPr>
          <a:xfrm>
            <a:off x="4400170" y="2398308"/>
            <a:ext cx="0" cy="46250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B39354D-22CB-440A-BF9E-C71BA5651C6F}"/>
              </a:ext>
              <a:ext uri="{C183D7F6-B498-43B3-948B-1728B52AA6E4}">
                <adec:decorative xmlns:adec="http://schemas.microsoft.com/office/drawing/2017/decorative" val="1"/>
              </a:ext>
            </a:extLst>
          </p:cNvPr>
          <p:cNvCxnSpPr>
            <a:cxnSpLocks/>
          </p:cNvCxnSpPr>
          <p:nvPr/>
        </p:nvCxnSpPr>
        <p:spPr>
          <a:xfrm>
            <a:off x="5817490" y="2398308"/>
            <a:ext cx="0" cy="46250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Rectangle 2">
            <a:extLst>
              <a:ext uri="{FF2B5EF4-FFF2-40B4-BE49-F238E27FC236}">
                <a16:creationId xmlns:a16="http://schemas.microsoft.com/office/drawing/2014/main" id="{B5C3F5EA-56AC-434F-83CB-53D2983EC17A}"/>
              </a:ext>
              <a:ext uri="{C183D7F6-B498-43B3-948B-1728B52AA6E4}">
                <adec:decorative xmlns:adec="http://schemas.microsoft.com/office/drawing/2017/decorative" val="1"/>
              </a:ext>
            </a:extLst>
          </p:cNvPr>
          <p:cNvSpPr/>
          <p:nvPr/>
        </p:nvSpPr>
        <p:spPr>
          <a:xfrm flipH="1">
            <a:off x="5817490" y="2387680"/>
            <a:ext cx="1573909" cy="46250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5" name="Rectangle 2">
            <a:extLst>
              <a:ext uri="{FF2B5EF4-FFF2-40B4-BE49-F238E27FC236}">
                <a16:creationId xmlns:a16="http://schemas.microsoft.com/office/drawing/2014/main" id="{E45959CE-59AF-4685-ACC2-12629A917D42}"/>
              </a:ext>
              <a:ext uri="{C183D7F6-B498-43B3-948B-1728B52AA6E4}">
                <adec:decorative xmlns:adec="http://schemas.microsoft.com/office/drawing/2017/decorative" val="1"/>
              </a:ext>
            </a:extLst>
          </p:cNvPr>
          <p:cNvSpPr/>
          <p:nvPr/>
        </p:nvSpPr>
        <p:spPr>
          <a:xfrm flipH="1">
            <a:off x="5817487" y="2387680"/>
            <a:ext cx="3002657" cy="46250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Slide Number Placeholder 3">
            <a:extLst>
              <a:ext uri="{FF2B5EF4-FFF2-40B4-BE49-F238E27FC236}">
                <a16:creationId xmlns:a16="http://schemas.microsoft.com/office/drawing/2014/main" id="{065657AF-029B-4AB7-881D-B903CC587DE0}"/>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6</a:t>
            </a:fld>
            <a:endParaRPr lang="en-US" sz="900" dirty="0"/>
          </a:p>
        </p:txBody>
      </p:sp>
      <p:sp>
        <p:nvSpPr>
          <p:cNvPr id="26" name="Rectangle 2">
            <a:extLst>
              <a:ext uri="{FF2B5EF4-FFF2-40B4-BE49-F238E27FC236}">
                <a16:creationId xmlns:a16="http://schemas.microsoft.com/office/drawing/2014/main" id="{EAF73B37-5898-4551-BAA2-AA195BF3CCBF}"/>
              </a:ext>
              <a:ext uri="{C183D7F6-B498-43B3-948B-1728B52AA6E4}">
                <adec:decorative xmlns:adec="http://schemas.microsoft.com/office/drawing/2017/decorative" val="1"/>
              </a:ext>
            </a:extLst>
          </p:cNvPr>
          <p:cNvSpPr/>
          <p:nvPr/>
        </p:nvSpPr>
        <p:spPr>
          <a:xfrm flipH="1">
            <a:off x="8713084" y="2387680"/>
            <a:ext cx="1583055" cy="46250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147567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up)">
                                      <p:cBhvr>
                                        <p:cTn id="19" dur="500"/>
                                        <p:tgtEl>
                                          <p:spTgt spid="1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up)">
                                      <p:cBhvr>
                                        <p:cTn id="35" dur="500"/>
                                        <p:tgtEl>
                                          <p:spTgt spid="20"/>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wipe(left)">
                                      <p:cBhvr>
                                        <p:cTn id="43" dur="500"/>
                                        <p:tgtEl>
                                          <p:spTgt spid="31"/>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childTnLst>
                                </p:cTn>
                              </p:par>
                            </p:childTnLst>
                          </p:cTn>
                        </p:par>
                        <p:par>
                          <p:cTn id="56" fill="hold">
                            <p:stCondLst>
                              <p:cond delay="6500"/>
                            </p:stCondLst>
                            <p:childTnLst>
                              <p:par>
                                <p:cTn id="57" presetID="1" presetClass="entr" presetSubtype="0"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childTnLst>
                                </p:cTn>
                              </p:par>
                            </p:childTnLst>
                          </p:cTn>
                        </p:par>
                        <p:par>
                          <p:cTn id="63" fill="hold">
                            <p:stCondLst>
                              <p:cond delay="7000"/>
                            </p:stCondLst>
                            <p:childTnLst>
                              <p:par>
                                <p:cTn id="64" presetID="1" presetClass="entr" presetSubtype="0" fill="hold" grpId="1" nodeType="afterEffect">
                                  <p:stCondLst>
                                    <p:cond delay="0"/>
                                  </p:stCondLst>
                                  <p:childTnLst>
                                    <p:set>
                                      <p:cBhvr>
                                        <p:cTn id="65"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animBg="1"/>
      <p:bldP spid="13" grpId="0" animBg="1"/>
      <p:bldP spid="14" grpId="0" animBg="1"/>
      <p:bldP spid="15" grpId="0" animBg="1"/>
      <p:bldP spid="16" grpId="0" animBg="1"/>
      <p:bldP spid="17" grpId="0" animBg="1"/>
      <p:bldP spid="17" grpId="1" animBg="1"/>
      <p:bldP spid="31" grpId="0" animBg="1"/>
      <p:bldP spid="35" grpId="0" animBg="1"/>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D07B49-9CD1-44F7-A815-E129DFDFFBE5}"/>
              </a:ext>
            </a:extLst>
          </p:cNvPr>
          <p:cNvSpPr>
            <a:spLocks noGrp="1"/>
          </p:cNvSpPr>
          <p:nvPr>
            <p:ph type="title"/>
          </p:nvPr>
        </p:nvSpPr>
        <p:spPr/>
        <p:txBody>
          <a:bodyPr/>
          <a:lstStyle/>
          <a:p>
            <a:r>
              <a:rPr lang="en-US" dirty="0"/>
              <a:t>Defining Lesion Severity</a:t>
            </a:r>
          </a:p>
        </p:txBody>
      </p:sp>
      <p:sp>
        <p:nvSpPr>
          <p:cNvPr id="9" name="TextBox 8">
            <a:extLst>
              <a:ext uri="{FF2B5EF4-FFF2-40B4-BE49-F238E27FC236}">
                <a16:creationId xmlns:a16="http://schemas.microsoft.com/office/drawing/2014/main" id="{0BF5C9DB-00C0-4722-951F-69C1D452D9B2}"/>
              </a:ext>
              <a:ext uri="{C183D7F6-B498-43B3-948B-1728B52AA6E4}">
                <adec:decorative xmlns:adec="http://schemas.microsoft.com/office/drawing/2017/decorative" val="1"/>
              </a:ext>
            </a:extLst>
          </p:cNvPr>
          <p:cNvSpPr txBox="1"/>
          <p:nvPr/>
        </p:nvSpPr>
        <p:spPr>
          <a:xfrm>
            <a:off x="524541" y="2664680"/>
            <a:ext cx="1871657" cy="2743200"/>
          </a:xfrm>
          <a:prstGeom prst="rect">
            <a:avLst/>
          </a:prstGeom>
          <a:solidFill>
            <a:schemeClr val="bg1">
              <a:lumMod val="85000"/>
            </a:schemeClr>
          </a:solidFill>
        </p:spPr>
        <p:txBody>
          <a:bodyPr wrap="square" lIns="91440" tIns="365760" numCol="1" spcCol="182880">
            <a:spAutoFit/>
          </a:bodyPr>
          <a:lstStyle/>
          <a:p>
            <a:pPr>
              <a:spcAft>
                <a:spcPts val="600"/>
              </a:spcAft>
            </a:pPr>
            <a:endParaRPr lang="en-US" sz="1200" dirty="0">
              <a:latin typeface="Lub Dub Medium" panose="020B0603030403020204" pitchFamily="34" charset="0"/>
            </a:endParaRPr>
          </a:p>
        </p:txBody>
      </p:sp>
      <p:sp>
        <p:nvSpPr>
          <p:cNvPr id="7" name="Rectangle Container">
            <a:extLst>
              <a:ext uri="{FF2B5EF4-FFF2-40B4-BE49-F238E27FC236}">
                <a16:creationId xmlns:a16="http://schemas.microsoft.com/office/drawing/2014/main" id="{AAD6319A-4D75-4637-930E-BBED6EE1EB51}"/>
              </a:ext>
              <a:ext uri="{C183D7F6-B498-43B3-948B-1728B52AA6E4}">
                <adec:decorative xmlns:adec="http://schemas.microsoft.com/office/drawing/2017/decorative" val="1"/>
              </a:ext>
            </a:extLst>
          </p:cNvPr>
          <p:cNvSpPr/>
          <p:nvPr/>
        </p:nvSpPr>
        <p:spPr>
          <a:xfrm>
            <a:off x="4512564" y="1067557"/>
            <a:ext cx="3166872" cy="534536"/>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endParaRPr lang="en-US" sz="2000" b="1" dirty="0">
              <a:solidFill>
                <a:schemeClr val="bg1"/>
              </a:solidFill>
              <a:latin typeface="Lub Dub Bold" panose="020B0803030403020204" pitchFamily="34" charset="0"/>
              <a:cs typeface="Lato"/>
            </a:endParaRPr>
          </a:p>
        </p:txBody>
      </p:sp>
      <p:sp>
        <p:nvSpPr>
          <p:cNvPr id="8" name="Rectangle Container">
            <a:extLst>
              <a:ext uri="{FF2B5EF4-FFF2-40B4-BE49-F238E27FC236}">
                <a16:creationId xmlns:a16="http://schemas.microsoft.com/office/drawing/2014/main" id="{FE12D503-2679-477F-B1C2-103E7E4F820B}"/>
              </a:ext>
              <a:ext uri="{C183D7F6-B498-43B3-948B-1728B52AA6E4}">
                <adec:decorative xmlns:adec="http://schemas.microsoft.com/office/drawing/2017/decorative" val="1"/>
              </a:ext>
            </a:extLst>
          </p:cNvPr>
          <p:cNvSpPr/>
          <p:nvPr/>
        </p:nvSpPr>
        <p:spPr>
          <a:xfrm>
            <a:off x="771061" y="2181726"/>
            <a:ext cx="1378617" cy="773727"/>
          </a:xfrm>
          <a:prstGeom prst="rect">
            <a:avLst/>
          </a:prstGeom>
          <a:solidFill>
            <a:srgbClr val="46A547"/>
          </a:solidFill>
          <a:ln w="25400">
            <a:noFill/>
          </a:ln>
          <a:effectLst>
            <a:outerShdw blurRad="63500" sx="102000" sy="102000" algn="ctr" rotWithShape="0">
              <a:prstClr val="black">
                <a:alpha val="40000"/>
              </a:prstClr>
            </a:outerShdw>
          </a:effectLst>
        </p:spPr>
        <p:txBody>
          <a:bodyPr spcFirstLastPara="0" lIns="0" tIns="0" rIns="0" bIns="0" anchor="ctr"/>
          <a:lstStyle/>
          <a:p>
            <a:pPr algn="ctr" hangingPunct="0">
              <a:lnSpc>
                <a:spcPct val="90000"/>
              </a:lnSpc>
            </a:pPr>
            <a:endParaRPr lang="en-US" sz="1200" dirty="0">
              <a:latin typeface="Lub Dub Bold" panose="020B0803030403020204" pitchFamily="34" charset="0"/>
              <a:cs typeface="Lato"/>
            </a:endParaRPr>
          </a:p>
        </p:txBody>
      </p:sp>
      <p:sp>
        <p:nvSpPr>
          <p:cNvPr id="26" name="TextBox 25">
            <a:extLst>
              <a:ext uri="{FF2B5EF4-FFF2-40B4-BE49-F238E27FC236}">
                <a16:creationId xmlns:a16="http://schemas.microsoft.com/office/drawing/2014/main" id="{5CBC1275-AD01-44CC-9D9A-0E3143AEE538}"/>
              </a:ext>
              <a:ext uri="{C183D7F6-B498-43B3-948B-1728B52AA6E4}">
                <adec:decorative xmlns:adec="http://schemas.microsoft.com/office/drawing/2017/decorative" val="1"/>
              </a:ext>
            </a:extLst>
          </p:cNvPr>
          <p:cNvSpPr txBox="1"/>
          <p:nvPr/>
        </p:nvSpPr>
        <p:spPr>
          <a:xfrm>
            <a:off x="2775306" y="2664680"/>
            <a:ext cx="1871657" cy="2011680"/>
          </a:xfrm>
          <a:prstGeom prst="rect">
            <a:avLst/>
          </a:prstGeom>
          <a:solidFill>
            <a:schemeClr val="bg1">
              <a:lumMod val="85000"/>
            </a:schemeClr>
          </a:solidFill>
        </p:spPr>
        <p:txBody>
          <a:bodyPr wrap="square" lIns="91440" tIns="365760" numCol="1" spcCol="182880">
            <a:spAutoFit/>
          </a:bodyPr>
          <a:lstStyle/>
          <a:p>
            <a:pPr>
              <a:spcAft>
                <a:spcPts val="600"/>
              </a:spcAft>
            </a:pPr>
            <a:endParaRPr lang="en-US" sz="1200" dirty="0">
              <a:latin typeface="Lub Dub Medium" panose="020B0603030403020204" pitchFamily="34" charset="0"/>
            </a:endParaRPr>
          </a:p>
        </p:txBody>
      </p:sp>
      <p:sp>
        <p:nvSpPr>
          <p:cNvPr id="27" name="Rectangle Container">
            <a:extLst>
              <a:ext uri="{FF2B5EF4-FFF2-40B4-BE49-F238E27FC236}">
                <a16:creationId xmlns:a16="http://schemas.microsoft.com/office/drawing/2014/main" id="{1582D698-EF86-4515-AA80-794A21B29AE3}"/>
              </a:ext>
              <a:ext uri="{C183D7F6-B498-43B3-948B-1728B52AA6E4}">
                <adec:decorative xmlns:adec="http://schemas.microsoft.com/office/drawing/2017/decorative" val="1"/>
              </a:ext>
            </a:extLst>
          </p:cNvPr>
          <p:cNvSpPr/>
          <p:nvPr/>
        </p:nvSpPr>
        <p:spPr>
          <a:xfrm>
            <a:off x="3021826" y="2181726"/>
            <a:ext cx="1378617" cy="773727"/>
          </a:xfrm>
          <a:prstGeom prst="rect">
            <a:avLst/>
          </a:prstGeom>
          <a:solidFill>
            <a:srgbClr val="EE3823"/>
          </a:solidFill>
          <a:ln w="25400">
            <a:noFill/>
          </a:ln>
          <a:effectLst>
            <a:outerShdw blurRad="63500" sx="102000" sy="102000" algn="ctr" rotWithShape="0">
              <a:prstClr val="black">
                <a:alpha val="40000"/>
              </a:prstClr>
            </a:outerShdw>
          </a:effectLst>
        </p:spPr>
        <p:txBody>
          <a:bodyPr spcFirstLastPara="0" lIns="0" tIns="0" rIns="0" bIns="0" anchor="ctr"/>
          <a:lstStyle/>
          <a:p>
            <a:pPr algn="ctr" hangingPunct="0">
              <a:lnSpc>
                <a:spcPct val="90000"/>
              </a:lnSpc>
            </a:pPr>
            <a:endParaRPr lang="en-US" sz="1200" dirty="0">
              <a:latin typeface="Lub Dub Bold" panose="020B0803030403020204" pitchFamily="34" charset="0"/>
              <a:cs typeface="Lato"/>
            </a:endParaRPr>
          </a:p>
        </p:txBody>
      </p:sp>
      <p:sp>
        <p:nvSpPr>
          <p:cNvPr id="28" name="TextBox 27">
            <a:extLst>
              <a:ext uri="{FF2B5EF4-FFF2-40B4-BE49-F238E27FC236}">
                <a16:creationId xmlns:a16="http://schemas.microsoft.com/office/drawing/2014/main" id="{D8D2A98D-3F42-438A-82A0-1C25BAA9A399}"/>
              </a:ext>
              <a:ext uri="{C183D7F6-B498-43B3-948B-1728B52AA6E4}">
                <adec:decorative xmlns:adec="http://schemas.microsoft.com/office/drawing/2017/decorative" val="1"/>
              </a:ext>
            </a:extLst>
          </p:cNvPr>
          <p:cNvSpPr txBox="1"/>
          <p:nvPr/>
        </p:nvSpPr>
        <p:spPr>
          <a:xfrm>
            <a:off x="5026071" y="2664680"/>
            <a:ext cx="1871657" cy="2011680"/>
          </a:xfrm>
          <a:prstGeom prst="rect">
            <a:avLst/>
          </a:prstGeom>
          <a:solidFill>
            <a:schemeClr val="bg1">
              <a:lumMod val="85000"/>
            </a:schemeClr>
          </a:solidFill>
        </p:spPr>
        <p:txBody>
          <a:bodyPr wrap="square" lIns="91440" tIns="365760" numCol="1" spcCol="182880">
            <a:spAutoFit/>
          </a:bodyPr>
          <a:lstStyle/>
          <a:p>
            <a:pPr>
              <a:spcAft>
                <a:spcPts val="600"/>
              </a:spcAft>
            </a:pPr>
            <a:endParaRPr lang="en-US" sz="1200" dirty="0">
              <a:latin typeface="Lub Dub Medium" panose="020B0603030403020204" pitchFamily="34" charset="0"/>
            </a:endParaRPr>
          </a:p>
        </p:txBody>
      </p:sp>
      <p:sp>
        <p:nvSpPr>
          <p:cNvPr id="29" name="Rectangle Container">
            <a:extLst>
              <a:ext uri="{FF2B5EF4-FFF2-40B4-BE49-F238E27FC236}">
                <a16:creationId xmlns:a16="http://schemas.microsoft.com/office/drawing/2014/main" id="{12EB6572-EB4E-464A-BD66-4388529BE4C0}"/>
              </a:ext>
              <a:ext uri="{C183D7F6-B498-43B3-948B-1728B52AA6E4}">
                <adec:decorative xmlns:adec="http://schemas.microsoft.com/office/drawing/2017/decorative" val="1"/>
              </a:ext>
            </a:extLst>
          </p:cNvPr>
          <p:cNvSpPr/>
          <p:nvPr/>
        </p:nvSpPr>
        <p:spPr>
          <a:xfrm>
            <a:off x="5272591" y="2181726"/>
            <a:ext cx="1378617" cy="773727"/>
          </a:xfrm>
          <a:prstGeom prst="rect">
            <a:avLst/>
          </a:prstGeom>
          <a:solidFill>
            <a:srgbClr val="F0DB0E"/>
          </a:solidFill>
          <a:ln w="25400">
            <a:noFill/>
          </a:ln>
          <a:effectLst/>
        </p:spPr>
        <p:txBody>
          <a:bodyPr spcFirstLastPara="0" lIns="0" tIns="0" rIns="0" bIns="0" anchor="ctr"/>
          <a:lstStyle/>
          <a:p>
            <a:pPr lvl="0" algn="ctr" hangingPunct="0">
              <a:lnSpc>
                <a:spcPct val="90000"/>
              </a:lnSpc>
            </a:pPr>
            <a:endParaRPr lang="en-US" sz="1200" dirty="0">
              <a:solidFill>
                <a:prstClr val="black"/>
              </a:solidFill>
              <a:latin typeface="Lub Dub Bold" panose="020B0803030403020204" pitchFamily="34" charset="0"/>
              <a:cs typeface="Lato"/>
            </a:endParaRPr>
          </a:p>
        </p:txBody>
      </p:sp>
      <p:sp>
        <p:nvSpPr>
          <p:cNvPr id="30" name="TextBox 29">
            <a:extLst>
              <a:ext uri="{FF2B5EF4-FFF2-40B4-BE49-F238E27FC236}">
                <a16:creationId xmlns:a16="http://schemas.microsoft.com/office/drawing/2014/main" id="{A9E2D876-302B-4340-ABFB-A69225C9163D}"/>
              </a:ext>
              <a:ext uri="{C183D7F6-B498-43B3-948B-1728B52AA6E4}">
                <adec:decorative xmlns:adec="http://schemas.microsoft.com/office/drawing/2017/decorative" val="1"/>
              </a:ext>
            </a:extLst>
          </p:cNvPr>
          <p:cNvSpPr txBox="1"/>
          <p:nvPr/>
        </p:nvSpPr>
        <p:spPr>
          <a:xfrm>
            <a:off x="7276836" y="2664680"/>
            <a:ext cx="1871657" cy="2011680"/>
          </a:xfrm>
          <a:prstGeom prst="rect">
            <a:avLst/>
          </a:prstGeom>
          <a:solidFill>
            <a:schemeClr val="bg1">
              <a:lumMod val="85000"/>
            </a:schemeClr>
          </a:solidFill>
        </p:spPr>
        <p:txBody>
          <a:bodyPr wrap="square" lIns="91440" tIns="365760" numCol="1" spcCol="182880">
            <a:spAutoFit/>
          </a:bodyPr>
          <a:lstStyle/>
          <a:p>
            <a:pPr>
              <a:spcAft>
                <a:spcPts val="600"/>
              </a:spcAft>
            </a:pPr>
            <a:endParaRPr lang="en-US" sz="1200" dirty="0">
              <a:latin typeface="Lub Dub Medium" panose="020B0603030403020204" pitchFamily="34" charset="0"/>
            </a:endParaRPr>
          </a:p>
        </p:txBody>
      </p:sp>
      <p:sp>
        <p:nvSpPr>
          <p:cNvPr id="31" name="Rectangle Container">
            <a:extLst>
              <a:ext uri="{FF2B5EF4-FFF2-40B4-BE49-F238E27FC236}">
                <a16:creationId xmlns:a16="http://schemas.microsoft.com/office/drawing/2014/main" id="{E6FD5F41-78F9-458C-B4E5-0C15CFBF524E}"/>
              </a:ext>
              <a:ext uri="{C183D7F6-B498-43B3-948B-1728B52AA6E4}">
                <adec:decorative xmlns:adec="http://schemas.microsoft.com/office/drawing/2017/decorative" val="1"/>
              </a:ext>
            </a:extLst>
          </p:cNvPr>
          <p:cNvSpPr/>
          <p:nvPr/>
        </p:nvSpPr>
        <p:spPr>
          <a:xfrm>
            <a:off x="7523356" y="2181726"/>
            <a:ext cx="1378617" cy="773727"/>
          </a:xfrm>
          <a:prstGeom prst="rect">
            <a:avLst/>
          </a:prstGeom>
          <a:solidFill>
            <a:srgbClr val="F99B1D"/>
          </a:solidFill>
          <a:ln w="25400">
            <a:noFill/>
          </a:ln>
          <a:effectLst>
            <a:outerShdw blurRad="63500" sx="102000" sy="102000" algn="ctr" rotWithShape="0">
              <a:prstClr val="black">
                <a:alpha val="40000"/>
              </a:prstClr>
            </a:outerShdw>
          </a:effectLst>
        </p:spPr>
        <p:txBody>
          <a:bodyPr spcFirstLastPara="0" lIns="0" tIns="0" rIns="0" bIns="0" anchor="ctr"/>
          <a:lstStyle/>
          <a:p>
            <a:pPr lvl="0" algn="ctr" hangingPunct="0">
              <a:lnSpc>
                <a:spcPct val="90000"/>
              </a:lnSpc>
            </a:pPr>
            <a:endParaRPr lang="en-US" sz="1200" dirty="0">
              <a:solidFill>
                <a:prstClr val="black"/>
              </a:solidFill>
              <a:latin typeface="Lub Dub Bold" panose="020B0803030403020204" pitchFamily="34" charset="0"/>
              <a:cs typeface="Lato"/>
            </a:endParaRPr>
          </a:p>
        </p:txBody>
      </p:sp>
      <p:sp>
        <p:nvSpPr>
          <p:cNvPr id="32" name="TextBox 31">
            <a:extLst>
              <a:ext uri="{FF2B5EF4-FFF2-40B4-BE49-F238E27FC236}">
                <a16:creationId xmlns:a16="http://schemas.microsoft.com/office/drawing/2014/main" id="{34B8C993-7538-4428-9FD2-8448F3D685EE}"/>
              </a:ext>
              <a:ext uri="{C183D7F6-B498-43B3-948B-1728B52AA6E4}">
                <adec:decorative xmlns:adec="http://schemas.microsoft.com/office/drawing/2017/decorative" val="1"/>
              </a:ext>
            </a:extLst>
          </p:cNvPr>
          <p:cNvSpPr txBox="1"/>
          <p:nvPr/>
        </p:nvSpPr>
        <p:spPr>
          <a:xfrm>
            <a:off x="9527601" y="2664680"/>
            <a:ext cx="1871657" cy="3017520"/>
          </a:xfrm>
          <a:prstGeom prst="rect">
            <a:avLst/>
          </a:prstGeom>
          <a:solidFill>
            <a:schemeClr val="bg1">
              <a:lumMod val="85000"/>
            </a:schemeClr>
          </a:solidFill>
        </p:spPr>
        <p:txBody>
          <a:bodyPr wrap="square" lIns="91440" tIns="365760" numCol="1" spcCol="182880">
            <a:spAutoFit/>
          </a:bodyPr>
          <a:lstStyle/>
          <a:p>
            <a:pPr marL="171450" indent="-171450">
              <a:spcAft>
                <a:spcPts val="600"/>
              </a:spcAft>
              <a:buFont typeface="Arial" panose="020B0604020202020204" pitchFamily="34" charset="0"/>
              <a:buChar char="•"/>
            </a:pPr>
            <a:endParaRPr lang="en-US" sz="1200" dirty="0">
              <a:latin typeface="Lub Dub Medium" panose="020B0603030403020204" pitchFamily="34" charset="0"/>
            </a:endParaRPr>
          </a:p>
        </p:txBody>
      </p:sp>
      <p:sp>
        <p:nvSpPr>
          <p:cNvPr id="33" name="Rectangle Container">
            <a:extLst>
              <a:ext uri="{FF2B5EF4-FFF2-40B4-BE49-F238E27FC236}">
                <a16:creationId xmlns:a16="http://schemas.microsoft.com/office/drawing/2014/main" id="{90E38731-8C7E-4172-8AEA-3C280F2FCE79}"/>
              </a:ext>
              <a:ext uri="{C183D7F6-B498-43B3-948B-1728B52AA6E4}">
                <adec:decorative xmlns:adec="http://schemas.microsoft.com/office/drawing/2017/decorative" val="1"/>
              </a:ext>
            </a:extLst>
          </p:cNvPr>
          <p:cNvSpPr/>
          <p:nvPr/>
        </p:nvSpPr>
        <p:spPr>
          <a:xfrm>
            <a:off x="9774121" y="2181726"/>
            <a:ext cx="1378617" cy="773727"/>
          </a:xfrm>
          <a:prstGeom prst="rect">
            <a:avLst/>
          </a:prstGeom>
          <a:solidFill>
            <a:schemeClr val="tx1">
              <a:lumMod val="65000"/>
              <a:lumOff val="35000"/>
            </a:schemeClr>
          </a:solidFill>
          <a:ln w="25400">
            <a:noFill/>
          </a:ln>
          <a:effectLst>
            <a:outerShdw blurRad="63500" sx="102000" sy="102000" algn="ctr" rotWithShape="0">
              <a:prstClr val="black">
                <a:alpha val="40000"/>
              </a:prstClr>
            </a:outerShdw>
          </a:effectLst>
        </p:spPr>
        <p:txBody>
          <a:bodyPr spcFirstLastPara="0" lIns="0" tIns="0" rIns="0" bIns="0" anchor="ctr"/>
          <a:lstStyle/>
          <a:p>
            <a:pPr lvl="0" algn="ctr" hangingPunct="0">
              <a:lnSpc>
                <a:spcPct val="90000"/>
              </a:lnSpc>
            </a:pPr>
            <a:endParaRPr lang="en-US" sz="1350" dirty="0">
              <a:solidFill>
                <a:schemeClr val="bg1"/>
              </a:solidFill>
              <a:latin typeface="Lub Dub Heavy" panose="020B0903030403020204" pitchFamily="34" charset="0"/>
              <a:cs typeface="Lato"/>
            </a:endParaRPr>
          </a:p>
        </p:txBody>
      </p:sp>
      <p:grpSp>
        <p:nvGrpSpPr>
          <p:cNvPr id="34" name="Group 33">
            <a:extLst>
              <a:ext uri="{FF2B5EF4-FFF2-40B4-BE49-F238E27FC236}">
                <a16:creationId xmlns:a16="http://schemas.microsoft.com/office/drawing/2014/main" id="{3EF24C0E-B8DB-4981-A63C-3C35225B095E}"/>
              </a:ext>
              <a:ext uri="{C183D7F6-B498-43B3-948B-1728B52AA6E4}">
                <adec:decorative xmlns:adec="http://schemas.microsoft.com/office/drawing/2017/decorative" val="1"/>
              </a:ext>
            </a:extLst>
          </p:cNvPr>
          <p:cNvGrpSpPr/>
          <p:nvPr/>
        </p:nvGrpSpPr>
        <p:grpSpPr>
          <a:xfrm>
            <a:off x="1499617" y="1598633"/>
            <a:ext cx="4450464" cy="583095"/>
            <a:chOff x="1516294" y="2906530"/>
            <a:chExt cx="4487854" cy="640443"/>
          </a:xfrm>
        </p:grpSpPr>
        <p:cxnSp>
          <p:nvCxnSpPr>
            <p:cNvPr id="35" name="Straight Arrow Connector 34">
              <a:extLst>
                <a:ext uri="{FF2B5EF4-FFF2-40B4-BE49-F238E27FC236}">
                  <a16:creationId xmlns:a16="http://schemas.microsoft.com/office/drawing/2014/main" id="{B55DE513-1DEA-41D3-B5D7-2A74EB58B315}"/>
                </a:ext>
                <a:ext uri="{C183D7F6-B498-43B3-948B-1728B52AA6E4}">
                  <adec:decorative xmlns:adec="http://schemas.microsoft.com/office/drawing/2017/decorative" val="1"/>
                </a:ext>
              </a:extLst>
            </p:cNvPr>
            <p:cNvCxnSpPr>
              <a:cxnSpLocks/>
            </p:cNvCxnSpPr>
            <p:nvPr/>
          </p:nvCxnSpPr>
          <p:spPr>
            <a:xfrm>
              <a:off x="6004148" y="2906530"/>
              <a:ext cx="0" cy="199023"/>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6" name="Rectangle 2">
              <a:extLst>
                <a:ext uri="{FF2B5EF4-FFF2-40B4-BE49-F238E27FC236}">
                  <a16:creationId xmlns:a16="http://schemas.microsoft.com/office/drawing/2014/main" id="{98A794B3-FF10-45A0-8D18-E91C9D2A1F7C}"/>
                </a:ext>
                <a:ext uri="{C183D7F6-B498-43B3-948B-1728B52AA6E4}">
                  <adec:decorative xmlns:adec="http://schemas.microsoft.com/office/drawing/2017/decorative" val="1"/>
                </a:ext>
              </a:extLst>
            </p:cNvPr>
            <p:cNvSpPr/>
            <p:nvPr/>
          </p:nvSpPr>
          <p:spPr>
            <a:xfrm>
              <a:off x="1516294" y="3084464"/>
              <a:ext cx="4487854" cy="46250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cxnSp>
        <p:nvCxnSpPr>
          <p:cNvPr id="37" name="Straight Arrow Connector 36">
            <a:extLst>
              <a:ext uri="{FF2B5EF4-FFF2-40B4-BE49-F238E27FC236}">
                <a16:creationId xmlns:a16="http://schemas.microsoft.com/office/drawing/2014/main" id="{582EA656-6195-4547-8199-EFD7271C948F}"/>
              </a:ext>
              <a:ext uri="{C183D7F6-B498-43B3-948B-1728B52AA6E4}">
                <adec:decorative xmlns:adec="http://schemas.microsoft.com/office/drawing/2017/decorative" val="1"/>
              </a:ext>
            </a:extLst>
          </p:cNvPr>
          <p:cNvCxnSpPr>
            <a:cxnSpLocks/>
          </p:cNvCxnSpPr>
          <p:nvPr/>
        </p:nvCxnSpPr>
        <p:spPr>
          <a:xfrm>
            <a:off x="3703705" y="1777502"/>
            <a:ext cx="0" cy="40422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Rectangle 2">
            <a:extLst>
              <a:ext uri="{FF2B5EF4-FFF2-40B4-BE49-F238E27FC236}">
                <a16:creationId xmlns:a16="http://schemas.microsoft.com/office/drawing/2014/main" id="{1E5A3E50-DA6F-4126-AD24-AB093C5B9EF2}"/>
              </a:ext>
              <a:ext uri="{C183D7F6-B498-43B3-948B-1728B52AA6E4}">
                <adec:decorative xmlns:adec="http://schemas.microsoft.com/office/drawing/2017/decorative" val="1"/>
              </a:ext>
            </a:extLst>
          </p:cNvPr>
          <p:cNvSpPr/>
          <p:nvPr/>
        </p:nvSpPr>
        <p:spPr>
          <a:xfrm flipH="1">
            <a:off x="5952764" y="1757601"/>
            <a:ext cx="2243692" cy="421094"/>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41" name="Straight Arrow Connector 40">
            <a:extLst>
              <a:ext uri="{FF2B5EF4-FFF2-40B4-BE49-F238E27FC236}">
                <a16:creationId xmlns:a16="http://schemas.microsoft.com/office/drawing/2014/main" id="{F35ED7E9-CAED-4DFE-AE56-16215532572E}"/>
              </a:ext>
              <a:ext uri="{C183D7F6-B498-43B3-948B-1728B52AA6E4}">
                <adec:decorative xmlns:adec="http://schemas.microsoft.com/office/drawing/2017/decorative" val="1"/>
              </a:ext>
            </a:extLst>
          </p:cNvPr>
          <p:cNvCxnSpPr>
            <a:cxnSpLocks/>
          </p:cNvCxnSpPr>
          <p:nvPr/>
        </p:nvCxnSpPr>
        <p:spPr>
          <a:xfrm>
            <a:off x="5950081" y="1777502"/>
            <a:ext cx="0" cy="40422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Rectangle 2">
            <a:extLst>
              <a:ext uri="{FF2B5EF4-FFF2-40B4-BE49-F238E27FC236}">
                <a16:creationId xmlns:a16="http://schemas.microsoft.com/office/drawing/2014/main" id="{06A47590-D223-4606-8050-143257AA92F3}"/>
              </a:ext>
              <a:ext uri="{C183D7F6-B498-43B3-948B-1728B52AA6E4}">
                <adec:decorative xmlns:adec="http://schemas.microsoft.com/office/drawing/2017/decorative" val="1"/>
              </a:ext>
            </a:extLst>
          </p:cNvPr>
          <p:cNvSpPr/>
          <p:nvPr/>
        </p:nvSpPr>
        <p:spPr>
          <a:xfrm flipH="1">
            <a:off x="8026646" y="1757601"/>
            <a:ext cx="2511813" cy="421094"/>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 name="Slide Number Placeholder 3">
            <a:extLst>
              <a:ext uri="{FF2B5EF4-FFF2-40B4-BE49-F238E27FC236}">
                <a16:creationId xmlns:a16="http://schemas.microsoft.com/office/drawing/2014/main" id="{A8A2344B-B865-4090-8CE2-F27E847B394B}"/>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7</a:t>
            </a:fld>
            <a:endParaRPr lang="en-US" sz="900" dirty="0"/>
          </a:p>
        </p:txBody>
      </p:sp>
      <p:sp>
        <p:nvSpPr>
          <p:cNvPr id="38" name="Rectangle Container">
            <a:extLst>
              <a:ext uri="{FF2B5EF4-FFF2-40B4-BE49-F238E27FC236}">
                <a16:creationId xmlns:a16="http://schemas.microsoft.com/office/drawing/2014/main" id="{1A2D7511-37BC-4469-908A-93EED23FC7FA}"/>
              </a:ext>
              <a:ext uri="{C183D7F6-B498-43B3-948B-1728B52AA6E4}">
                <adec:decorative xmlns:adec="http://schemas.microsoft.com/office/drawing/2017/decorative" val="0"/>
              </a:ext>
            </a:extLst>
          </p:cNvPr>
          <p:cNvSpPr/>
          <p:nvPr/>
        </p:nvSpPr>
        <p:spPr>
          <a:xfrm>
            <a:off x="4506572" y="1072503"/>
            <a:ext cx="3166872" cy="534536"/>
          </a:xfrm>
          <a:prstGeom prst="rect">
            <a:avLst/>
          </a:prstGeom>
          <a:noFill/>
          <a:ln w="25400">
            <a:noFill/>
          </a:ln>
        </p:spPr>
        <p:txBody>
          <a:bodyPr spcFirstLastPara="0" lIns="0" tIns="0" rIns="0" bIns="0" anchor="ctr"/>
          <a:lstStyle/>
          <a:p>
            <a:pPr algn="ctr" hangingPunct="0">
              <a:lnSpc>
                <a:spcPct val="90000"/>
              </a:lnSpc>
            </a:pPr>
            <a:r>
              <a:rPr lang="en-US" sz="2000" b="1" dirty="0">
                <a:solidFill>
                  <a:schemeClr val="bg1"/>
                </a:solidFill>
                <a:latin typeface="Lub Dub Bold" panose="020B0803030403020204" pitchFamily="34" charset="0"/>
                <a:cs typeface="Lato"/>
              </a:rPr>
              <a:t>Lesion Severity</a:t>
            </a:r>
          </a:p>
        </p:txBody>
      </p:sp>
      <p:sp>
        <p:nvSpPr>
          <p:cNvPr id="39" name="Rectangle Container">
            <a:extLst>
              <a:ext uri="{FF2B5EF4-FFF2-40B4-BE49-F238E27FC236}">
                <a16:creationId xmlns:a16="http://schemas.microsoft.com/office/drawing/2014/main" id="{EFAA2676-8A64-455D-9B11-E5AAD550455A}"/>
              </a:ext>
              <a:ext uri="{C183D7F6-B498-43B3-948B-1728B52AA6E4}">
                <adec:decorative xmlns:adec="http://schemas.microsoft.com/office/drawing/2017/decorative" val="0"/>
              </a:ext>
            </a:extLst>
          </p:cNvPr>
          <p:cNvSpPr/>
          <p:nvPr/>
        </p:nvSpPr>
        <p:spPr>
          <a:xfrm>
            <a:off x="765069" y="2186672"/>
            <a:ext cx="1378617" cy="773727"/>
          </a:xfrm>
          <a:prstGeom prst="rect">
            <a:avLst/>
          </a:prstGeom>
          <a:noFill/>
          <a:ln w="25400">
            <a:noFill/>
          </a:ln>
          <a:effectLst/>
        </p:spPr>
        <p:txBody>
          <a:bodyPr spcFirstLastPara="0" lIns="0" tIns="0" rIns="0" bIns="0" anchor="ctr"/>
          <a:lstStyle/>
          <a:p>
            <a:pPr algn="ctr" hangingPunct="0">
              <a:lnSpc>
                <a:spcPct val="90000"/>
              </a:lnSpc>
            </a:pPr>
            <a:r>
              <a:rPr lang="en-US" sz="1350" dirty="0">
                <a:latin typeface="Lub Dub Heavy" panose="020B0903030403020204" pitchFamily="34" charset="0"/>
                <a:cs typeface="Lato"/>
              </a:rPr>
              <a:t>Coronary Physiology</a:t>
            </a:r>
          </a:p>
          <a:p>
            <a:pPr algn="ctr" hangingPunct="0">
              <a:lnSpc>
                <a:spcPct val="90000"/>
              </a:lnSpc>
            </a:pPr>
            <a:r>
              <a:rPr lang="en-US" sz="1200" dirty="0">
                <a:latin typeface="Lub Dub Bold" panose="020B0803030403020204" pitchFamily="34" charset="0"/>
                <a:cs typeface="Lato"/>
              </a:rPr>
              <a:t>(Class 1)</a:t>
            </a:r>
          </a:p>
        </p:txBody>
      </p:sp>
      <p:sp>
        <p:nvSpPr>
          <p:cNvPr id="25" name="TextBox 24">
            <a:extLst>
              <a:ext uri="{FF2B5EF4-FFF2-40B4-BE49-F238E27FC236}">
                <a16:creationId xmlns:a16="http://schemas.microsoft.com/office/drawing/2014/main" id="{7F6E79B8-079E-46C5-BB0B-050B9AD89F72}"/>
              </a:ext>
              <a:ext uri="{C183D7F6-B498-43B3-948B-1728B52AA6E4}">
                <adec:decorative xmlns:adec="http://schemas.microsoft.com/office/drawing/2017/decorative" val="0"/>
              </a:ext>
            </a:extLst>
          </p:cNvPr>
          <p:cNvSpPr txBox="1"/>
          <p:nvPr/>
        </p:nvSpPr>
        <p:spPr>
          <a:xfrm>
            <a:off x="518549" y="2669626"/>
            <a:ext cx="1871657" cy="2631490"/>
          </a:xfrm>
          <a:prstGeom prst="rect">
            <a:avLst/>
          </a:prstGeom>
          <a:noFill/>
        </p:spPr>
        <p:txBody>
          <a:bodyPr wrap="square" lIns="91440" tIns="365760" numCol="1" spcCol="182880">
            <a:spAutoFit/>
          </a:bodyPr>
          <a:lstStyle/>
          <a:p>
            <a:pPr>
              <a:spcAft>
                <a:spcPts val="600"/>
              </a:spcAft>
            </a:pPr>
            <a:r>
              <a:rPr lang="en-US" sz="1200" dirty="0">
                <a:latin typeface="Lub Dub Bold" panose="020B0803030403020204" pitchFamily="34" charset="0"/>
              </a:rPr>
              <a:t>In patients with angina or an anginal equivalent, undocumented ischemia, and angiographically intermediate stenoses, </a:t>
            </a:r>
            <a:r>
              <a:rPr lang="en-US" sz="1200" dirty="0">
                <a:latin typeface="Lub Dub Medium" panose="020B0603030403020204" pitchFamily="34" charset="0"/>
              </a:rPr>
              <a:t>the use of FFR or iFR is recommended to guide the decision to proceed with PCI.</a:t>
            </a:r>
          </a:p>
        </p:txBody>
      </p:sp>
      <p:sp>
        <p:nvSpPr>
          <p:cNvPr id="43" name="Rectangle Container">
            <a:extLst>
              <a:ext uri="{FF2B5EF4-FFF2-40B4-BE49-F238E27FC236}">
                <a16:creationId xmlns:a16="http://schemas.microsoft.com/office/drawing/2014/main" id="{4F24D194-B705-4F85-B3AB-3BD4898E702D}"/>
              </a:ext>
              <a:ext uri="{C183D7F6-B498-43B3-948B-1728B52AA6E4}">
                <adec:decorative xmlns:adec="http://schemas.microsoft.com/office/drawing/2017/decorative" val="0"/>
              </a:ext>
            </a:extLst>
          </p:cNvPr>
          <p:cNvSpPr/>
          <p:nvPr/>
        </p:nvSpPr>
        <p:spPr>
          <a:xfrm>
            <a:off x="3015834" y="2186672"/>
            <a:ext cx="1378617" cy="773727"/>
          </a:xfrm>
          <a:prstGeom prst="rect">
            <a:avLst/>
          </a:prstGeom>
          <a:noFill/>
          <a:ln w="25400">
            <a:noFill/>
          </a:ln>
          <a:effectLst/>
        </p:spPr>
        <p:txBody>
          <a:bodyPr spcFirstLastPara="0" lIns="0" tIns="0" rIns="0" bIns="0" anchor="ctr"/>
          <a:lstStyle/>
          <a:p>
            <a:pPr algn="ctr" hangingPunct="0">
              <a:lnSpc>
                <a:spcPct val="90000"/>
              </a:lnSpc>
            </a:pPr>
            <a:r>
              <a:rPr lang="en-US" sz="1350" dirty="0">
                <a:latin typeface="Lub Dub Heavy" panose="020B0903030403020204" pitchFamily="34" charset="0"/>
                <a:cs typeface="Lato"/>
              </a:rPr>
              <a:t>Coronary Physiology</a:t>
            </a:r>
          </a:p>
          <a:p>
            <a:pPr algn="ctr" hangingPunct="0">
              <a:lnSpc>
                <a:spcPct val="90000"/>
              </a:lnSpc>
            </a:pPr>
            <a:r>
              <a:rPr lang="en-US" sz="1200" dirty="0">
                <a:latin typeface="Lub Dub Bold" panose="020B0803030403020204" pitchFamily="34" charset="0"/>
                <a:cs typeface="Lato"/>
              </a:rPr>
              <a:t>(Class 3: </a:t>
            </a:r>
            <a:br>
              <a:rPr lang="en-US" sz="1200" dirty="0">
                <a:latin typeface="Lub Dub Bold" panose="020B0803030403020204" pitchFamily="34" charset="0"/>
                <a:cs typeface="Lato"/>
              </a:rPr>
            </a:br>
            <a:r>
              <a:rPr lang="en-US" sz="1200" dirty="0">
                <a:latin typeface="Lub Dub Bold" panose="020B0803030403020204" pitchFamily="34" charset="0"/>
                <a:cs typeface="Lato"/>
              </a:rPr>
              <a:t>No Benefit)</a:t>
            </a:r>
          </a:p>
        </p:txBody>
      </p:sp>
      <p:sp>
        <p:nvSpPr>
          <p:cNvPr id="42" name="TextBox 41">
            <a:extLst>
              <a:ext uri="{FF2B5EF4-FFF2-40B4-BE49-F238E27FC236}">
                <a16:creationId xmlns:a16="http://schemas.microsoft.com/office/drawing/2014/main" id="{8BB75AAF-F69A-4445-B9C1-376859760CC8}"/>
              </a:ext>
              <a:ext uri="{C183D7F6-B498-43B3-948B-1728B52AA6E4}">
                <adec:decorative xmlns:adec="http://schemas.microsoft.com/office/drawing/2017/decorative" val="0"/>
              </a:ext>
            </a:extLst>
          </p:cNvPr>
          <p:cNvSpPr txBox="1"/>
          <p:nvPr/>
        </p:nvSpPr>
        <p:spPr>
          <a:xfrm>
            <a:off x="2769314" y="2669626"/>
            <a:ext cx="1871657" cy="1523494"/>
          </a:xfrm>
          <a:prstGeom prst="rect">
            <a:avLst/>
          </a:prstGeom>
          <a:noFill/>
        </p:spPr>
        <p:txBody>
          <a:bodyPr wrap="square" lIns="91440" tIns="365760" numCol="1" spcCol="182880">
            <a:spAutoFit/>
          </a:bodyPr>
          <a:lstStyle/>
          <a:p>
            <a:pPr>
              <a:spcAft>
                <a:spcPts val="600"/>
              </a:spcAft>
            </a:pPr>
            <a:r>
              <a:rPr lang="en-US" sz="1200" dirty="0">
                <a:latin typeface="Lub Dub Bold" panose="020B0803030403020204" pitchFamily="34" charset="0"/>
              </a:rPr>
              <a:t>In stable patients with angiographically intermediate stenoses and FFR &gt;0.80 or iFR &gt;0.89</a:t>
            </a:r>
            <a:r>
              <a:rPr lang="en-US" sz="1200" dirty="0">
                <a:latin typeface="Lub Dub Medium" panose="020B0603030403020204" pitchFamily="34" charset="0"/>
              </a:rPr>
              <a:t>, PCI should not be performed.</a:t>
            </a:r>
          </a:p>
        </p:txBody>
      </p:sp>
      <p:sp>
        <p:nvSpPr>
          <p:cNvPr id="45" name="Rectangle Container">
            <a:extLst>
              <a:ext uri="{FF2B5EF4-FFF2-40B4-BE49-F238E27FC236}">
                <a16:creationId xmlns:a16="http://schemas.microsoft.com/office/drawing/2014/main" id="{49CC595D-28FE-4059-8EF8-504479804F6E}"/>
              </a:ext>
              <a:ext uri="{C183D7F6-B498-43B3-948B-1728B52AA6E4}">
                <adec:decorative xmlns:adec="http://schemas.microsoft.com/office/drawing/2017/decorative" val="0"/>
              </a:ext>
            </a:extLst>
          </p:cNvPr>
          <p:cNvSpPr/>
          <p:nvPr/>
        </p:nvSpPr>
        <p:spPr>
          <a:xfrm>
            <a:off x="5266599" y="2186672"/>
            <a:ext cx="1378617" cy="773727"/>
          </a:xfrm>
          <a:prstGeom prst="rect">
            <a:avLst/>
          </a:prstGeom>
          <a:noFill/>
          <a:ln w="25400">
            <a:noFill/>
          </a:ln>
          <a:effectLst>
            <a:outerShdw blurRad="63500" sx="102000" sy="102000" algn="ctr" rotWithShape="0">
              <a:prstClr val="black">
                <a:alpha val="40000"/>
              </a:prstClr>
            </a:outerShdw>
          </a:effectLst>
        </p:spPr>
        <p:txBody>
          <a:bodyPr spcFirstLastPara="0" lIns="0" tIns="0" rIns="0" bIns="0" anchor="ctr"/>
          <a:lstStyle/>
          <a:p>
            <a:pPr lvl="0" algn="ctr" hangingPunct="0">
              <a:lnSpc>
                <a:spcPct val="90000"/>
              </a:lnSpc>
            </a:pPr>
            <a:r>
              <a:rPr lang="en-US" sz="1350" dirty="0">
                <a:solidFill>
                  <a:prstClr val="black"/>
                </a:solidFill>
                <a:latin typeface="Lub Dub Heavy" panose="020B0903030403020204" pitchFamily="34" charset="0"/>
                <a:cs typeface="Lato"/>
              </a:rPr>
              <a:t>IVUS</a:t>
            </a:r>
          </a:p>
          <a:p>
            <a:pPr lvl="0" algn="ctr" hangingPunct="0">
              <a:lnSpc>
                <a:spcPct val="90000"/>
              </a:lnSpc>
            </a:pPr>
            <a:r>
              <a:rPr lang="en-US" sz="1200" dirty="0">
                <a:solidFill>
                  <a:prstClr val="black"/>
                </a:solidFill>
                <a:latin typeface="Lub Dub Bold" panose="020B0803030403020204" pitchFamily="34" charset="0"/>
                <a:cs typeface="Lato"/>
              </a:rPr>
              <a:t>(Class 2a)</a:t>
            </a:r>
          </a:p>
        </p:txBody>
      </p:sp>
      <p:sp>
        <p:nvSpPr>
          <p:cNvPr id="44" name="TextBox 43">
            <a:extLst>
              <a:ext uri="{FF2B5EF4-FFF2-40B4-BE49-F238E27FC236}">
                <a16:creationId xmlns:a16="http://schemas.microsoft.com/office/drawing/2014/main" id="{078B4512-5AB3-4A3A-8786-34C02759F351}"/>
              </a:ext>
              <a:ext uri="{C183D7F6-B498-43B3-948B-1728B52AA6E4}">
                <adec:decorative xmlns:adec="http://schemas.microsoft.com/office/drawing/2017/decorative" val="0"/>
              </a:ext>
            </a:extLst>
          </p:cNvPr>
          <p:cNvSpPr txBox="1"/>
          <p:nvPr/>
        </p:nvSpPr>
        <p:spPr>
          <a:xfrm>
            <a:off x="5020079" y="2669626"/>
            <a:ext cx="1871657" cy="1708160"/>
          </a:xfrm>
          <a:prstGeom prst="rect">
            <a:avLst/>
          </a:prstGeom>
          <a:noFill/>
        </p:spPr>
        <p:txBody>
          <a:bodyPr wrap="square" lIns="91440" tIns="365760" numCol="1" spcCol="182880">
            <a:spAutoFit/>
          </a:bodyPr>
          <a:lstStyle/>
          <a:p>
            <a:pPr>
              <a:spcAft>
                <a:spcPts val="600"/>
              </a:spcAft>
            </a:pPr>
            <a:r>
              <a:rPr lang="en-US" sz="1200" dirty="0">
                <a:latin typeface="Lub Dub Bold" panose="020B0803030403020204" pitchFamily="34" charset="0"/>
              </a:rPr>
              <a:t>In patients with intermediate stenosis of the left main artery, intravascular ultrasound (IVUS) </a:t>
            </a:r>
            <a:r>
              <a:rPr lang="en-US" sz="1200" dirty="0">
                <a:latin typeface="Lub Dub Medium" panose="020B0603030403020204" pitchFamily="34" charset="0"/>
              </a:rPr>
              <a:t>is reasonable to help define lesion severity. </a:t>
            </a:r>
          </a:p>
        </p:txBody>
      </p:sp>
      <p:sp>
        <p:nvSpPr>
          <p:cNvPr id="47" name="Rectangle Container">
            <a:extLst>
              <a:ext uri="{FF2B5EF4-FFF2-40B4-BE49-F238E27FC236}">
                <a16:creationId xmlns:a16="http://schemas.microsoft.com/office/drawing/2014/main" id="{060C1FA2-BFF2-4410-812B-985BF31C9E92}"/>
              </a:ext>
              <a:ext uri="{C183D7F6-B498-43B3-948B-1728B52AA6E4}">
                <adec:decorative xmlns:adec="http://schemas.microsoft.com/office/drawing/2017/decorative" val="0"/>
              </a:ext>
            </a:extLst>
          </p:cNvPr>
          <p:cNvSpPr/>
          <p:nvPr/>
        </p:nvSpPr>
        <p:spPr>
          <a:xfrm>
            <a:off x="7517364" y="2186672"/>
            <a:ext cx="1378617" cy="773727"/>
          </a:xfrm>
          <a:prstGeom prst="rect">
            <a:avLst/>
          </a:prstGeom>
          <a:noFill/>
          <a:ln w="25400">
            <a:noFill/>
          </a:ln>
          <a:effectLst/>
        </p:spPr>
        <p:txBody>
          <a:bodyPr spcFirstLastPara="0" lIns="0" tIns="0" rIns="0" bIns="0" anchor="ctr"/>
          <a:lstStyle/>
          <a:p>
            <a:pPr lvl="0" algn="ctr" hangingPunct="0">
              <a:lnSpc>
                <a:spcPct val="90000"/>
              </a:lnSpc>
            </a:pPr>
            <a:r>
              <a:rPr lang="en-US" sz="1350" dirty="0">
                <a:solidFill>
                  <a:prstClr val="black"/>
                </a:solidFill>
                <a:latin typeface="Lub Dub Heavy" panose="020B0903030403020204" pitchFamily="34" charset="0"/>
                <a:cs typeface="Lato"/>
              </a:rPr>
              <a:t>SYNTAX Score</a:t>
            </a:r>
          </a:p>
          <a:p>
            <a:pPr lvl="0" algn="ctr" hangingPunct="0">
              <a:lnSpc>
                <a:spcPct val="90000"/>
              </a:lnSpc>
            </a:pPr>
            <a:r>
              <a:rPr lang="en-US" sz="1200" dirty="0">
                <a:solidFill>
                  <a:prstClr val="black"/>
                </a:solidFill>
                <a:latin typeface="Lub Dub Bold" panose="020B0803030403020204" pitchFamily="34" charset="0"/>
                <a:cs typeface="Lato"/>
              </a:rPr>
              <a:t>(Class 2b)</a:t>
            </a:r>
          </a:p>
        </p:txBody>
      </p:sp>
      <p:sp>
        <p:nvSpPr>
          <p:cNvPr id="46" name="TextBox 45">
            <a:extLst>
              <a:ext uri="{FF2B5EF4-FFF2-40B4-BE49-F238E27FC236}">
                <a16:creationId xmlns:a16="http://schemas.microsoft.com/office/drawing/2014/main" id="{E18762F4-F720-4B5A-9F16-A85CBCB05E6B}"/>
              </a:ext>
              <a:ext uri="{C183D7F6-B498-43B3-948B-1728B52AA6E4}">
                <adec:decorative xmlns:adec="http://schemas.microsoft.com/office/drawing/2017/decorative" val="0"/>
              </a:ext>
            </a:extLst>
          </p:cNvPr>
          <p:cNvSpPr txBox="1"/>
          <p:nvPr/>
        </p:nvSpPr>
        <p:spPr>
          <a:xfrm>
            <a:off x="7270844" y="2669626"/>
            <a:ext cx="1871657" cy="1892826"/>
          </a:xfrm>
          <a:prstGeom prst="rect">
            <a:avLst/>
          </a:prstGeom>
          <a:noFill/>
        </p:spPr>
        <p:txBody>
          <a:bodyPr wrap="square" lIns="91440" tIns="365760" numCol="1" spcCol="182880">
            <a:spAutoFit/>
          </a:bodyPr>
          <a:lstStyle/>
          <a:p>
            <a:pPr>
              <a:spcAft>
                <a:spcPts val="600"/>
              </a:spcAft>
            </a:pPr>
            <a:r>
              <a:rPr lang="en-US" sz="1200" dirty="0">
                <a:latin typeface="Lub Dub Bold" panose="020B0803030403020204" pitchFamily="34" charset="0"/>
              </a:rPr>
              <a:t>In patients with multivessel CAD</a:t>
            </a:r>
            <a:r>
              <a:rPr lang="en-US" sz="1200" dirty="0">
                <a:latin typeface="Lub Dub Medium" panose="020B0603030403020204" pitchFamily="34" charset="0"/>
              </a:rPr>
              <a:t>, an assessment of CAD complexity, such as the SYNTAX score, may be useful to guide revascularization. </a:t>
            </a:r>
          </a:p>
        </p:txBody>
      </p:sp>
      <p:sp>
        <p:nvSpPr>
          <p:cNvPr id="49" name="Rectangle Container">
            <a:extLst>
              <a:ext uri="{FF2B5EF4-FFF2-40B4-BE49-F238E27FC236}">
                <a16:creationId xmlns:a16="http://schemas.microsoft.com/office/drawing/2014/main" id="{FDDD1D5D-C7E6-4BB3-AB28-572409342D6E}"/>
              </a:ext>
              <a:ext uri="{C183D7F6-B498-43B3-948B-1728B52AA6E4}">
                <adec:decorative xmlns:adec="http://schemas.microsoft.com/office/drawing/2017/decorative" val="0"/>
              </a:ext>
            </a:extLst>
          </p:cNvPr>
          <p:cNvSpPr/>
          <p:nvPr/>
        </p:nvSpPr>
        <p:spPr>
          <a:xfrm>
            <a:off x="9768129" y="2186672"/>
            <a:ext cx="1378617" cy="773727"/>
          </a:xfrm>
          <a:prstGeom prst="rect">
            <a:avLst/>
          </a:prstGeom>
          <a:noFill/>
          <a:ln w="25400">
            <a:noFill/>
          </a:ln>
          <a:effectLst/>
        </p:spPr>
        <p:txBody>
          <a:bodyPr spcFirstLastPara="0" lIns="0" tIns="0" rIns="0" bIns="0" anchor="ctr"/>
          <a:lstStyle/>
          <a:p>
            <a:pPr lvl="0" algn="ctr" hangingPunct="0">
              <a:lnSpc>
                <a:spcPct val="90000"/>
              </a:lnSpc>
            </a:pPr>
            <a:r>
              <a:rPr lang="en-US" sz="1350" dirty="0">
                <a:solidFill>
                  <a:schemeClr val="bg1"/>
                </a:solidFill>
                <a:latin typeface="Lub Dub Heavy" panose="020B0903030403020204" pitchFamily="34" charset="0"/>
                <a:cs typeface="Lato"/>
              </a:rPr>
              <a:t>Coronary Angiography</a:t>
            </a:r>
          </a:p>
        </p:txBody>
      </p:sp>
      <p:sp>
        <p:nvSpPr>
          <p:cNvPr id="48" name="TextBox 47">
            <a:extLst>
              <a:ext uri="{FF2B5EF4-FFF2-40B4-BE49-F238E27FC236}">
                <a16:creationId xmlns:a16="http://schemas.microsoft.com/office/drawing/2014/main" id="{AF12ECEC-060C-42B9-904D-A331DA78F808}"/>
              </a:ext>
              <a:ext uri="{C183D7F6-B498-43B3-948B-1728B52AA6E4}">
                <adec:decorative xmlns:adec="http://schemas.microsoft.com/office/drawing/2017/decorative" val="0"/>
              </a:ext>
            </a:extLst>
          </p:cNvPr>
          <p:cNvSpPr txBox="1"/>
          <p:nvPr/>
        </p:nvSpPr>
        <p:spPr>
          <a:xfrm>
            <a:off x="9521609" y="2669626"/>
            <a:ext cx="1871657" cy="2970044"/>
          </a:xfrm>
          <a:prstGeom prst="rect">
            <a:avLst/>
          </a:prstGeom>
          <a:noFill/>
        </p:spPr>
        <p:txBody>
          <a:bodyPr wrap="square" lIns="91440" tIns="365760" numCol="1" spcCol="182880">
            <a:spAutoFit/>
          </a:bodyPr>
          <a:lstStyle/>
          <a:p>
            <a:pPr marL="171450" indent="-171450">
              <a:spcAft>
                <a:spcPts val="600"/>
              </a:spcAft>
              <a:buFont typeface="Arial" panose="020B0604020202020204" pitchFamily="34" charset="0"/>
              <a:buChar char="•"/>
            </a:pPr>
            <a:r>
              <a:rPr lang="en-US" sz="1200" dirty="0">
                <a:latin typeface="Lub Dub Medium" panose="020B0603030403020204" pitchFamily="34" charset="0"/>
              </a:rPr>
              <a:t>Significant stenosis is defined as &gt;70% for non-LMT and &gt;50% for LMT.</a:t>
            </a:r>
          </a:p>
          <a:p>
            <a:pPr marL="171450" indent="-171450">
              <a:spcAft>
                <a:spcPts val="600"/>
              </a:spcAft>
              <a:buFont typeface="Arial" panose="020B0604020202020204" pitchFamily="34" charset="0"/>
              <a:buChar char="•"/>
            </a:pPr>
            <a:r>
              <a:rPr lang="en-US" sz="1200" dirty="0">
                <a:latin typeface="Lub Dub Medium" panose="020B0603030403020204" pitchFamily="34" charset="0"/>
              </a:rPr>
              <a:t>Intermediate stenoses (40-69%) generally warrant additional investigation.</a:t>
            </a:r>
          </a:p>
          <a:p>
            <a:pPr marL="171450" indent="-171450">
              <a:spcAft>
                <a:spcPts val="600"/>
              </a:spcAft>
              <a:buFont typeface="Arial" panose="020B0604020202020204" pitchFamily="34" charset="0"/>
              <a:buChar char="•"/>
            </a:pPr>
            <a:r>
              <a:rPr lang="en-US" sz="1200" dirty="0">
                <a:latin typeface="Lub Dub Medium" panose="020B0603030403020204" pitchFamily="34" charset="0"/>
              </a:rPr>
              <a:t>No standard cutoffs for lesion length used to classify a severe stenosis.</a:t>
            </a:r>
          </a:p>
        </p:txBody>
      </p:sp>
      <p:sp>
        <p:nvSpPr>
          <p:cNvPr id="6" name="Text Placeholder 5">
            <a:extLst>
              <a:ext uri="{FF2B5EF4-FFF2-40B4-BE49-F238E27FC236}">
                <a16:creationId xmlns:a16="http://schemas.microsoft.com/office/drawing/2014/main" id="{521D3B6F-A37F-4BCC-87DE-923795B48679}"/>
              </a:ext>
            </a:extLst>
          </p:cNvPr>
          <p:cNvSpPr>
            <a:spLocks noGrp="1"/>
          </p:cNvSpPr>
          <p:nvPr>
            <p:ph type="body" sz="quarter" idx="13"/>
          </p:nvPr>
        </p:nvSpPr>
        <p:spPr>
          <a:xfrm>
            <a:off x="1653540" y="5873083"/>
            <a:ext cx="8884920" cy="271939"/>
          </a:xfrm>
        </p:spPr>
        <p:txBody>
          <a:bodyPr/>
          <a:lstStyle/>
          <a:p>
            <a:pPr marL="0" indent="0" algn="ctr"/>
            <a:r>
              <a:rPr lang="en-US" b="1" dirty="0"/>
              <a:t>Abbreviations: </a:t>
            </a:r>
            <a:r>
              <a:rPr lang="en-US" dirty="0"/>
              <a:t>CAD indicates coronary artery disease; FFR, fractional flow reserve; iFR, instantaneous wave-free ratio; IVUS, intravascular ultrasound; LMT, left main trunk; PCI, percutaneous coronary intervention; and SYNTAX, Synergy Between PCI With TAXUS and Cardiac Surgery.</a:t>
            </a:r>
          </a:p>
        </p:txBody>
      </p:sp>
    </p:spTree>
    <p:extLst>
      <p:ext uri="{BB962C8B-B14F-4D97-AF65-F5344CB8AC3E}">
        <p14:creationId xmlns:p14="http://schemas.microsoft.com/office/powerpoint/2010/main" val="538415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wipe(right)">
                                      <p:cBhvr>
                                        <p:cTn id="14" dur="500"/>
                                        <p:tgtEl>
                                          <p:spTgt spid="34"/>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500"/>
                                        <p:tgtEl>
                                          <p:spTgt spid="39"/>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up)">
                                      <p:cBhvr>
                                        <p:cTn id="28" dur="500"/>
                                        <p:tgtEl>
                                          <p:spTgt spid="25"/>
                                        </p:tgtEl>
                                      </p:cBhvr>
                                    </p:animEffect>
                                  </p:childTnLst>
                                </p:cTn>
                              </p:par>
                            </p:childTnLst>
                          </p:cTn>
                        </p:par>
                        <p:par>
                          <p:cTn id="29" fill="hold">
                            <p:stCondLst>
                              <p:cond delay="2000"/>
                            </p:stCondLst>
                            <p:childTnLst>
                              <p:par>
                                <p:cTn id="30" presetID="22" presetClass="entr" presetSubtype="1" fill="hold" nodeType="after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wipe(up)">
                                      <p:cBhvr>
                                        <p:cTn id="32" dur="500"/>
                                        <p:tgtEl>
                                          <p:spTgt spid="37"/>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500"/>
                                        <p:tgtEl>
                                          <p:spTgt spid="43"/>
                                        </p:tgtEl>
                                      </p:cBhvr>
                                    </p:animEffect>
                                  </p:childTnLst>
                                </p:cTn>
                              </p:par>
                            </p:childTnLst>
                          </p:cTn>
                        </p:par>
                        <p:par>
                          <p:cTn id="40" fill="hold">
                            <p:stCondLst>
                              <p:cond delay="3000"/>
                            </p:stCondLst>
                            <p:childTnLst>
                              <p:par>
                                <p:cTn id="41" presetID="22" presetClass="entr" presetSubtype="1"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up)">
                                      <p:cBhvr>
                                        <p:cTn id="43" dur="500"/>
                                        <p:tgtEl>
                                          <p:spTgt spid="26"/>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up)">
                                      <p:cBhvr>
                                        <p:cTn id="46" dur="500"/>
                                        <p:tgtEl>
                                          <p:spTgt spid="42"/>
                                        </p:tgtEl>
                                      </p:cBhvr>
                                    </p:animEffect>
                                  </p:childTnLst>
                                </p:cTn>
                              </p:par>
                            </p:childTnLst>
                          </p:cTn>
                        </p:par>
                        <p:par>
                          <p:cTn id="47" fill="hold">
                            <p:stCondLst>
                              <p:cond delay="3500"/>
                            </p:stCondLst>
                            <p:childTnLst>
                              <p:par>
                                <p:cTn id="48" presetID="22" presetClass="entr" presetSubtype="1"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up)">
                                      <p:cBhvr>
                                        <p:cTn id="50" dur="500"/>
                                        <p:tgtEl>
                                          <p:spTgt spid="41"/>
                                        </p:tgtEl>
                                      </p:cBhvr>
                                    </p:animEffect>
                                  </p:childTnLst>
                                </p:cTn>
                              </p:par>
                            </p:childTnLst>
                          </p:cTn>
                        </p:par>
                        <p:par>
                          <p:cTn id="51" fill="hold">
                            <p:stCondLst>
                              <p:cond delay="4000"/>
                            </p:stCondLst>
                            <p:childTnLst>
                              <p:par>
                                <p:cTn id="52" presetID="10" presetClass="entr" presetSubtype="0" fill="hold" grpId="0" nodeType="after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500"/>
                                        <p:tgtEl>
                                          <p:spTgt spid="2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fade">
                                      <p:cBhvr>
                                        <p:cTn id="57" dur="500"/>
                                        <p:tgtEl>
                                          <p:spTgt spid="45"/>
                                        </p:tgtEl>
                                      </p:cBhvr>
                                    </p:animEffect>
                                  </p:childTnLst>
                                </p:cTn>
                              </p:par>
                            </p:childTnLst>
                          </p:cTn>
                        </p:par>
                        <p:par>
                          <p:cTn id="58" fill="hold">
                            <p:stCondLst>
                              <p:cond delay="4500"/>
                            </p:stCondLst>
                            <p:childTnLst>
                              <p:par>
                                <p:cTn id="59" presetID="22" presetClass="entr" presetSubtype="1"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wipe(up)">
                                      <p:cBhvr>
                                        <p:cTn id="61" dur="500"/>
                                        <p:tgtEl>
                                          <p:spTgt spid="28"/>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wipe(up)">
                                      <p:cBhvr>
                                        <p:cTn id="64" dur="500"/>
                                        <p:tgtEl>
                                          <p:spTgt spid="44"/>
                                        </p:tgtEl>
                                      </p:cBhvr>
                                    </p:animEffect>
                                  </p:childTnLst>
                                </p:cTn>
                              </p:par>
                            </p:childTnLst>
                          </p:cTn>
                        </p:par>
                        <p:par>
                          <p:cTn id="65" fill="hold">
                            <p:stCondLst>
                              <p:cond delay="5000"/>
                            </p:stCondLst>
                            <p:childTnLst>
                              <p:par>
                                <p:cTn id="66" presetID="22" presetClass="entr" presetSubtype="8"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wipe(left)">
                                      <p:cBhvr>
                                        <p:cTn id="68" dur="500"/>
                                        <p:tgtEl>
                                          <p:spTgt spid="40"/>
                                        </p:tgtEl>
                                      </p:cBhvr>
                                    </p:animEffect>
                                  </p:childTnLst>
                                </p:cTn>
                              </p:par>
                            </p:childTnLst>
                          </p:cTn>
                        </p:par>
                        <p:par>
                          <p:cTn id="69" fill="hold">
                            <p:stCondLst>
                              <p:cond delay="5500"/>
                            </p:stCondLst>
                            <p:childTnLst>
                              <p:par>
                                <p:cTn id="70" presetID="10" presetClass="entr" presetSubtype="0" fill="hold" grpId="0" nodeType="after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fade">
                                      <p:cBhvr>
                                        <p:cTn id="72" dur="500"/>
                                        <p:tgtEl>
                                          <p:spTgt spid="31"/>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500"/>
                                        <p:tgtEl>
                                          <p:spTgt spid="47"/>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wipe(up)">
                                      <p:cBhvr>
                                        <p:cTn id="79" dur="500"/>
                                        <p:tgtEl>
                                          <p:spTgt spid="30"/>
                                        </p:tgtEl>
                                      </p:cBhvr>
                                    </p:animEffect>
                                  </p:childTnLst>
                                </p:cTn>
                              </p:par>
                              <p:par>
                                <p:cTn id="80" presetID="22" presetClass="entr" presetSubtype="1" fill="hold" grpId="0" nodeType="withEffect">
                                  <p:stCondLst>
                                    <p:cond delay="0"/>
                                  </p:stCondLst>
                                  <p:childTnLst>
                                    <p:set>
                                      <p:cBhvr>
                                        <p:cTn id="81" dur="1" fill="hold">
                                          <p:stCondLst>
                                            <p:cond delay="0"/>
                                          </p:stCondLst>
                                        </p:cTn>
                                        <p:tgtEl>
                                          <p:spTgt spid="46"/>
                                        </p:tgtEl>
                                        <p:attrNameLst>
                                          <p:attrName>style.visibility</p:attrName>
                                        </p:attrNameLst>
                                      </p:cBhvr>
                                      <p:to>
                                        <p:strVal val="visible"/>
                                      </p:to>
                                    </p:set>
                                    <p:animEffect transition="in" filter="wipe(up)">
                                      <p:cBhvr>
                                        <p:cTn id="82" dur="500"/>
                                        <p:tgtEl>
                                          <p:spTgt spid="46"/>
                                        </p:tgtEl>
                                      </p:cBhvr>
                                    </p:animEffect>
                                  </p:childTnLst>
                                </p:cTn>
                              </p:par>
                            </p:childTnLst>
                          </p:cTn>
                        </p:par>
                        <p:par>
                          <p:cTn id="83" fill="hold">
                            <p:stCondLst>
                              <p:cond delay="6500"/>
                            </p:stCondLst>
                            <p:childTnLst>
                              <p:par>
                                <p:cTn id="84" presetID="22" presetClass="entr" presetSubtype="8"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Effect transition="in" filter="wipe(left)">
                                      <p:cBhvr>
                                        <p:cTn id="86" dur="500"/>
                                        <p:tgtEl>
                                          <p:spTgt spid="24"/>
                                        </p:tgtEl>
                                      </p:cBhvr>
                                    </p:animEffect>
                                  </p:childTnLst>
                                </p:cTn>
                              </p:par>
                            </p:childTnLst>
                          </p:cTn>
                        </p:par>
                        <p:par>
                          <p:cTn id="87" fill="hold">
                            <p:stCondLst>
                              <p:cond delay="7000"/>
                            </p:stCondLst>
                            <p:childTnLst>
                              <p:par>
                                <p:cTn id="88" presetID="10" presetClass="entr" presetSubtype="0"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fade">
                                      <p:cBhvr>
                                        <p:cTn id="90" dur="500"/>
                                        <p:tgtEl>
                                          <p:spTgt spid="33"/>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500"/>
                                        <p:tgtEl>
                                          <p:spTgt spid="49"/>
                                        </p:tgtEl>
                                      </p:cBhvr>
                                    </p:animEffect>
                                  </p:childTnLst>
                                </p:cTn>
                              </p:par>
                            </p:childTnLst>
                          </p:cTn>
                        </p:par>
                        <p:par>
                          <p:cTn id="94" fill="hold">
                            <p:stCondLst>
                              <p:cond delay="7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par>
                                <p:cTn id="98" presetID="22" presetClass="entr" presetSubtype="1" fill="hold" grpId="0" nodeType="withEffect">
                                  <p:stCondLst>
                                    <p:cond delay="0"/>
                                  </p:stCondLst>
                                  <p:childTnLst>
                                    <p:set>
                                      <p:cBhvr>
                                        <p:cTn id="99" dur="1" fill="hold">
                                          <p:stCondLst>
                                            <p:cond delay="0"/>
                                          </p:stCondLst>
                                        </p:cTn>
                                        <p:tgtEl>
                                          <p:spTgt spid="48"/>
                                        </p:tgtEl>
                                        <p:attrNameLst>
                                          <p:attrName>style.visibility</p:attrName>
                                        </p:attrNameLst>
                                      </p:cBhvr>
                                      <p:to>
                                        <p:strVal val="visible"/>
                                      </p:to>
                                    </p:set>
                                    <p:animEffect transition="in" filter="wipe(up)">
                                      <p:cBhvr>
                                        <p:cTn id="10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8" grpId="0" animBg="1"/>
      <p:bldP spid="26" grpId="0" animBg="1"/>
      <p:bldP spid="27" grpId="0" animBg="1"/>
      <p:bldP spid="28" grpId="0" animBg="1"/>
      <p:bldP spid="29" grpId="0" animBg="1"/>
      <p:bldP spid="30" grpId="0" animBg="1"/>
      <p:bldP spid="31" grpId="0" animBg="1"/>
      <p:bldP spid="32" grpId="0" animBg="1"/>
      <p:bldP spid="33" grpId="0" animBg="1"/>
      <p:bldP spid="40" grpId="0" animBg="1"/>
      <p:bldP spid="24" grpId="0" animBg="1"/>
      <p:bldP spid="38" grpId="0" animBg="1"/>
      <p:bldP spid="39" grpId="0" animBg="1"/>
      <p:bldP spid="25" grpId="0" animBg="1"/>
      <p:bldP spid="43" grpId="0" animBg="1"/>
      <p:bldP spid="42" grpId="0" animBg="1"/>
      <p:bldP spid="45" grpId="0" animBg="1"/>
      <p:bldP spid="44" grpId="0" animBg="1"/>
      <p:bldP spid="47" grpId="0" animBg="1"/>
      <p:bldP spid="46" grpId="0" animBg="1"/>
      <p:bldP spid="49" grpId="0" animBg="1"/>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D07B49-9CD1-44F7-A815-E129DFDFFBE5}"/>
              </a:ext>
            </a:extLst>
          </p:cNvPr>
          <p:cNvSpPr>
            <a:spLocks noGrp="1"/>
          </p:cNvSpPr>
          <p:nvPr>
            <p:ph type="title"/>
          </p:nvPr>
        </p:nvSpPr>
        <p:spPr>
          <a:xfrm>
            <a:off x="838200" y="365125"/>
            <a:ext cx="8763000" cy="660111"/>
          </a:xfrm>
        </p:spPr>
        <p:txBody>
          <a:bodyPr/>
          <a:lstStyle/>
          <a:p>
            <a:r>
              <a:rPr lang="en-US" dirty="0">
                <a:solidFill>
                  <a:srgbClr val="CF2429"/>
                </a:solidFill>
              </a:rPr>
              <a:t>Table 8. </a:t>
            </a:r>
            <a:r>
              <a:rPr lang="en-US" dirty="0"/>
              <a:t>Patient Clinical Status Definitions to Guide Revascularization</a:t>
            </a:r>
          </a:p>
        </p:txBody>
      </p:sp>
      <p:sp>
        <p:nvSpPr>
          <p:cNvPr id="10" name="TextBox 9">
            <a:extLst>
              <a:ext uri="{FF2B5EF4-FFF2-40B4-BE49-F238E27FC236}">
                <a16:creationId xmlns:a16="http://schemas.microsoft.com/office/drawing/2014/main" id="{E00F6EDB-16C1-48EE-BB5F-26E03438544F}"/>
              </a:ext>
              <a:ext uri="{C183D7F6-B498-43B3-948B-1728B52AA6E4}">
                <adec:decorative xmlns:adec="http://schemas.microsoft.com/office/drawing/2017/decorative" val="1"/>
              </a:ext>
            </a:extLst>
          </p:cNvPr>
          <p:cNvSpPr txBox="1"/>
          <p:nvPr/>
        </p:nvSpPr>
        <p:spPr>
          <a:xfrm>
            <a:off x="3312036" y="1346269"/>
            <a:ext cx="7205471" cy="914400"/>
          </a:xfrm>
          <a:prstGeom prst="rect">
            <a:avLst/>
          </a:prstGeom>
          <a:solidFill>
            <a:schemeClr val="bg1">
              <a:lumMod val="85000"/>
            </a:schemeClr>
          </a:solidFill>
        </p:spPr>
        <p:txBody>
          <a:bodyPr wrap="square" lIns="91440" tIns="365760" numCol="1" spcCol="182880">
            <a:spAutoFit/>
          </a:bodyPr>
          <a:lstStyle/>
          <a:p>
            <a:pPr>
              <a:spcAft>
                <a:spcPts val="600"/>
              </a:spcAft>
            </a:pPr>
            <a:endParaRPr lang="en-US" sz="1200" dirty="0">
              <a:latin typeface="Lub Dub Medium" panose="020B0603030403020204" pitchFamily="34" charset="0"/>
            </a:endParaRPr>
          </a:p>
        </p:txBody>
      </p:sp>
      <p:sp>
        <p:nvSpPr>
          <p:cNvPr id="11" name="Rectangle Container">
            <a:extLst>
              <a:ext uri="{FF2B5EF4-FFF2-40B4-BE49-F238E27FC236}">
                <a16:creationId xmlns:a16="http://schemas.microsoft.com/office/drawing/2014/main" id="{A9CC898C-4959-456C-8418-0918855559F6}"/>
              </a:ext>
              <a:ext uri="{C183D7F6-B498-43B3-948B-1728B52AA6E4}">
                <adec:decorative xmlns:adec="http://schemas.microsoft.com/office/drawing/2017/decorative" val="1"/>
              </a:ext>
            </a:extLst>
          </p:cNvPr>
          <p:cNvSpPr/>
          <p:nvPr/>
        </p:nvSpPr>
        <p:spPr>
          <a:xfrm>
            <a:off x="1688875" y="1482915"/>
            <a:ext cx="1901953" cy="669341"/>
          </a:xfrm>
          <a:prstGeom prst="rect">
            <a:avLst/>
          </a:prstGeom>
          <a:solidFill>
            <a:srgbClr val="46A547"/>
          </a:solidFill>
          <a:ln w="25400">
            <a:noFill/>
          </a:ln>
          <a:effectLst>
            <a:outerShdw blurRad="63500" sx="102000" sy="102000" algn="ctr" rotWithShape="0">
              <a:prstClr val="black">
                <a:alpha val="40000"/>
              </a:prstClr>
            </a:outerShdw>
          </a:effectLst>
        </p:spPr>
        <p:txBody>
          <a:bodyPr spcFirstLastPara="0" lIns="0" tIns="0" rIns="0" bIns="0" anchor="ctr"/>
          <a:lstStyle/>
          <a:p>
            <a:pPr algn="ctr" hangingPunct="0">
              <a:lnSpc>
                <a:spcPct val="90000"/>
              </a:lnSpc>
            </a:pPr>
            <a:endParaRPr lang="en-US" sz="1200" dirty="0">
              <a:latin typeface="Lub Dub Bold" panose="020B0803030403020204" pitchFamily="34" charset="0"/>
              <a:cs typeface="Lato"/>
            </a:endParaRPr>
          </a:p>
        </p:txBody>
      </p:sp>
      <p:sp>
        <p:nvSpPr>
          <p:cNvPr id="7" name="TextBox 6">
            <a:extLst>
              <a:ext uri="{FF2B5EF4-FFF2-40B4-BE49-F238E27FC236}">
                <a16:creationId xmlns:a16="http://schemas.microsoft.com/office/drawing/2014/main" id="{7995CE76-01F2-4E36-8919-E4D433183680}"/>
              </a:ext>
            </a:extLst>
          </p:cNvPr>
          <p:cNvSpPr txBox="1"/>
          <p:nvPr/>
        </p:nvSpPr>
        <p:spPr>
          <a:xfrm>
            <a:off x="1688875" y="1664066"/>
            <a:ext cx="1901953" cy="387927"/>
          </a:xfrm>
          <a:prstGeom prst="rect">
            <a:avLst/>
          </a:prstGeom>
          <a:noFill/>
        </p:spPr>
        <p:txBody>
          <a:bodyPr wrap="square">
            <a:spAutoFit/>
          </a:bodyPr>
          <a:lstStyle/>
          <a:p>
            <a:pPr algn="ctr">
              <a:lnSpc>
                <a:spcPct val="80000"/>
              </a:lnSpc>
            </a:pPr>
            <a:r>
              <a:rPr lang="en-US" sz="2400" dirty="0">
                <a:latin typeface="Lub Dub Bold" panose="020B0803030403020204" pitchFamily="34" charset="0"/>
              </a:rPr>
              <a:t>Elective</a:t>
            </a:r>
          </a:p>
        </p:txBody>
      </p:sp>
      <p:sp>
        <p:nvSpPr>
          <p:cNvPr id="8" name="TextBox 7">
            <a:extLst>
              <a:ext uri="{FF2B5EF4-FFF2-40B4-BE49-F238E27FC236}">
                <a16:creationId xmlns:a16="http://schemas.microsoft.com/office/drawing/2014/main" id="{79A441A6-FBD4-4B59-89F1-FDF23F140BD1}"/>
              </a:ext>
            </a:extLst>
          </p:cNvPr>
          <p:cNvSpPr txBox="1"/>
          <p:nvPr/>
        </p:nvSpPr>
        <p:spPr>
          <a:xfrm>
            <a:off x="3691345" y="1439021"/>
            <a:ext cx="6153977" cy="757130"/>
          </a:xfrm>
          <a:prstGeom prst="rect">
            <a:avLst/>
          </a:prstGeom>
          <a:noFill/>
        </p:spPr>
        <p:txBody>
          <a:bodyPr wrap="square">
            <a:spAutoFit/>
          </a:bodyPr>
          <a:lstStyle/>
          <a:p>
            <a:pPr lvl="0">
              <a:lnSpc>
                <a:spcPct val="90000"/>
              </a:lnSpc>
              <a:spcAft>
                <a:spcPts val="600"/>
              </a:spcAft>
              <a:buClr>
                <a:srgbClr val="CF2429"/>
              </a:buClr>
            </a:pPr>
            <a:r>
              <a:rPr lang="en-US" sz="1600" b="1" dirty="0">
                <a:latin typeface="Lub Dub Condensed" panose="020B0506030403020204" pitchFamily="34" charset="0"/>
                <a:cs typeface="Arial" panose="020B0604020202020204" pitchFamily="34" charset="0"/>
              </a:rPr>
              <a:t>Cardiac function has been stable in the days-weeks before intervention. </a:t>
            </a:r>
            <a:r>
              <a:rPr lang="en-US" sz="1600" dirty="0">
                <a:latin typeface="Lub Dub Condensed" panose="020B0506030403020204" pitchFamily="34" charset="0"/>
                <a:cs typeface="Arial" panose="020B0604020202020204" pitchFamily="34" charset="0"/>
              </a:rPr>
              <a:t>The intervention could be deferred without increased risk of compromise to cardiac outcome.</a:t>
            </a:r>
          </a:p>
        </p:txBody>
      </p:sp>
      <p:sp>
        <p:nvSpPr>
          <p:cNvPr id="12" name="TextBox 11">
            <a:extLst>
              <a:ext uri="{FF2B5EF4-FFF2-40B4-BE49-F238E27FC236}">
                <a16:creationId xmlns:a16="http://schemas.microsoft.com/office/drawing/2014/main" id="{97C0EE9D-B297-4B2C-9864-EA16018038BC}"/>
              </a:ext>
              <a:ext uri="{C183D7F6-B498-43B3-948B-1728B52AA6E4}">
                <adec:decorative xmlns:adec="http://schemas.microsoft.com/office/drawing/2017/decorative" val="1"/>
              </a:ext>
            </a:extLst>
          </p:cNvPr>
          <p:cNvSpPr txBox="1"/>
          <p:nvPr/>
        </p:nvSpPr>
        <p:spPr>
          <a:xfrm>
            <a:off x="3312037" y="2433303"/>
            <a:ext cx="7205472" cy="1005840"/>
          </a:xfrm>
          <a:prstGeom prst="rect">
            <a:avLst/>
          </a:prstGeom>
          <a:solidFill>
            <a:schemeClr val="bg1">
              <a:lumMod val="85000"/>
            </a:schemeClr>
          </a:solidFill>
        </p:spPr>
        <p:txBody>
          <a:bodyPr wrap="square" lIns="91440" tIns="365760" numCol="1" spcCol="182880">
            <a:spAutoFit/>
          </a:bodyPr>
          <a:lstStyle/>
          <a:p>
            <a:pPr>
              <a:spcAft>
                <a:spcPts val="600"/>
              </a:spcAft>
            </a:pPr>
            <a:endParaRPr lang="en-US" sz="1200" dirty="0">
              <a:latin typeface="Lub Dub Medium" panose="020B0603030403020204" pitchFamily="34" charset="0"/>
            </a:endParaRPr>
          </a:p>
        </p:txBody>
      </p:sp>
      <p:sp>
        <p:nvSpPr>
          <p:cNvPr id="13" name="Rectangle Container">
            <a:extLst>
              <a:ext uri="{FF2B5EF4-FFF2-40B4-BE49-F238E27FC236}">
                <a16:creationId xmlns:a16="http://schemas.microsoft.com/office/drawing/2014/main" id="{59A04AFE-F2CA-4D2C-A621-B149DFEDDA76}"/>
              </a:ext>
              <a:ext uri="{C183D7F6-B498-43B3-948B-1728B52AA6E4}">
                <adec:decorative xmlns:adec="http://schemas.microsoft.com/office/drawing/2017/decorative" val="1"/>
              </a:ext>
            </a:extLst>
          </p:cNvPr>
          <p:cNvSpPr/>
          <p:nvPr/>
        </p:nvSpPr>
        <p:spPr>
          <a:xfrm>
            <a:off x="1688875" y="2615669"/>
            <a:ext cx="1901953" cy="669341"/>
          </a:xfrm>
          <a:prstGeom prst="rect">
            <a:avLst/>
          </a:prstGeom>
          <a:solidFill>
            <a:srgbClr val="F99B1D"/>
          </a:solidFill>
          <a:ln w="25400">
            <a:noFill/>
          </a:ln>
          <a:effectLst>
            <a:outerShdw blurRad="63500" sx="102000" sy="102000" algn="ctr" rotWithShape="0">
              <a:prstClr val="black">
                <a:alpha val="40000"/>
              </a:prstClr>
            </a:outerShdw>
          </a:effectLst>
        </p:spPr>
        <p:txBody>
          <a:bodyPr spcFirstLastPara="0" lIns="0" tIns="0" rIns="0" bIns="0" anchor="ctr"/>
          <a:lstStyle/>
          <a:p>
            <a:pPr algn="ctr" hangingPunct="0">
              <a:lnSpc>
                <a:spcPct val="90000"/>
              </a:lnSpc>
            </a:pPr>
            <a:endParaRPr lang="en-US" sz="1200" dirty="0">
              <a:latin typeface="Lub Dub Bold" panose="020B0803030403020204" pitchFamily="34" charset="0"/>
              <a:cs typeface="Lato"/>
            </a:endParaRPr>
          </a:p>
        </p:txBody>
      </p:sp>
      <p:sp>
        <p:nvSpPr>
          <p:cNvPr id="14" name="TextBox 13">
            <a:extLst>
              <a:ext uri="{FF2B5EF4-FFF2-40B4-BE49-F238E27FC236}">
                <a16:creationId xmlns:a16="http://schemas.microsoft.com/office/drawing/2014/main" id="{67784858-AE7D-432E-B074-4A08CB9576A2}"/>
              </a:ext>
            </a:extLst>
          </p:cNvPr>
          <p:cNvSpPr txBox="1"/>
          <p:nvPr/>
        </p:nvSpPr>
        <p:spPr>
          <a:xfrm>
            <a:off x="1688875" y="2796820"/>
            <a:ext cx="1901953" cy="387927"/>
          </a:xfrm>
          <a:prstGeom prst="rect">
            <a:avLst/>
          </a:prstGeom>
          <a:noFill/>
        </p:spPr>
        <p:txBody>
          <a:bodyPr wrap="square">
            <a:spAutoFit/>
          </a:bodyPr>
          <a:lstStyle/>
          <a:p>
            <a:pPr algn="ctr">
              <a:lnSpc>
                <a:spcPct val="80000"/>
              </a:lnSpc>
            </a:pPr>
            <a:r>
              <a:rPr lang="en-US" sz="2400" dirty="0">
                <a:latin typeface="Lub Dub Bold" panose="020B0803030403020204" pitchFamily="34" charset="0"/>
              </a:rPr>
              <a:t>Urgent</a:t>
            </a:r>
          </a:p>
        </p:txBody>
      </p:sp>
      <p:sp>
        <p:nvSpPr>
          <p:cNvPr id="15" name="TextBox 14">
            <a:extLst>
              <a:ext uri="{FF2B5EF4-FFF2-40B4-BE49-F238E27FC236}">
                <a16:creationId xmlns:a16="http://schemas.microsoft.com/office/drawing/2014/main" id="{F5BBB8AB-47EF-471F-B3CC-1A5DA9A2AF74}"/>
              </a:ext>
            </a:extLst>
          </p:cNvPr>
          <p:cNvSpPr txBox="1"/>
          <p:nvPr/>
        </p:nvSpPr>
        <p:spPr>
          <a:xfrm>
            <a:off x="3691345" y="2452903"/>
            <a:ext cx="6539935" cy="978729"/>
          </a:xfrm>
          <a:prstGeom prst="rect">
            <a:avLst/>
          </a:prstGeom>
          <a:noFill/>
        </p:spPr>
        <p:txBody>
          <a:bodyPr wrap="square">
            <a:spAutoFit/>
          </a:bodyPr>
          <a:lstStyle/>
          <a:p>
            <a:pPr lvl="0">
              <a:lnSpc>
                <a:spcPct val="90000"/>
              </a:lnSpc>
              <a:spcAft>
                <a:spcPts val="600"/>
              </a:spcAft>
              <a:buClr>
                <a:srgbClr val="CF2429"/>
              </a:buClr>
            </a:pPr>
            <a:r>
              <a:rPr lang="en-US" sz="1600" b="1" dirty="0">
                <a:latin typeface="Lub Dub Condensed" panose="020B0506030403020204" pitchFamily="34" charset="0"/>
                <a:cs typeface="Arial" panose="020B0604020202020204" pitchFamily="34" charset="0"/>
              </a:rPr>
              <a:t>Intervention is required during the same hospitalization to minimize chance of further clinical deterioration. </a:t>
            </a:r>
            <a:r>
              <a:rPr lang="en-US" sz="1600" dirty="0">
                <a:latin typeface="Lub Dub Condensed" panose="020B0506030403020204" pitchFamily="34" charset="0"/>
                <a:cs typeface="Arial" panose="020B0604020202020204" pitchFamily="34" charset="0"/>
              </a:rPr>
              <a:t>Examples include worsening sudden chest pain, heart failure, acute myocardial infarction, anatomy, intra-aortic balloon pump, unstable angina, with intravenous nitroglycerin, or rest angina.</a:t>
            </a:r>
          </a:p>
        </p:txBody>
      </p:sp>
      <p:sp>
        <p:nvSpPr>
          <p:cNvPr id="16" name="TextBox 15">
            <a:extLst>
              <a:ext uri="{FF2B5EF4-FFF2-40B4-BE49-F238E27FC236}">
                <a16:creationId xmlns:a16="http://schemas.microsoft.com/office/drawing/2014/main" id="{87CCD48E-93BB-445F-B86F-AE3A6E0A6DF9}"/>
              </a:ext>
              <a:ext uri="{C183D7F6-B498-43B3-948B-1728B52AA6E4}">
                <adec:decorative xmlns:adec="http://schemas.microsoft.com/office/drawing/2017/decorative" val="1"/>
              </a:ext>
            </a:extLst>
          </p:cNvPr>
          <p:cNvSpPr txBox="1"/>
          <p:nvPr/>
        </p:nvSpPr>
        <p:spPr>
          <a:xfrm>
            <a:off x="3312037" y="3611777"/>
            <a:ext cx="7205472" cy="1097280"/>
          </a:xfrm>
          <a:prstGeom prst="rect">
            <a:avLst/>
          </a:prstGeom>
          <a:solidFill>
            <a:schemeClr val="bg1">
              <a:lumMod val="85000"/>
            </a:schemeClr>
          </a:solidFill>
        </p:spPr>
        <p:txBody>
          <a:bodyPr wrap="square" lIns="91440" tIns="365760" numCol="1" spcCol="182880">
            <a:spAutoFit/>
          </a:bodyPr>
          <a:lstStyle/>
          <a:p>
            <a:pPr>
              <a:spcAft>
                <a:spcPts val="600"/>
              </a:spcAft>
            </a:pPr>
            <a:endParaRPr lang="en-US" sz="1200" dirty="0">
              <a:latin typeface="Lub Dub Medium" panose="020B0603030403020204" pitchFamily="34" charset="0"/>
            </a:endParaRPr>
          </a:p>
        </p:txBody>
      </p:sp>
      <p:sp>
        <p:nvSpPr>
          <p:cNvPr id="17" name="Rectangle Container">
            <a:extLst>
              <a:ext uri="{FF2B5EF4-FFF2-40B4-BE49-F238E27FC236}">
                <a16:creationId xmlns:a16="http://schemas.microsoft.com/office/drawing/2014/main" id="{6E62BCBF-0BAE-40E8-8122-B8652BCDC1C9}"/>
              </a:ext>
              <a:ext uri="{C183D7F6-B498-43B3-948B-1728B52AA6E4}">
                <adec:decorative xmlns:adec="http://schemas.microsoft.com/office/drawing/2017/decorative" val="1"/>
              </a:ext>
            </a:extLst>
          </p:cNvPr>
          <p:cNvSpPr/>
          <p:nvPr/>
        </p:nvSpPr>
        <p:spPr>
          <a:xfrm>
            <a:off x="1688875" y="3849007"/>
            <a:ext cx="1901953" cy="669341"/>
          </a:xfrm>
          <a:prstGeom prst="rect">
            <a:avLst/>
          </a:prstGeom>
          <a:solidFill>
            <a:srgbClr val="CF2429"/>
          </a:solidFill>
          <a:ln w="25400">
            <a:noFill/>
          </a:ln>
          <a:effectLst>
            <a:outerShdw blurRad="63500" sx="102000" sy="102000" algn="ctr" rotWithShape="0">
              <a:prstClr val="black">
                <a:alpha val="40000"/>
              </a:prstClr>
            </a:outerShdw>
          </a:effectLst>
        </p:spPr>
        <p:txBody>
          <a:bodyPr spcFirstLastPara="0" lIns="0" tIns="0" rIns="0" bIns="0" anchor="ctr"/>
          <a:lstStyle/>
          <a:p>
            <a:pPr algn="ctr" hangingPunct="0">
              <a:lnSpc>
                <a:spcPct val="90000"/>
              </a:lnSpc>
            </a:pPr>
            <a:endParaRPr lang="en-US" sz="1200" dirty="0">
              <a:latin typeface="Lub Dub Bold" panose="020B0803030403020204" pitchFamily="34" charset="0"/>
              <a:cs typeface="Lato"/>
            </a:endParaRPr>
          </a:p>
        </p:txBody>
      </p:sp>
      <p:sp>
        <p:nvSpPr>
          <p:cNvPr id="18" name="TextBox 17">
            <a:extLst>
              <a:ext uri="{FF2B5EF4-FFF2-40B4-BE49-F238E27FC236}">
                <a16:creationId xmlns:a16="http://schemas.microsoft.com/office/drawing/2014/main" id="{B31A5080-AB32-4074-A098-A2BE0485E002}"/>
              </a:ext>
            </a:extLst>
          </p:cNvPr>
          <p:cNvSpPr txBox="1"/>
          <p:nvPr/>
        </p:nvSpPr>
        <p:spPr>
          <a:xfrm>
            <a:off x="1688875" y="4030158"/>
            <a:ext cx="1901953" cy="387927"/>
          </a:xfrm>
          <a:prstGeom prst="rect">
            <a:avLst/>
          </a:prstGeom>
          <a:noFill/>
        </p:spPr>
        <p:txBody>
          <a:bodyPr wrap="square">
            <a:spAutoFit/>
          </a:bodyPr>
          <a:lstStyle/>
          <a:p>
            <a:pPr algn="ctr">
              <a:lnSpc>
                <a:spcPct val="80000"/>
              </a:lnSpc>
            </a:pPr>
            <a:r>
              <a:rPr lang="en-US" sz="2400" dirty="0">
                <a:solidFill>
                  <a:schemeClr val="bg1"/>
                </a:solidFill>
                <a:latin typeface="Lub Dub Bold" panose="020B0803030403020204" pitchFamily="34" charset="0"/>
              </a:rPr>
              <a:t>Emergency</a:t>
            </a:r>
          </a:p>
        </p:txBody>
      </p:sp>
      <p:sp>
        <p:nvSpPr>
          <p:cNvPr id="19" name="TextBox 18">
            <a:extLst>
              <a:ext uri="{FF2B5EF4-FFF2-40B4-BE49-F238E27FC236}">
                <a16:creationId xmlns:a16="http://schemas.microsoft.com/office/drawing/2014/main" id="{8D191B57-2BC0-4746-876F-ED2C88B5E73E}"/>
              </a:ext>
            </a:extLst>
          </p:cNvPr>
          <p:cNvSpPr txBox="1"/>
          <p:nvPr/>
        </p:nvSpPr>
        <p:spPr>
          <a:xfrm>
            <a:off x="3691345" y="3686241"/>
            <a:ext cx="6702618" cy="978729"/>
          </a:xfrm>
          <a:prstGeom prst="rect">
            <a:avLst/>
          </a:prstGeom>
          <a:noFill/>
        </p:spPr>
        <p:txBody>
          <a:bodyPr wrap="square">
            <a:spAutoFit/>
          </a:bodyPr>
          <a:lstStyle/>
          <a:p>
            <a:pPr lvl="0">
              <a:lnSpc>
                <a:spcPct val="90000"/>
              </a:lnSpc>
              <a:spcAft>
                <a:spcPts val="600"/>
              </a:spcAft>
              <a:buClr>
                <a:srgbClr val="CF2429"/>
              </a:buClr>
            </a:pPr>
            <a:r>
              <a:rPr lang="en-US" sz="1600" b="1" dirty="0">
                <a:latin typeface="Lub Dub Condensed" panose="020B0506030403020204" pitchFamily="34" charset="0"/>
                <a:cs typeface="Arial" panose="020B0604020202020204" pitchFamily="34" charset="0"/>
              </a:rPr>
              <a:t>Patients requiring emergency intervention will have ongoing, refractory, unrelenting cardiac compromise, with or without hemodynamic instability, and not responsive to any form of therapy except cardiac intervention. </a:t>
            </a:r>
            <a:r>
              <a:rPr lang="en-US" sz="1600" dirty="0">
                <a:latin typeface="Lub Dub Condensed" panose="020B0506030403020204" pitchFamily="34" charset="0"/>
                <a:cs typeface="Arial" panose="020B0604020202020204" pitchFamily="34" charset="0"/>
              </a:rPr>
              <a:t>There should be no delay in providing operative intervention.</a:t>
            </a:r>
          </a:p>
        </p:txBody>
      </p:sp>
      <p:sp>
        <p:nvSpPr>
          <p:cNvPr id="20" name="TextBox 19">
            <a:extLst>
              <a:ext uri="{FF2B5EF4-FFF2-40B4-BE49-F238E27FC236}">
                <a16:creationId xmlns:a16="http://schemas.microsoft.com/office/drawing/2014/main" id="{77C0C4EF-CB0A-44E2-9867-D26A9C194C17}"/>
              </a:ext>
              <a:ext uri="{C183D7F6-B498-43B3-948B-1728B52AA6E4}">
                <adec:decorative xmlns:adec="http://schemas.microsoft.com/office/drawing/2017/decorative" val="1"/>
              </a:ext>
            </a:extLst>
          </p:cNvPr>
          <p:cNvSpPr txBox="1"/>
          <p:nvPr/>
        </p:nvSpPr>
        <p:spPr>
          <a:xfrm>
            <a:off x="3312036" y="4865551"/>
            <a:ext cx="7205473" cy="914400"/>
          </a:xfrm>
          <a:prstGeom prst="rect">
            <a:avLst/>
          </a:prstGeom>
          <a:solidFill>
            <a:schemeClr val="bg1">
              <a:lumMod val="85000"/>
            </a:schemeClr>
          </a:solidFill>
        </p:spPr>
        <p:txBody>
          <a:bodyPr wrap="square" lIns="91440" tIns="365760" numCol="1" spcCol="182880">
            <a:spAutoFit/>
          </a:bodyPr>
          <a:lstStyle/>
          <a:p>
            <a:pPr>
              <a:spcAft>
                <a:spcPts val="600"/>
              </a:spcAft>
            </a:pPr>
            <a:endParaRPr lang="en-US" sz="1200" dirty="0">
              <a:latin typeface="Lub Dub Medium" panose="020B0603030403020204" pitchFamily="34" charset="0"/>
            </a:endParaRPr>
          </a:p>
        </p:txBody>
      </p:sp>
      <p:sp>
        <p:nvSpPr>
          <p:cNvPr id="21" name="Rectangle Container">
            <a:extLst>
              <a:ext uri="{FF2B5EF4-FFF2-40B4-BE49-F238E27FC236}">
                <a16:creationId xmlns:a16="http://schemas.microsoft.com/office/drawing/2014/main" id="{8EAD1DC6-40CE-4FA5-B610-6BBF23F84F40}"/>
              </a:ext>
              <a:ext uri="{C183D7F6-B498-43B3-948B-1728B52AA6E4}">
                <adec:decorative xmlns:adec="http://schemas.microsoft.com/office/drawing/2017/decorative" val="1"/>
              </a:ext>
            </a:extLst>
          </p:cNvPr>
          <p:cNvSpPr/>
          <p:nvPr/>
        </p:nvSpPr>
        <p:spPr>
          <a:xfrm>
            <a:off x="1688875" y="4941944"/>
            <a:ext cx="1901953" cy="761614"/>
          </a:xfrm>
          <a:prstGeom prst="rect">
            <a:avLst/>
          </a:prstGeom>
          <a:solidFill>
            <a:srgbClr val="A91C1F"/>
          </a:solidFill>
          <a:ln w="25400">
            <a:noFill/>
          </a:ln>
          <a:effectLst>
            <a:outerShdw blurRad="63500" sx="102000" sy="102000" algn="ctr" rotWithShape="0">
              <a:prstClr val="black">
                <a:alpha val="40000"/>
              </a:prstClr>
            </a:outerShdw>
          </a:effectLst>
        </p:spPr>
        <p:txBody>
          <a:bodyPr spcFirstLastPara="0" lIns="0" tIns="0" rIns="0" bIns="0" anchor="ctr"/>
          <a:lstStyle/>
          <a:p>
            <a:pPr algn="ctr" hangingPunct="0">
              <a:lnSpc>
                <a:spcPct val="90000"/>
              </a:lnSpc>
            </a:pPr>
            <a:endParaRPr lang="en-US" sz="1200" dirty="0">
              <a:latin typeface="Lub Dub Bold" panose="020B0803030403020204" pitchFamily="34" charset="0"/>
              <a:cs typeface="Lato"/>
            </a:endParaRPr>
          </a:p>
        </p:txBody>
      </p:sp>
      <p:sp>
        <p:nvSpPr>
          <p:cNvPr id="22" name="TextBox 21">
            <a:extLst>
              <a:ext uri="{FF2B5EF4-FFF2-40B4-BE49-F238E27FC236}">
                <a16:creationId xmlns:a16="http://schemas.microsoft.com/office/drawing/2014/main" id="{BCFBB611-6A95-4622-A063-36819D7D79B2}"/>
              </a:ext>
            </a:extLst>
          </p:cNvPr>
          <p:cNvSpPr txBox="1"/>
          <p:nvPr/>
        </p:nvSpPr>
        <p:spPr>
          <a:xfrm>
            <a:off x="1688875" y="5001878"/>
            <a:ext cx="1901953" cy="683392"/>
          </a:xfrm>
          <a:prstGeom prst="rect">
            <a:avLst/>
          </a:prstGeom>
          <a:noFill/>
        </p:spPr>
        <p:txBody>
          <a:bodyPr wrap="square">
            <a:spAutoFit/>
          </a:bodyPr>
          <a:lstStyle/>
          <a:p>
            <a:pPr algn="ctr">
              <a:lnSpc>
                <a:spcPct val="80000"/>
              </a:lnSpc>
            </a:pPr>
            <a:r>
              <a:rPr lang="en-US" sz="2400" dirty="0">
                <a:solidFill>
                  <a:schemeClr val="bg1"/>
                </a:solidFill>
                <a:latin typeface="Lub Dub Bold" panose="020B0803030403020204" pitchFamily="34" charset="0"/>
              </a:rPr>
              <a:t>Emergency/salvage</a:t>
            </a:r>
          </a:p>
        </p:txBody>
      </p:sp>
      <p:sp>
        <p:nvSpPr>
          <p:cNvPr id="23" name="TextBox 22">
            <a:extLst>
              <a:ext uri="{FF2B5EF4-FFF2-40B4-BE49-F238E27FC236}">
                <a16:creationId xmlns:a16="http://schemas.microsoft.com/office/drawing/2014/main" id="{59C311AB-765B-4C60-9642-E38DD785DEA3}"/>
              </a:ext>
            </a:extLst>
          </p:cNvPr>
          <p:cNvSpPr txBox="1"/>
          <p:nvPr/>
        </p:nvSpPr>
        <p:spPr>
          <a:xfrm>
            <a:off x="3691345" y="4941944"/>
            <a:ext cx="6826164" cy="757130"/>
          </a:xfrm>
          <a:prstGeom prst="rect">
            <a:avLst/>
          </a:prstGeom>
          <a:noFill/>
        </p:spPr>
        <p:txBody>
          <a:bodyPr wrap="square">
            <a:spAutoFit/>
          </a:bodyPr>
          <a:lstStyle/>
          <a:p>
            <a:pPr lvl="0">
              <a:lnSpc>
                <a:spcPct val="90000"/>
              </a:lnSpc>
              <a:spcAft>
                <a:spcPts val="600"/>
              </a:spcAft>
              <a:buClr>
                <a:srgbClr val="CF2429"/>
              </a:buClr>
            </a:pPr>
            <a:r>
              <a:rPr lang="en-US" sz="1600" b="1" dirty="0">
                <a:latin typeface="Lub Dub Condensed" panose="020B0506030403020204" pitchFamily="34" charset="0"/>
                <a:cs typeface="Arial" panose="020B0604020202020204" pitchFamily="34" charset="0"/>
              </a:rPr>
              <a:t>Patients requiring emergency/salvage intervention are those who require cardiopulmonary resuscitation in route to intervention</a:t>
            </a:r>
            <a:r>
              <a:rPr lang="en-US" sz="1600" dirty="0">
                <a:latin typeface="Lub Dub Condensed" panose="020B0506030403020204" pitchFamily="34" charset="0"/>
                <a:cs typeface="Arial" panose="020B0604020202020204" pitchFamily="34" charset="0"/>
              </a:rPr>
              <a:t>, before induction of anesthesia or who require extracorporeal membrane oxygenation to maintain life.</a:t>
            </a:r>
          </a:p>
        </p:txBody>
      </p:sp>
      <p:sp>
        <p:nvSpPr>
          <p:cNvPr id="24" name="Slide Number Placeholder 3">
            <a:extLst>
              <a:ext uri="{FF2B5EF4-FFF2-40B4-BE49-F238E27FC236}">
                <a16:creationId xmlns:a16="http://schemas.microsoft.com/office/drawing/2014/main" id="{33DF4AC9-88A1-432C-B740-E68C273DBDA3}"/>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8</a:t>
            </a:fld>
            <a:endParaRPr lang="en-US" sz="900" dirty="0"/>
          </a:p>
        </p:txBody>
      </p:sp>
    </p:spTree>
    <p:extLst>
      <p:ext uri="{BB962C8B-B14F-4D97-AF65-F5344CB8AC3E}">
        <p14:creationId xmlns:p14="http://schemas.microsoft.com/office/powerpoint/2010/main" val="3267063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E84D7595-7B7E-409F-BFEC-6F52C741B2F6}"/>
              </a:ext>
              <a:ext uri="{C183D7F6-B498-43B3-948B-1728B52AA6E4}">
                <adec:decorative xmlns:adec="http://schemas.microsoft.com/office/drawing/2017/decorative" val="1"/>
              </a:ext>
            </a:extLst>
          </p:cNvPr>
          <p:cNvSpPr txBox="1"/>
          <p:nvPr/>
        </p:nvSpPr>
        <p:spPr>
          <a:xfrm>
            <a:off x="7324271" y="2483058"/>
            <a:ext cx="4041209" cy="1280160"/>
          </a:xfrm>
          <a:prstGeom prst="rect">
            <a:avLst/>
          </a:prstGeom>
          <a:solidFill>
            <a:srgbClr val="46A547"/>
          </a:solidFill>
        </p:spPr>
        <p:txBody>
          <a:bodyPr wrap="square" lIns="91440" tIns="91440" numCol="1" spcCol="182880">
            <a:spAutoFit/>
          </a:bodyPr>
          <a:lstStyle/>
          <a:p>
            <a:pPr marL="171450" indent="-171450">
              <a:buFont typeface="Arial" panose="020B0604020202020204" pitchFamily="34" charset="0"/>
              <a:buChar char="•"/>
            </a:pPr>
            <a:endParaRPr lang="en-US" sz="1200" b="1" dirty="0">
              <a:latin typeface="Lub Dub Condensed" panose="020B0506030403020204" pitchFamily="34" charset="0"/>
            </a:endParaRPr>
          </a:p>
        </p:txBody>
      </p:sp>
      <p:sp>
        <p:nvSpPr>
          <p:cNvPr id="21" name="TextBox 20">
            <a:extLst>
              <a:ext uri="{FF2B5EF4-FFF2-40B4-BE49-F238E27FC236}">
                <a16:creationId xmlns:a16="http://schemas.microsoft.com/office/drawing/2014/main" id="{06CEB615-3AF1-4843-B0B1-ACB386850F73}"/>
              </a:ext>
              <a:ext uri="{C183D7F6-B498-43B3-948B-1728B52AA6E4}">
                <adec:decorative xmlns:adec="http://schemas.microsoft.com/office/drawing/2017/decorative" val="1"/>
              </a:ext>
            </a:extLst>
          </p:cNvPr>
          <p:cNvSpPr txBox="1"/>
          <p:nvPr/>
        </p:nvSpPr>
        <p:spPr>
          <a:xfrm>
            <a:off x="7324271" y="3940475"/>
            <a:ext cx="4041209" cy="457200"/>
          </a:xfrm>
          <a:prstGeom prst="rect">
            <a:avLst/>
          </a:prstGeom>
          <a:solidFill>
            <a:srgbClr val="F0DB0E"/>
          </a:solidFill>
        </p:spPr>
        <p:txBody>
          <a:bodyPr wrap="square" lIns="91440" tIns="91440" numCol="1" spcCol="182880">
            <a:spAutoFit/>
          </a:bodyPr>
          <a:lstStyle/>
          <a:p>
            <a:pPr>
              <a:spcAft>
                <a:spcPts val="600"/>
              </a:spcAft>
            </a:pPr>
            <a:endParaRPr lang="en-US" sz="1200" b="1" dirty="0">
              <a:latin typeface="Lub Dub Condensed" panose="020B0506030403020204" pitchFamily="34" charset="0"/>
            </a:endParaRPr>
          </a:p>
        </p:txBody>
      </p:sp>
      <p:sp>
        <p:nvSpPr>
          <p:cNvPr id="22" name="TextBox 21">
            <a:extLst>
              <a:ext uri="{FF2B5EF4-FFF2-40B4-BE49-F238E27FC236}">
                <a16:creationId xmlns:a16="http://schemas.microsoft.com/office/drawing/2014/main" id="{563FC686-6110-45D7-9110-44E7D725211C}"/>
              </a:ext>
              <a:ext uri="{C183D7F6-B498-43B3-948B-1728B52AA6E4}">
                <adec:decorative xmlns:adec="http://schemas.microsoft.com/office/drawing/2017/decorative" val="1"/>
              </a:ext>
            </a:extLst>
          </p:cNvPr>
          <p:cNvSpPr txBox="1"/>
          <p:nvPr/>
        </p:nvSpPr>
        <p:spPr>
          <a:xfrm>
            <a:off x="7324271" y="4562112"/>
            <a:ext cx="4041209" cy="1005840"/>
          </a:xfrm>
          <a:prstGeom prst="rect">
            <a:avLst/>
          </a:prstGeom>
          <a:solidFill>
            <a:srgbClr val="EE3823"/>
          </a:solidFill>
        </p:spPr>
        <p:txBody>
          <a:bodyPr wrap="square" lIns="91440" tIns="91440" numCol="1" spcCol="182880">
            <a:spAutoFit/>
          </a:bodyPr>
          <a:lstStyle/>
          <a:p>
            <a:pPr>
              <a:spcAft>
                <a:spcPts val="600"/>
              </a:spcAft>
            </a:pPr>
            <a:endParaRPr lang="en-US" sz="1200" b="1" dirty="0">
              <a:latin typeface="Lub Dub Condensed" panose="020B0506030403020204" pitchFamily="34" charset="0"/>
            </a:endParaRPr>
          </a:p>
        </p:txBody>
      </p:sp>
      <p:sp>
        <p:nvSpPr>
          <p:cNvPr id="8" name="TextBox 7">
            <a:extLst>
              <a:ext uri="{FF2B5EF4-FFF2-40B4-BE49-F238E27FC236}">
                <a16:creationId xmlns:a16="http://schemas.microsoft.com/office/drawing/2014/main" id="{621F047A-9ED7-481F-A4A0-E751B7E00CED}"/>
              </a:ext>
              <a:ext uri="{C183D7F6-B498-43B3-948B-1728B52AA6E4}">
                <adec:decorative xmlns:adec="http://schemas.microsoft.com/office/drawing/2017/decorative" val="1"/>
              </a:ext>
            </a:extLst>
          </p:cNvPr>
          <p:cNvSpPr txBox="1"/>
          <p:nvPr/>
        </p:nvSpPr>
        <p:spPr>
          <a:xfrm>
            <a:off x="791577" y="2501346"/>
            <a:ext cx="4041209" cy="1097280"/>
          </a:xfrm>
          <a:prstGeom prst="rect">
            <a:avLst/>
          </a:prstGeom>
          <a:solidFill>
            <a:srgbClr val="46A547"/>
          </a:solidFill>
        </p:spPr>
        <p:txBody>
          <a:bodyPr wrap="square" lIns="91440" tIns="91440" numCol="1" spcCol="182880">
            <a:spAutoFit/>
          </a:bodyPr>
          <a:lstStyle/>
          <a:p>
            <a:pPr marL="171450" indent="-171450">
              <a:spcAft>
                <a:spcPts val="600"/>
              </a:spcAft>
              <a:buFont typeface="Arial" panose="020B0604020202020204" pitchFamily="34" charset="0"/>
              <a:buChar char="•"/>
            </a:pPr>
            <a:endParaRPr lang="en-US" sz="1200" b="1" dirty="0">
              <a:latin typeface="Lub Dub Condensed" panose="020B0506030403020204" pitchFamily="34" charset="0"/>
            </a:endParaRPr>
          </a:p>
        </p:txBody>
      </p:sp>
      <p:sp>
        <p:nvSpPr>
          <p:cNvPr id="17" name="TextBox 16">
            <a:extLst>
              <a:ext uri="{FF2B5EF4-FFF2-40B4-BE49-F238E27FC236}">
                <a16:creationId xmlns:a16="http://schemas.microsoft.com/office/drawing/2014/main" id="{5503C17C-9EAE-4688-8381-65442AF16B80}"/>
              </a:ext>
              <a:ext uri="{C183D7F6-B498-43B3-948B-1728B52AA6E4}">
                <adec:decorative xmlns:adec="http://schemas.microsoft.com/office/drawing/2017/decorative" val="1"/>
              </a:ext>
            </a:extLst>
          </p:cNvPr>
          <p:cNvSpPr txBox="1"/>
          <p:nvPr/>
        </p:nvSpPr>
        <p:spPr>
          <a:xfrm>
            <a:off x="791577" y="3722372"/>
            <a:ext cx="4041209" cy="1005840"/>
          </a:xfrm>
          <a:prstGeom prst="rect">
            <a:avLst/>
          </a:prstGeom>
          <a:solidFill>
            <a:srgbClr val="F0DB0E"/>
          </a:solidFill>
        </p:spPr>
        <p:txBody>
          <a:bodyPr wrap="square" lIns="91440" tIns="91440" numCol="1" spcCol="182880">
            <a:spAutoFit/>
          </a:bodyPr>
          <a:lstStyle/>
          <a:p>
            <a:pPr marL="171450" indent="-171450">
              <a:spcAft>
                <a:spcPts val="600"/>
              </a:spcAft>
              <a:buFont typeface="Arial" panose="020B0604020202020204" pitchFamily="34" charset="0"/>
              <a:buChar char="•"/>
            </a:pPr>
            <a:endParaRPr lang="en-US" sz="1200" b="1" dirty="0">
              <a:latin typeface="Lub Dub Condensed" panose="020B0506030403020204" pitchFamily="34" charset="0"/>
            </a:endParaRPr>
          </a:p>
        </p:txBody>
      </p:sp>
      <p:sp>
        <p:nvSpPr>
          <p:cNvPr id="18" name="TextBox 17">
            <a:extLst>
              <a:ext uri="{FF2B5EF4-FFF2-40B4-BE49-F238E27FC236}">
                <a16:creationId xmlns:a16="http://schemas.microsoft.com/office/drawing/2014/main" id="{6D836B7C-15D0-4926-BE05-5FBCF66C6C84}"/>
              </a:ext>
              <a:ext uri="{C183D7F6-B498-43B3-948B-1728B52AA6E4}">
                <adec:decorative xmlns:adec="http://schemas.microsoft.com/office/drawing/2017/decorative" val="1"/>
              </a:ext>
            </a:extLst>
          </p:cNvPr>
          <p:cNvSpPr txBox="1"/>
          <p:nvPr/>
        </p:nvSpPr>
        <p:spPr>
          <a:xfrm>
            <a:off x="791577" y="4872155"/>
            <a:ext cx="4041209" cy="640080"/>
          </a:xfrm>
          <a:prstGeom prst="rect">
            <a:avLst/>
          </a:prstGeom>
          <a:solidFill>
            <a:srgbClr val="F47320"/>
          </a:solidFill>
        </p:spPr>
        <p:txBody>
          <a:bodyPr wrap="square" lIns="91440" tIns="91440" numCol="1" spcCol="182880">
            <a:spAutoFit/>
          </a:bodyPr>
          <a:lstStyle/>
          <a:p>
            <a:pPr>
              <a:spcAft>
                <a:spcPts val="600"/>
              </a:spcAft>
            </a:pPr>
            <a:endParaRPr lang="en-US" sz="1200" b="1" dirty="0">
              <a:latin typeface="Lub Dub Condensed" panose="020B0506030403020204" pitchFamily="34" charset="0"/>
            </a:endParaRPr>
          </a:p>
        </p:txBody>
      </p:sp>
      <p:grpSp>
        <p:nvGrpSpPr>
          <p:cNvPr id="10" name="Group 9">
            <a:extLst>
              <a:ext uri="{FF2B5EF4-FFF2-40B4-BE49-F238E27FC236}">
                <a16:creationId xmlns:a16="http://schemas.microsoft.com/office/drawing/2014/main" id="{E82815E9-BAC1-4C58-983A-9E048A54561A}"/>
              </a:ext>
              <a:ext uri="{C183D7F6-B498-43B3-948B-1728B52AA6E4}">
                <adec:decorative xmlns:adec="http://schemas.microsoft.com/office/drawing/2017/decorative" val="1"/>
              </a:ext>
            </a:extLst>
          </p:cNvPr>
          <p:cNvGrpSpPr/>
          <p:nvPr/>
        </p:nvGrpSpPr>
        <p:grpSpPr>
          <a:xfrm>
            <a:off x="4328269" y="1915105"/>
            <a:ext cx="1778429" cy="287899"/>
            <a:chOff x="2710826" y="2746412"/>
            <a:chExt cx="3293322" cy="347964"/>
          </a:xfrm>
        </p:grpSpPr>
        <p:cxnSp>
          <p:nvCxnSpPr>
            <p:cNvPr id="11" name="Straight Arrow Connector 10">
              <a:extLst>
                <a:ext uri="{FF2B5EF4-FFF2-40B4-BE49-F238E27FC236}">
                  <a16:creationId xmlns:a16="http://schemas.microsoft.com/office/drawing/2014/main" id="{02B80178-8DB4-4E2D-B51C-A24575BB0869}"/>
                </a:ext>
                <a:ext uri="{C183D7F6-B498-43B3-948B-1728B52AA6E4}">
                  <adec:decorative xmlns:adec="http://schemas.microsoft.com/office/drawing/2017/decorative" val="1"/>
                </a:ext>
              </a:extLst>
            </p:cNvPr>
            <p:cNvCxnSpPr>
              <a:cxnSpLocks/>
            </p:cNvCxnSpPr>
            <p:nvPr/>
          </p:nvCxnSpPr>
          <p:spPr>
            <a:xfrm>
              <a:off x="5982510" y="2746412"/>
              <a:ext cx="0" cy="331552"/>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Rectangle 2">
              <a:extLst>
                <a:ext uri="{FF2B5EF4-FFF2-40B4-BE49-F238E27FC236}">
                  <a16:creationId xmlns:a16="http://schemas.microsoft.com/office/drawing/2014/main" id="{FA76F329-477D-4E58-B81A-21FA3BA35FB8}"/>
                </a:ext>
                <a:ext uri="{C183D7F6-B498-43B3-948B-1728B52AA6E4}">
                  <adec:decorative xmlns:adec="http://schemas.microsoft.com/office/drawing/2017/decorative" val="1"/>
                </a:ext>
              </a:extLst>
            </p:cNvPr>
            <p:cNvSpPr/>
            <p:nvPr/>
          </p:nvSpPr>
          <p:spPr>
            <a:xfrm flipV="1">
              <a:off x="2710826" y="3044802"/>
              <a:ext cx="3293322" cy="49574"/>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 name="connsiteX0" fmla="*/ 0 w 6714836"/>
                <a:gd name="connsiteY0" fmla="*/ 0 h 0"/>
                <a:gd name="connsiteX1" fmla="*/ 6714836 w 6714836"/>
                <a:gd name="connsiteY1" fmla="*/ 0 h 0"/>
              </a:gdLst>
              <a:ahLst/>
              <a:cxnLst>
                <a:cxn ang="0">
                  <a:pos x="connsiteX0" y="connsiteY0"/>
                </a:cxn>
                <a:cxn ang="0">
                  <a:pos x="connsiteX1" y="connsiteY1"/>
                </a:cxn>
              </a:cxnLst>
              <a:rect l="l" t="t" r="r" b="b"/>
              <a:pathLst>
                <a:path w="6714836">
                  <a:moveTo>
                    <a:pt x="0" y="0"/>
                  </a:move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4" name="Title 3">
            <a:extLst>
              <a:ext uri="{FF2B5EF4-FFF2-40B4-BE49-F238E27FC236}">
                <a16:creationId xmlns:a16="http://schemas.microsoft.com/office/drawing/2014/main" id="{11D07B49-9CD1-44F7-A815-E129DFDFFBE5}"/>
              </a:ext>
            </a:extLst>
          </p:cNvPr>
          <p:cNvSpPr>
            <a:spLocks noGrp="1"/>
          </p:cNvSpPr>
          <p:nvPr>
            <p:ph type="title"/>
          </p:nvPr>
        </p:nvSpPr>
        <p:spPr/>
        <p:txBody>
          <a:bodyPr/>
          <a:lstStyle/>
          <a:p>
            <a:r>
              <a:rPr lang="en-US" dirty="0"/>
              <a:t>Revascularization of Infarct Artery in STEMI to Improve Survival/Clinical Outcomes</a:t>
            </a:r>
          </a:p>
        </p:txBody>
      </p:sp>
      <p:sp>
        <p:nvSpPr>
          <p:cNvPr id="31" name="Rectangle Container">
            <a:extLst>
              <a:ext uri="{FF2B5EF4-FFF2-40B4-BE49-F238E27FC236}">
                <a16:creationId xmlns:a16="http://schemas.microsoft.com/office/drawing/2014/main" id="{E4A6C4DA-8B22-444C-B76D-7A006CAAD929}"/>
              </a:ext>
              <a:ext uri="{C183D7F6-B498-43B3-948B-1728B52AA6E4}">
                <adec:decorative xmlns:adec="http://schemas.microsoft.com/office/drawing/2017/decorative" val="1"/>
              </a:ext>
            </a:extLst>
          </p:cNvPr>
          <p:cNvSpPr/>
          <p:nvPr/>
        </p:nvSpPr>
        <p:spPr>
          <a:xfrm>
            <a:off x="4535368" y="1480126"/>
            <a:ext cx="3166872" cy="534536"/>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endParaRPr lang="en-US" sz="2000" b="1" dirty="0">
              <a:solidFill>
                <a:schemeClr val="bg1"/>
              </a:solidFill>
              <a:latin typeface="Lub Dub Bold" panose="020B0803030403020204" pitchFamily="34" charset="0"/>
              <a:cs typeface="Lato"/>
            </a:endParaRPr>
          </a:p>
        </p:txBody>
      </p:sp>
      <p:sp>
        <p:nvSpPr>
          <p:cNvPr id="7" name="Rectangle Container">
            <a:extLst>
              <a:ext uri="{FF2B5EF4-FFF2-40B4-BE49-F238E27FC236}">
                <a16:creationId xmlns:a16="http://schemas.microsoft.com/office/drawing/2014/main" id="{3B485636-1B64-4D06-9F2B-A22D3195B71E}"/>
              </a:ext>
              <a:ext uri="{C183D7F6-B498-43B3-948B-1728B52AA6E4}">
                <adec:decorative xmlns:adec="http://schemas.microsoft.com/office/drawing/2017/decorative" val="0"/>
              </a:ext>
            </a:extLst>
          </p:cNvPr>
          <p:cNvSpPr/>
          <p:nvPr/>
        </p:nvSpPr>
        <p:spPr>
          <a:xfrm>
            <a:off x="4484394" y="1481139"/>
            <a:ext cx="3166872" cy="534536"/>
          </a:xfrm>
          <a:prstGeom prst="rect">
            <a:avLst/>
          </a:prstGeom>
          <a:noFill/>
          <a:ln w="25400">
            <a:noFill/>
          </a:ln>
        </p:spPr>
        <p:txBody>
          <a:bodyPr spcFirstLastPara="0" lIns="0" tIns="0" rIns="0" bIns="0" anchor="ctr"/>
          <a:lstStyle/>
          <a:p>
            <a:pPr algn="ctr" hangingPunct="0">
              <a:lnSpc>
                <a:spcPct val="90000"/>
              </a:lnSpc>
            </a:pPr>
            <a:r>
              <a:rPr lang="en-US" sz="2000" b="1" dirty="0">
                <a:solidFill>
                  <a:schemeClr val="bg1"/>
                </a:solidFill>
                <a:latin typeface="Lub Dub Bold" panose="020B0803030403020204" pitchFamily="34" charset="0"/>
                <a:cs typeface="Lato"/>
              </a:rPr>
              <a:t>Patient with STEMI</a:t>
            </a:r>
          </a:p>
        </p:txBody>
      </p:sp>
      <p:sp>
        <p:nvSpPr>
          <p:cNvPr id="32" name="Rectangle Container">
            <a:extLst>
              <a:ext uri="{FF2B5EF4-FFF2-40B4-BE49-F238E27FC236}">
                <a16:creationId xmlns:a16="http://schemas.microsoft.com/office/drawing/2014/main" id="{11BF6D23-571A-4241-921D-04C8184021F6}"/>
              </a:ext>
              <a:ext uri="{C183D7F6-B498-43B3-948B-1728B52AA6E4}">
                <adec:decorative xmlns:adec="http://schemas.microsoft.com/office/drawing/2017/decorative" val="1"/>
              </a:ext>
            </a:extLst>
          </p:cNvPr>
          <p:cNvSpPr/>
          <p:nvPr/>
        </p:nvSpPr>
        <p:spPr>
          <a:xfrm>
            <a:off x="1539240" y="1978064"/>
            <a:ext cx="2631800" cy="426541"/>
          </a:xfrm>
          <a:prstGeom prst="rect">
            <a:avLst/>
          </a:prstGeom>
          <a:solidFill>
            <a:schemeClr val="tx1">
              <a:lumMod val="65000"/>
              <a:lumOff val="35000"/>
            </a:schemeClr>
          </a:solidFill>
          <a:ln w="25400">
            <a:noFill/>
          </a:ln>
          <a:effectLst/>
        </p:spPr>
        <p:txBody>
          <a:bodyPr spcFirstLastPara="0" lIns="0" tIns="0" rIns="0" bIns="0" anchor="ctr"/>
          <a:lstStyle/>
          <a:p>
            <a:pPr lvl="0" algn="ctr" hangingPunct="0">
              <a:lnSpc>
                <a:spcPct val="90000"/>
              </a:lnSpc>
            </a:pPr>
            <a:endParaRPr lang="en-US" dirty="0">
              <a:solidFill>
                <a:schemeClr val="bg1"/>
              </a:solidFill>
              <a:latin typeface="Lub Dub Heavy" panose="020B0903030403020204" pitchFamily="34" charset="0"/>
              <a:cs typeface="Lato"/>
            </a:endParaRPr>
          </a:p>
        </p:txBody>
      </p:sp>
      <p:sp>
        <p:nvSpPr>
          <p:cNvPr id="9" name="Rectangle Container">
            <a:extLst>
              <a:ext uri="{FF2B5EF4-FFF2-40B4-BE49-F238E27FC236}">
                <a16:creationId xmlns:a16="http://schemas.microsoft.com/office/drawing/2014/main" id="{DA1580CE-2F81-478D-BE31-294B29F7ED80}"/>
              </a:ext>
              <a:ext uri="{C183D7F6-B498-43B3-948B-1728B52AA6E4}">
                <adec:decorative xmlns:adec="http://schemas.microsoft.com/office/drawing/2017/decorative" val="0"/>
              </a:ext>
            </a:extLst>
          </p:cNvPr>
          <p:cNvSpPr/>
          <p:nvPr/>
        </p:nvSpPr>
        <p:spPr>
          <a:xfrm>
            <a:off x="1488266" y="1979077"/>
            <a:ext cx="2631800" cy="426541"/>
          </a:xfrm>
          <a:prstGeom prst="rect">
            <a:avLst/>
          </a:prstGeom>
          <a:noFill/>
          <a:ln w="25400">
            <a:noFill/>
          </a:ln>
          <a:effectLst/>
        </p:spPr>
        <p:txBody>
          <a:bodyPr spcFirstLastPara="0" lIns="0" tIns="0" rIns="0" bIns="0" anchor="ctr"/>
          <a:lstStyle/>
          <a:p>
            <a:pPr lvl="0" algn="ctr" hangingPunct="0">
              <a:lnSpc>
                <a:spcPct val="90000"/>
              </a:lnSpc>
            </a:pPr>
            <a:r>
              <a:rPr lang="en-US" dirty="0">
                <a:solidFill>
                  <a:schemeClr val="bg1"/>
                </a:solidFill>
                <a:latin typeface="Lub Dub Heavy" panose="020B0903030403020204" pitchFamily="34" charset="0"/>
                <a:cs typeface="Lato"/>
              </a:rPr>
              <a:t>PCI</a:t>
            </a:r>
            <a:r>
              <a:rPr lang="en-US" dirty="0">
                <a:solidFill>
                  <a:schemeClr val="bg1"/>
                </a:solidFill>
                <a:latin typeface="Lub Dub Medium" panose="020B0603030403020204" pitchFamily="34" charset="0"/>
                <a:cs typeface="Lato"/>
              </a:rPr>
              <a:t> if…</a:t>
            </a:r>
            <a:endParaRPr lang="en-US" dirty="0">
              <a:solidFill>
                <a:schemeClr val="bg1"/>
              </a:solidFill>
              <a:latin typeface="Lub Dub Heavy" panose="020B0903030403020204" pitchFamily="34" charset="0"/>
              <a:cs typeface="Lato"/>
            </a:endParaRPr>
          </a:p>
        </p:txBody>
      </p:sp>
      <p:sp>
        <p:nvSpPr>
          <p:cNvPr id="33" name="Rectangle Container">
            <a:extLst>
              <a:ext uri="{FF2B5EF4-FFF2-40B4-BE49-F238E27FC236}">
                <a16:creationId xmlns:a16="http://schemas.microsoft.com/office/drawing/2014/main" id="{1376157C-62CC-459B-9698-2ACDB7730344}"/>
              </a:ext>
              <a:ext uri="{C183D7F6-B498-43B3-948B-1728B52AA6E4}">
                <adec:decorative xmlns:adec="http://schemas.microsoft.com/office/drawing/2017/decorative" val="1"/>
              </a:ext>
            </a:extLst>
          </p:cNvPr>
          <p:cNvSpPr/>
          <p:nvPr/>
        </p:nvSpPr>
        <p:spPr>
          <a:xfrm>
            <a:off x="8071934" y="1978064"/>
            <a:ext cx="2631800" cy="426541"/>
          </a:xfrm>
          <a:prstGeom prst="rect">
            <a:avLst/>
          </a:prstGeom>
          <a:solidFill>
            <a:schemeClr val="tx1">
              <a:lumMod val="65000"/>
              <a:lumOff val="35000"/>
            </a:schemeClr>
          </a:solidFill>
          <a:ln w="25400">
            <a:noFill/>
          </a:ln>
          <a:effectLst/>
        </p:spPr>
        <p:txBody>
          <a:bodyPr spcFirstLastPara="0" lIns="0" tIns="0" rIns="0" bIns="0" anchor="ctr"/>
          <a:lstStyle/>
          <a:p>
            <a:pPr lvl="0" algn="ctr" hangingPunct="0">
              <a:lnSpc>
                <a:spcPct val="90000"/>
              </a:lnSpc>
            </a:pPr>
            <a:endParaRPr lang="en-US" dirty="0">
              <a:solidFill>
                <a:schemeClr val="bg1"/>
              </a:solidFill>
              <a:latin typeface="Lub Dub Medium" panose="020B0603030403020204" pitchFamily="34" charset="0"/>
              <a:cs typeface="Lato"/>
            </a:endParaRPr>
          </a:p>
        </p:txBody>
      </p:sp>
      <p:sp>
        <p:nvSpPr>
          <p:cNvPr id="24" name="TextBox 23">
            <a:extLst>
              <a:ext uri="{FF2B5EF4-FFF2-40B4-BE49-F238E27FC236}">
                <a16:creationId xmlns:a16="http://schemas.microsoft.com/office/drawing/2014/main" id="{933CDC32-B8EC-4EC7-BD73-B0262E5A5400}"/>
              </a:ext>
              <a:ext uri="{C183D7F6-B498-43B3-948B-1728B52AA6E4}">
                <adec:decorative xmlns:adec="http://schemas.microsoft.com/office/drawing/2017/decorative" val="0"/>
              </a:ext>
            </a:extLst>
          </p:cNvPr>
          <p:cNvSpPr txBox="1"/>
          <p:nvPr/>
        </p:nvSpPr>
        <p:spPr>
          <a:xfrm>
            <a:off x="791577" y="2483059"/>
            <a:ext cx="4041209" cy="1107996"/>
          </a:xfrm>
          <a:prstGeom prst="rect">
            <a:avLst/>
          </a:prstGeom>
          <a:noFill/>
        </p:spPr>
        <p:txBody>
          <a:bodyPr wrap="square" lIns="91440" tIns="91440" numCol="1" spcCol="182880">
            <a:spAutoFit/>
          </a:bodyPr>
          <a:lstStyle/>
          <a:p>
            <a:pPr marL="171450" indent="-171450">
              <a:spcAft>
                <a:spcPts val="600"/>
              </a:spcAft>
              <a:buFont typeface="Arial" panose="020B0604020202020204" pitchFamily="34" charset="0"/>
              <a:buChar char="•"/>
            </a:pPr>
            <a:r>
              <a:rPr lang="en-US" sz="1200" b="1" dirty="0">
                <a:latin typeface="Lub Dub Condensed" panose="020B0506030403020204" pitchFamily="34" charset="0"/>
              </a:rPr>
              <a:t>ischemic symptoms for &lt;12 hr (1) </a:t>
            </a:r>
          </a:p>
          <a:p>
            <a:pPr marL="171450" indent="-171450">
              <a:spcAft>
                <a:spcPts val="600"/>
              </a:spcAft>
              <a:buFont typeface="Arial" panose="020B0604020202020204" pitchFamily="34" charset="0"/>
              <a:buChar char="•"/>
            </a:pPr>
            <a:r>
              <a:rPr lang="en-US" sz="1200" b="1" dirty="0">
                <a:latin typeface="Lub Dub Condensed" panose="020B0506030403020204" pitchFamily="34" charset="0"/>
              </a:rPr>
              <a:t>failed reperfusion after fibrinolytic</a:t>
            </a:r>
          </a:p>
          <a:p>
            <a:pPr marL="171450" indent="-171450">
              <a:spcAft>
                <a:spcPts val="600"/>
              </a:spcAft>
              <a:buFont typeface="Arial" panose="020B0604020202020204" pitchFamily="34" charset="0"/>
              <a:buChar char="•"/>
            </a:pPr>
            <a:r>
              <a:rPr lang="en-US" sz="1200" b="1" dirty="0">
                <a:latin typeface="Lub Dub Condensed" panose="020B0506030403020204" pitchFamily="34" charset="0"/>
              </a:rPr>
              <a:t>therapy, then rescue PCI (1) </a:t>
            </a:r>
          </a:p>
          <a:p>
            <a:pPr marL="171450" indent="-171450">
              <a:spcAft>
                <a:spcPts val="600"/>
              </a:spcAft>
              <a:buFont typeface="Arial" panose="020B0604020202020204" pitchFamily="34" charset="0"/>
              <a:buChar char="•"/>
            </a:pPr>
            <a:r>
              <a:rPr lang="en-US" sz="1200" b="1" dirty="0">
                <a:latin typeface="Lub Dub Condensed" panose="020B0506030403020204" pitchFamily="34" charset="0"/>
              </a:rPr>
              <a:t>cardiogenic shock or hemodynamic instability (1)</a:t>
            </a:r>
          </a:p>
        </p:txBody>
      </p:sp>
      <p:sp>
        <p:nvSpPr>
          <p:cNvPr id="25" name="TextBox 24">
            <a:extLst>
              <a:ext uri="{FF2B5EF4-FFF2-40B4-BE49-F238E27FC236}">
                <a16:creationId xmlns:a16="http://schemas.microsoft.com/office/drawing/2014/main" id="{8742315B-B432-424F-812D-22E186614191}"/>
              </a:ext>
              <a:ext uri="{C183D7F6-B498-43B3-948B-1728B52AA6E4}">
                <adec:decorative xmlns:adec="http://schemas.microsoft.com/office/drawing/2017/decorative" val="0"/>
              </a:ext>
            </a:extLst>
          </p:cNvPr>
          <p:cNvSpPr txBox="1"/>
          <p:nvPr/>
        </p:nvSpPr>
        <p:spPr>
          <a:xfrm>
            <a:off x="791577" y="3704085"/>
            <a:ext cx="4041209" cy="1031051"/>
          </a:xfrm>
          <a:prstGeom prst="rect">
            <a:avLst/>
          </a:prstGeom>
          <a:noFill/>
        </p:spPr>
        <p:txBody>
          <a:bodyPr wrap="square" lIns="91440" tIns="91440" numCol="1" spcCol="182880">
            <a:spAutoFit/>
          </a:bodyPr>
          <a:lstStyle/>
          <a:p>
            <a:pPr marL="171450" indent="-171450">
              <a:spcAft>
                <a:spcPts val="600"/>
              </a:spcAft>
              <a:buFont typeface="Arial" panose="020B0604020202020204" pitchFamily="34" charset="0"/>
              <a:buChar char="•"/>
            </a:pPr>
            <a:r>
              <a:rPr lang="en-US" sz="1200" b="1" dirty="0">
                <a:latin typeface="Lub Dub Condensed" panose="020B0506030403020204" pitchFamily="34" charset="0"/>
              </a:rPr>
              <a:t>Fibrinolytics w/ angiography 3 to 24 hr with PCI intent (2a)</a:t>
            </a:r>
          </a:p>
          <a:p>
            <a:pPr marL="171450" indent="-171450">
              <a:spcAft>
                <a:spcPts val="600"/>
              </a:spcAft>
              <a:buFont typeface="Arial" panose="020B0604020202020204" pitchFamily="34" charset="0"/>
              <a:buChar char="•"/>
            </a:pPr>
            <a:r>
              <a:rPr lang="en-US" sz="1200" b="1" dirty="0">
                <a:latin typeface="Lub Dub Condensed" panose="020B0506030403020204" pitchFamily="34" charset="0"/>
              </a:rPr>
              <a:t>stable &amp;12 to 24 hr after symptom onset (2a)</a:t>
            </a:r>
          </a:p>
          <a:p>
            <a:pPr marL="171450" indent="-171450">
              <a:spcAft>
                <a:spcPts val="600"/>
              </a:spcAft>
              <a:buFont typeface="Arial" panose="020B0604020202020204" pitchFamily="34" charset="0"/>
              <a:buChar char="•"/>
            </a:pPr>
            <a:r>
              <a:rPr lang="en-US" sz="1200" b="1" dirty="0">
                <a:latin typeface="Lub Dub Condensed" panose="020B0506030403020204" pitchFamily="34" charset="0"/>
              </a:rPr>
              <a:t>ongoing ischemia, acute severe HF, or life-threatening arrhythmia (2a)</a:t>
            </a:r>
          </a:p>
        </p:txBody>
      </p:sp>
      <p:sp>
        <p:nvSpPr>
          <p:cNvPr id="27" name="TextBox 26">
            <a:extLst>
              <a:ext uri="{FF2B5EF4-FFF2-40B4-BE49-F238E27FC236}">
                <a16:creationId xmlns:a16="http://schemas.microsoft.com/office/drawing/2014/main" id="{0F908A7C-67DC-4314-8768-D7C9DC7EAD45}"/>
              </a:ext>
              <a:ext uri="{C183D7F6-B498-43B3-948B-1728B52AA6E4}">
                <adec:decorative xmlns:adec="http://schemas.microsoft.com/office/drawing/2017/decorative" val="0"/>
              </a:ext>
            </a:extLst>
          </p:cNvPr>
          <p:cNvSpPr txBox="1"/>
          <p:nvPr/>
        </p:nvSpPr>
        <p:spPr>
          <a:xfrm>
            <a:off x="791577" y="4835580"/>
            <a:ext cx="4041209" cy="692497"/>
          </a:xfrm>
          <a:prstGeom prst="rect">
            <a:avLst/>
          </a:prstGeom>
          <a:noFill/>
        </p:spPr>
        <p:txBody>
          <a:bodyPr wrap="square" lIns="91440" tIns="91440" numCol="1" spcCol="182880">
            <a:spAutoFit/>
          </a:bodyPr>
          <a:lstStyle/>
          <a:p>
            <a:pPr>
              <a:spcAft>
                <a:spcPts val="600"/>
              </a:spcAft>
            </a:pPr>
            <a:r>
              <a:rPr lang="en-US" sz="1200" b="1" dirty="0">
                <a:latin typeface="Lub Dub Condensed" panose="020B0506030403020204" pitchFamily="34" charset="0"/>
              </a:rPr>
              <a:t>In asymptomatic stable STEMI w/ total occlusion &gt;24 hr after symptom onset &amp; no severe ischemia, PCI should not be performed.  (3:No Benefit)</a:t>
            </a:r>
          </a:p>
        </p:txBody>
      </p:sp>
      <p:sp>
        <p:nvSpPr>
          <p:cNvPr id="20" name="Rectangle Container">
            <a:extLst>
              <a:ext uri="{FF2B5EF4-FFF2-40B4-BE49-F238E27FC236}">
                <a16:creationId xmlns:a16="http://schemas.microsoft.com/office/drawing/2014/main" id="{F7635BA5-94AE-4582-A55A-B8453DF8E2F0}"/>
              </a:ext>
              <a:ext uri="{C183D7F6-B498-43B3-948B-1728B52AA6E4}">
                <adec:decorative xmlns:adec="http://schemas.microsoft.com/office/drawing/2017/decorative" val="0"/>
              </a:ext>
            </a:extLst>
          </p:cNvPr>
          <p:cNvSpPr/>
          <p:nvPr/>
        </p:nvSpPr>
        <p:spPr>
          <a:xfrm>
            <a:off x="8020960" y="1979077"/>
            <a:ext cx="2631800" cy="426541"/>
          </a:xfrm>
          <a:prstGeom prst="rect">
            <a:avLst/>
          </a:prstGeom>
          <a:noFill/>
          <a:ln w="25400">
            <a:noFill/>
          </a:ln>
          <a:effectLst/>
        </p:spPr>
        <p:txBody>
          <a:bodyPr spcFirstLastPara="0" lIns="0" tIns="0" rIns="0" bIns="0" anchor="ctr"/>
          <a:lstStyle/>
          <a:p>
            <a:pPr lvl="0" algn="ctr" hangingPunct="0">
              <a:lnSpc>
                <a:spcPct val="90000"/>
              </a:lnSpc>
            </a:pPr>
            <a:r>
              <a:rPr lang="en-US" dirty="0">
                <a:solidFill>
                  <a:schemeClr val="bg1"/>
                </a:solidFill>
                <a:latin typeface="Lub Dub Heavy" panose="020B0903030403020204" pitchFamily="34" charset="0"/>
                <a:cs typeface="Lato"/>
              </a:rPr>
              <a:t>CABG </a:t>
            </a:r>
            <a:r>
              <a:rPr lang="en-US" dirty="0">
                <a:solidFill>
                  <a:schemeClr val="bg1"/>
                </a:solidFill>
                <a:latin typeface="Lub Dub Medium" panose="020B0603030403020204" pitchFamily="34" charset="0"/>
                <a:cs typeface="Lato"/>
              </a:rPr>
              <a:t>if…</a:t>
            </a:r>
          </a:p>
        </p:txBody>
      </p:sp>
      <p:sp>
        <p:nvSpPr>
          <p:cNvPr id="28" name="TextBox 27">
            <a:extLst>
              <a:ext uri="{FF2B5EF4-FFF2-40B4-BE49-F238E27FC236}">
                <a16:creationId xmlns:a16="http://schemas.microsoft.com/office/drawing/2014/main" id="{832A5454-0705-439A-949C-A7F021353101}"/>
              </a:ext>
              <a:ext uri="{C183D7F6-B498-43B3-948B-1728B52AA6E4}">
                <adec:decorative xmlns:adec="http://schemas.microsoft.com/office/drawing/2017/decorative" val="0"/>
              </a:ext>
            </a:extLst>
          </p:cNvPr>
          <p:cNvSpPr txBox="1"/>
          <p:nvPr/>
        </p:nvSpPr>
        <p:spPr>
          <a:xfrm>
            <a:off x="7324271" y="2483059"/>
            <a:ext cx="4041209" cy="1261884"/>
          </a:xfrm>
          <a:prstGeom prst="rect">
            <a:avLst/>
          </a:prstGeom>
          <a:noFill/>
        </p:spPr>
        <p:txBody>
          <a:bodyPr wrap="square" lIns="91440" tIns="91440" numCol="1" spcCol="182880">
            <a:spAutoFit/>
          </a:bodyPr>
          <a:lstStyle/>
          <a:p>
            <a:pPr marL="171450" indent="-171450">
              <a:buFont typeface="Arial" panose="020B0604020202020204" pitchFamily="34" charset="0"/>
              <a:buChar char="•"/>
            </a:pPr>
            <a:r>
              <a:rPr lang="en-US" sz="1200" b="1" dirty="0">
                <a:latin typeface="Lub Dub Condensed" panose="020B0506030403020204" pitchFamily="34" charset="0"/>
              </a:rPr>
              <a:t>mechanical complications:</a:t>
            </a:r>
          </a:p>
          <a:p>
            <a:pPr marL="401638" lvl="1" indent="-171450">
              <a:buFont typeface="Lub Dub Medium" panose="020B0603030403020204" pitchFamily="34" charset="0"/>
              <a:buChar char="–"/>
            </a:pPr>
            <a:r>
              <a:rPr lang="en-US" sz="1100" b="1" dirty="0">
                <a:latin typeface="Lub Dub Condensed" panose="020B0506030403020204" pitchFamily="34" charset="0"/>
              </a:rPr>
              <a:t>ventricular septal rupture</a:t>
            </a:r>
          </a:p>
          <a:p>
            <a:pPr marL="401638" lvl="1" indent="-171450">
              <a:buFont typeface="Lub Dub Medium" panose="020B0603030403020204" pitchFamily="34" charset="0"/>
              <a:buChar char="–"/>
            </a:pPr>
            <a:r>
              <a:rPr lang="en-US" sz="1100" b="1" dirty="0">
                <a:latin typeface="Lub Dub Condensed" panose="020B0506030403020204" pitchFamily="34" charset="0"/>
              </a:rPr>
              <a:t>mitral valve insufficiency due to papillary muscle infarction or rupture</a:t>
            </a:r>
          </a:p>
          <a:p>
            <a:pPr marL="401638" lvl="1" indent="-171450">
              <a:spcAft>
                <a:spcPts val="600"/>
              </a:spcAft>
              <a:buFont typeface="Lub Dub Medium" panose="020B0603030403020204" pitchFamily="34" charset="0"/>
              <a:buChar char="–"/>
            </a:pPr>
            <a:r>
              <a:rPr lang="en-US" sz="1100" b="1" dirty="0">
                <a:latin typeface="Lub Dub Condensed" panose="020B0506030403020204" pitchFamily="34" charset="0"/>
              </a:rPr>
              <a:t>free wall rupture) (1)</a:t>
            </a:r>
          </a:p>
          <a:p>
            <a:pPr marL="171450" indent="-171450">
              <a:spcAft>
                <a:spcPts val="600"/>
              </a:spcAft>
              <a:buFont typeface="Arial" panose="020B0604020202020204" pitchFamily="34" charset="0"/>
              <a:buChar char="•"/>
            </a:pPr>
            <a:r>
              <a:rPr lang="en-US" sz="1200" b="1" dirty="0">
                <a:latin typeface="Lub Dub Condensed" panose="020B0506030403020204" pitchFamily="34" charset="0"/>
              </a:rPr>
              <a:t>cardiogenic shock or hemodynamic instability (1)</a:t>
            </a:r>
          </a:p>
        </p:txBody>
      </p:sp>
      <p:sp>
        <p:nvSpPr>
          <p:cNvPr id="29" name="TextBox 28">
            <a:extLst>
              <a:ext uri="{FF2B5EF4-FFF2-40B4-BE49-F238E27FC236}">
                <a16:creationId xmlns:a16="http://schemas.microsoft.com/office/drawing/2014/main" id="{4BF23469-6AB8-4854-84B5-A3C790472AC6}"/>
              </a:ext>
              <a:ext uri="{C183D7F6-B498-43B3-948B-1728B52AA6E4}">
                <adec:decorative xmlns:adec="http://schemas.microsoft.com/office/drawing/2017/decorative" val="0"/>
              </a:ext>
            </a:extLst>
          </p:cNvPr>
          <p:cNvSpPr txBox="1"/>
          <p:nvPr/>
        </p:nvSpPr>
        <p:spPr>
          <a:xfrm>
            <a:off x="7324271" y="3894756"/>
            <a:ext cx="4041209" cy="507831"/>
          </a:xfrm>
          <a:prstGeom prst="rect">
            <a:avLst/>
          </a:prstGeom>
          <a:noFill/>
        </p:spPr>
        <p:txBody>
          <a:bodyPr wrap="square" lIns="91440" tIns="91440" numCol="1" spcCol="182880">
            <a:spAutoFit/>
          </a:bodyPr>
          <a:lstStyle/>
          <a:p>
            <a:pPr>
              <a:spcAft>
                <a:spcPts val="600"/>
              </a:spcAft>
            </a:pPr>
            <a:r>
              <a:rPr lang="en-US" sz="1200" b="1" dirty="0">
                <a:latin typeface="Lub Dub Condensed" panose="020B0506030403020204" pitchFamily="34" charset="0"/>
              </a:rPr>
              <a:t>If PCI is not feasible or successful, with a large area of myocardium at risk (2a)</a:t>
            </a:r>
          </a:p>
        </p:txBody>
      </p:sp>
      <p:sp>
        <p:nvSpPr>
          <p:cNvPr id="30" name="TextBox 29">
            <a:extLst>
              <a:ext uri="{FF2B5EF4-FFF2-40B4-BE49-F238E27FC236}">
                <a16:creationId xmlns:a16="http://schemas.microsoft.com/office/drawing/2014/main" id="{57C5F89E-F2DB-472B-B8FA-3261AAD2AD31}"/>
              </a:ext>
              <a:ext uri="{C183D7F6-B498-43B3-948B-1728B52AA6E4}">
                <adec:decorative xmlns:adec="http://schemas.microsoft.com/office/drawing/2017/decorative" val="0"/>
              </a:ext>
            </a:extLst>
          </p:cNvPr>
          <p:cNvSpPr txBox="1"/>
          <p:nvPr/>
        </p:nvSpPr>
        <p:spPr>
          <a:xfrm>
            <a:off x="7324271" y="4525537"/>
            <a:ext cx="4041209" cy="1061829"/>
          </a:xfrm>
          <a:prstGeom prst="rect">
            <a:avLst/>
          </a:prstGeom>
          <a:noFill/>
        </p:spPr>
        <p:txBody>
          <a:bodyPr wrap="square" lIns="91440" tIns="91440" numCol="1" spcCol="182880">
            <a:spAutoFit/>
          </a:bodyPr>
          <a:lstStyle/>
          <a:p>
            <a:pPr>
              <a:spcAft>
                <a:spcPts val="600"/>
              </a:spcAft>
            </a:pPr>
            <a:r>
              <a:rPr lang="en-US" sz="1200" b="1" dirty="0">
                <a:latin typeface="Lub Dub Condensed" panose="020B0506030403020204" pitchFamily="34" charset="0"/>
              </a:rPr>
              <a:t>In STEMI, emergency CABG should NOT be performed after failed primary PCI: In absence of ischemia or large area of myocardium at risk, or If surgical revascularization is not feasible because of a no-reflow state or poor distal targets. (3:Harm)</a:t>
            </a:r>
          </a:p>
        </p:txBody>
      </p:sp>
      <p:sp>
        <p:nvSpPr>
          <p:cNvPr id="26" name="Rectangle 2">
            <a:extLst>
              <a:ext uri="{FF2B5EF4-FFF2-40B4-BE49-F238E27FC236}">
                <a16:creationId xmlns:a16="http://schemas.microsoft.com/office/drawing/2014/main" id="{FB72D562-96B6-45C0-A766-EDF0E9C00135}"/>
              </a:ext>
              <a:ext uri="{C183D7F6-B498-43B3-948B-1728B52AA6E4}">
                <adec:decorative xmlns:adec="http://schemas.microsoft.com/office/drawing/2017/decorative" val="1"/>
              </a:ext>
            </a:extLst>
          </p:cNvPr>
          <p:cNvSpPr/>
          <p:nvPr/>
        </p:nvSpPr>
        <p:spPr>
          <a:xfrm flipH="1" flipV="1">
            <a:off x="6085302" y="2161125"/>
            <a:ext cx="1778429" cy="41017"/>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 name="connsiteX0" fmla="*/ 0 w 6714836"/>
              <a:gd name="connsiteY0" fmla="*/ 0 h 0"/>
              <a:gd name="connsiteX1" fmla="*/ 6714836 w 6714836"/>
              <a:gd name="connsiteY1" fmla="*/ 0 h 0"/>
            </a:gdLst>
            <a:ahLst/>
            <a:cxnLst>
              <a:cxn ang="0">
                <a:pos x="connsiteX0" y="connsiteY0"/>
              </a:cxn>
              <a:cxn ang="0">
                <a:pos x="connsiteX1" y="connsiteY1"/>
              </a:cxn>
            </a:cxnLst>
            <a:rect l="l" t="t" r="r" b="b"/>
            <a:pathLst>
              <a:path w="6714836">
                <a:moveTo>
                  <a:pt x="0" y="0"/>
                </a:move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521D3B6F-A37F-4BCC-87DE-923795B48679}"/>
              </a:ext>
            </a:extLst>
          </p:cNvPr>
          <p:cNvSpPr>
            <a:spLocks noGrp="1"/>
          </p:cNvSpPr>
          <p:nvPr>
            <p:ph type="body" sz="quarter" idx="13"/>
          </p:nvPr>
        </p:nvSpPr>
        <p:spPr>
          <a:xfrm>
            <a:off x="2433828" y="5909659"/>
            <a:ext cx="7324344" cy="271939"/>
          </a:xfrm>
        </p:spPr>
        <p:txBody>
          <a:bodyPr/>
          <a:lstStyle/>
          <a:p>
            <a:pPr marL="0" indent="0" algn="ctr"/>
            <a:r>
              <a:rPr lang="en-US" b="1" dirty="0"/>
              <a:t>Abbreviations: </a:t>
            </a:r>
            <a:r>
              <a:rPr lang="en-US" dirty="0"/>
              <a:t>CABG indicates coronary artery bypass grafting; HF, heart failure; hr, hour; MI, myocardial infarction; PCI, percutaneous coronary intervention; STEMI, ST-segment–elevation myocardial infarction; and w/, with.</a:t>
            </a:r>
          </a:p>
        </p:txBody>
      </p:sp>
      <p:sp>
        <p:nvSpPr>
          <p:cNvPr id="23" name="Slide Number Placeholder 3">
            <a:extLst>
              <a:ext uri="{FF2B5EF4-FFF2-40B4-BE49-F238E27FC236}">
                <a16:creationId xmlns:a16="http://schemas.microsoft.com/office/drawing/2014/main" id="{5DB77B3C-0E0B-4E3F-BAB1-6AC872DDC6E4}"/>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9</a:t>
            </a:fld>
            <a:endParaRPr lang="en-US" sz="900" dirty="0"/>
          </a:p>
        </p:txBody>
      </p:sp>
    </p:spTree>
    <p:extLst>
      <p:ext uri="{BB962C8B-B14F-4D97-AF65-F5344CB8AC3E}">
        <p14:creationId xmlns:p14="http://schemas.microsoft.com/office/powerpoint/2010/main" val="2552029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500"/>
                                        <p:tgtEl>
                                          <p:spTgt spid="8"/>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up)">
                                      <p:cBhvr>
                                        <p:cTn id="28" dur="500"/>
                                        <p:tgtEl>
                                          <p:spTgt spid="24"/>
                                        </p:tgtEl>
                                      </p:cBhvr>
                                    </p:animEffect>
                                  </p:childTnLst>
                                </p:cTn>
                              </p:par>
                            </p:childTnLst>
                          </p:cTn>
                        </p:par>
                        <p:par>
                          <p:cTn id="29" fill="hold">
                            <p:stCondLst>
                              <p:cond delay="2000"/>
                            </p:stCondLst>
                            <p:childTnLst>
                              <p:par>
                                <p:cTn id="30" presetID="22" presetClass="entr" presetSubtype="1" fill="hold" grpId="0" nodeType="afterEffect">
                                  <p:stCondLst>
                                    <p:cond delay="25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par>
                                <p:cTn id="33" presetID="22" presetClass="entr" presetSubtype="1" fill="hold" grpId="0" nodeType="withEffect">
                                  <p:stCondLst>
                                    <p:cond delay="25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2750"/>
                            </p:stCondLst>
                            <p:childTnLst>
                              <p:par>
                                <p:cTn id="37" presetID="22" presetClass="entr" presetSubtype="1" fill="hold" grpId="0" nodeType="afterEffect">
                                  <p:stCondLst>
                                    <p:cond delay="25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par>
                                <p:cTn id="40" presetID="22" presetClass="entr" presetSubtype="1" fill="hold" grpId="0" nodeType="withEffect">
                                  <p:stCondLst>
                                    <p:cond delay="250"/>
                                  </p:stCondLst>
                                  <p:childTnLst>
                                    <p:set>
                                      <p:cBhvr>
                                        <p:cTn id="41" dur="1" fill="hold">
                                          <p:stCondLst>
                                            <p:cond delay="0"/>
                                          </p:stCondLst>
                                        </p:cTn>
                                        <p:tgtEl>
                                          <p:spTgt spid="27"/>
                                        </p:tgtEl>
                                        <p:attrNameLst>
                                          <p:attrName>style.visibility</p:attrName>
                                        </p:attrNameLst>
                                      </p:cBhvr>
                                      <p:to>
                                        <p:strVal val="visible"/>
                                      </p:to>
                                    </p:set>
                                    <p:animEffect transition="in" filter="wipe(up)">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childTnLst>
                          </p:cTn>
                        </p:par>
                        <p:par>
                          <p:cTn id="51" fill="hold">
                            <p:stCondLst>
                              <p:cond delay="500"/>
                            </p:stCondLst>
                            <p:childTnLst>
                              <p:par>
                                <p:cTn id="52" presetID="10" presetClass="entr" presetSubtype="0" fill="hold" grpId="0" nodeType="after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fade">
                                      <p:cBhvr>
                                        <p:cTn id="54" dur="500"/>
                                        <p:tgtEl>
                                          <p:spTgt spid="33"/>
                                        </p:tgtEl>
                                      </p:cBhvr>
                                    </p:animEffect>
                                  </p:childTnLst>
                                </p:cTn>
                              </p:par>
                            </p:childTnLst>
                          </p:cTn>
                        </p:par>
                        <p:par>
                          <p:cTn id="55" fill="hold">
                            <p:stCondLst>
                              <p:cond delay="1000"/>
                            </p:stCondLst>
                            <p:childTnLst>
                              <p:par>
                                <p:cTn id="56" presetID="22" presetClass="entr" presetSubtype="1"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ipe(up)">
                                      <p:cBhvr>
                                        <p:cTn id="58" dur="500"/>
                                        <p:tgtEl>
                                          <p:spTgt spid="19"/>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wipe(up)">
                                      <p:cBhvr>
                                        <p:cTn id="61" dur="500"/>
                                        <p:tgtEl>
                                          <p:spTgt spid="28"/>
                                        </p:tgtEl>
                                      </p:cBhvr>
                                    </p:animEffect>
                                  </p:childTnLst>
                                </p:cTn>
                              </p:par>
                            </p:childTnLst>
                          </p:cTn>
                        </p:par>
                        <p:par>
                          <p:cTn id="62" fill="hold">
                            <p:stCondLst>
                              <p:cond delay="1500"/>
                            </p:stCondLst>
                            <p:childTnLst>
                              <p:par>
                                <p:cTn id="63" presetID="22" presetClass="entr" presetSubtype="1" fill="hold" grpId="0" nodeType="afterEffect">
                                  <p:stCondLst>
                                    <p:cond delay="250"/>
                                  </p:stCondLst>
                                  <p:childTnLst>
                                    <p:set>
                                      <p:cBhvr>
                                        <p:cTn id="64" dur="1" fill="hold">
                                          <p:stCondLst>
                                            <p:cond delay="0"/>
                                          </p:stCondLst>
                                        </p:cTn>
                                        <p:tgtEl>
                                          <p:spTgt spid="21"/>
                                        </p:tgtEl>
                                        <p:attrNameLst>
                                          <p:attrName>style.visibility</p:attrName>
                                        </p:attrNameLst>
                                      </p:cBhvr>
                                      <p:to>
                                        <p:strVal val="visible"/>
                                      </p:to>
                                    </p:set>
                                    <p:animEffect transition="in" filter="wipe(up)">
                                      <p:cBhvr>
                                        <p:cTn id="65" dur="500"/>
                                        <p:tgtEl>
                                          <p:spTgt spid="21"/>
                                        </p:tgtEl>
                                      </p:cBhvr>
                                    </p:animEffect>
                                  </p:childTnLst>
                                </p:cTn>
                              </p:par>
                              <p:par>
                                <p:cTn id="66" presetID="22" presetClass="entr" presetSubtype="1" fill="hold" grpId="0" nodeType="withEffect">
                                  <p:stCondLst>
                                    <p:cond delay="250"/>
                                  </p:stCondLst>
                                  <p:childTnLst>
                                    <p:set>
                                      <p:cBhvr>
                                        <p:cTn id="67" dur="1" fill="hold">
                                          <p:stCondLst>
                                            <p:cond delay="0"/>
                                          </p:stCondLst>
                                        </p:cTn>
                                        <p:tgtEl>
                                          <p:spTgt spid="29"/>
                                        </p:tgtEl>
                                        <p:attrNameLst>
                                          <p:attrName>style.visibility</p:attrName>
                                        </p:attrNameLst>
                                      </p:cBhvr>
                                      <p:to>
                                        <p:strVal val="visible"/>
                                      </p:to>
                                    </p:set>
                                    <p:animEffect transition="in" filter="wipe(up)">
                                      <p:cBhvr>
                                        <p:cTn id="68" dur="500"/>
                                        <p:tgtEl>
                                          <p:spTgt spid="29"/>
                                        </p:tgtEl>
                                      </p:cBhvr>
                                    </p:animEffect>
                                  </p:childTnLst>
                                </p:cTn>
                              </p:par>
                            </p:childTnLst>
                          </p:cTn>
                        </p:par>
                        <p:par>
                          <p:cTn id="69" fill="hold">
                            <p:stCondLst>
                              <p:cond delay="2250"/>
                            </p:stCondLst>
                            <p:childTnLst>
                              <p:par>
                                <p:cTn id="70" presetID="22" presetClass="entr" presetSubtype="1" fill="hold" grpId="0" nodeType="afterEffect">
                                  <p:stCondLst>
                                    <p:cond delay="250"/>
                                  </p:stCondLst>
                                  <p:childTnLst>
                                    <p:set>
                                      <p:cBhvr>
                                        <p:cTn id="71" dur="1" fill="hold">
                                          <p:stCondLst>
                                            <p:cond delay="0"/>
                                          </p:stCondLst>
                                        </p:cTn>
                                        <p:tgtEl>
                                          <p:spTgt spid="22"/>
                                        </p:tgtEl>
                                        <p:attrNameLst>
                                          <p:attrName>style.visibility</p:attrName>
                                        </p:attrNameLst>
                                      </p:cBhvr>
                                      <p:to>
                                        <p:strVal val="visible"/>
                                      </p:to>
                                    </p:set>
                                    <p:animEffect transition="in" filter="wipe(up)">
                                      <p:cBhvr>
                                        <p:cTn id="72" dur="500"/>
                                        <p:tgtEl>
                                          <p:spTgt spid="22"/>
                                        </p:tgtEl>
                                      </p:cBhvr>
                                    </p:animEffect>
                                  </p:childTnLst>
                                </p:cTn>
                              </p:par>
                              <p:par>
                                <p:cTn id="73" presetID="22" presetClass="entr" presetSubtype="1" fill="hold" grpId="0" nodeType="withEffect">
                                  <p:stCondLst>
                                    <p:cond delay="250"/>
                                  </p:stCondLst>
                                  <p:childTnLst>
                                    <p:set>
                                      <p:cBhvr>
                                        <p:cTn id="74" dur="1" fill="hold">
                                          <p:stCondLst>
                                            <p:cond delay="0"/>
                                          </p:stCondLst>
                                        </p:cTn>
                                        <p:tgtEl>
                                          <p:spTgt spid="30"/>
                                        </p:tgtEl>
                                        <p:attrNameLst>
                                          <p:attrName>style.visibility</p:attrName>
                                        </p:attrNameLst>
                                      </p:cBhvr>
                                      <p:to>
                                        <p:strVal val="visible"/>
                                      </p:to>
                                    </p:set>
                                    <p:animEffect transition="in" filter="wipe(up)">
                                      <p:cBhvr>
                                        <p:cTn id="7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p:bldP spid="8" grpId="0" animBg="1"/>
      <p:bldP spid="17" grpId="0" animBg="1"/>
      <p:bldP spid="18" grpId="0" animBg="1"/>
      <p:bldP spid="31" grpId="0" animBg="1"/>
      <p:bldP spid="7" grpId="0" animBg="1"/>
      <p:bldP spid="32" grpId="0" animBg="1"/>
      <p:bldP spid="9" grpId="0" animBg="1"/>
      <p:bldP spid="33" grpId="0" animBg="1"/>
      <p:bldP spid="24" grpId="0" animBg="1"/>
      <p:bldP spid="25" grpId="0" animBg="1"/>
      <p:bldP spid="27" grpId="0" animBg="1"/>
      <p:bldP spid="20" grpId="0" animBg="1"/>
      <p:bldP spid="28" grpId="0" animBg="1"/>
      <p:bldP spid="29" grpId="0" animBg="1"/>
      <p:bldP spid="30" grpId="0" animBg="1"/>
      <p:bldP spid="26" grpId="0" animBg="1"/>
    </p:bld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070C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070C0"/>
    </a:folHlink>
  </a:clrScheme>
</a:themeOverride>
</file>

<file path=docProps/app.xml><?xml version="1.0" encoding="utf-8"?>
<Properties xmlns="http://schemas.openxmlformats.org/officeDocument/2006/extended-properties" xmlns:vt="http://schemas.openxmlformats.org/officeDocument/2006/docPropsVTypes">
  <Template/>
  <TotalTime>16760</TotalTime>
  <Words>7923</Words>
  <Application>Microsoft Office PowerPoint</Application>
  <PresentationFormat>Widescreen</PresentationFormat>
  <Paragraphs>827</Paragraphs>
  <Slides>51</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51</vt:i4>
      </vt:variant>
    </vt:vector>
  </HeadingPairs>
  <TitlesOfParts>
    <vt:vector size="60" baseType="lpstr">
      <vt:lpstr>Arial</vt:lpstr>
      <vt:lpstr>Calibri</vt:lpstr>
      <vt:lpstr>Lub Dub Bold</vt:lpstr>
      <vt:lpstr>Lub Dub Condensed</vt:lpstr>
      <vt:lpstr>Lub Dub Heavy</vt:lpstr>
      <vt:lpstr>Lub Dub Light</vt:lpstr>
      <vt:lpstr>Lub Dub Medium</vt:lpstr>
      <vt:lpstr>Wingdings</vt:lpstr>
      <vt:lpstr>Office Theme</vt:lpstr>
      <vt:lpstr>Clinical Update</vt:lpstr>
      <vt:lpstr>Table 1.  Applying ACC/AHA Class of Recommendation and Level of Evidence to Clinical Strategies, Interventions, Treatments, or Diagnostic Testing in Patient Care  (Updated May 2019)*</vt:lpstr>
      <vt:lpstr>Improving Equity of Care in Revascularization</vt:lpstr>
      <vt:lpstr>Shared Decision-Making and Informed Consent</vt:lpstr>
      <vt:lpstr>Factors for Consideration by the Heart Team</vt:lpstr>
      <vt:lpstr>Assessing Risk for Patients Undergoing CABG</vt:lpstr>
      <vt:lpstr>Defining Lesion Severity</vt:lpstr>
      <vt:lpstr>Table 8. Patient Clinical Status Definitions to Guide Revascularization</vt:lpstr>
      <vt:lpstr>Revascularization of Infarct Artery in STEMI to Improve Survival/Clinical Outcomes</vt:lpstr>
      <vt:lpstr>Revascularization of Non–Infarct-Related Coronary Artery Lesions in STEMI </vt:lpstr>
      <vt:lpstr>Figure 5. Recommendations Timing of Invasive Strategy in NSTE-ACS </vt:lpstr>
      <vt:lpstr>Figure 6. Revascularization in Patients With SIHD</vt:lpstr>
      <vt:lpstr>Revascularization Based Approach to Improve Mortality Compared with Medical Therapy in SIHD</vt:lpstr>
      <vt:lpstr>Revascularization Based Approach to Improve Mortality Compared with Medical Therapy in SIHD</vt:lpstr>
      <vt:lpstr>Revascularization Approach to Reduce Cardiovascular Events in SIHD Compared with Medical Therapy</vt:lpstr>
      <vt:lpstr>PCI vs CABG in Patients with COMPLEX DISEASE</vt:lpstr>
      <vt:lpstr>PCI vs CABG in Patients with COMPLEX DISEASE</vt:lpstr>
      <vt:lpstr>PCI vs CABG in Patients with COMPLEX DISEASE</vt:lpstr>
      <vt:lpstr>Revascularization in Special Populations and Situations</vt:lpstr>
      <vt:lpstr>Revascularization in Special Populations and Situations</vt:lpstr>
      <vt:lpstr>Best Practices in Cath Lab for Patients with CKD Undergoing Angiography</vt:lpstr>
      <vt:lpstr>Revascularization in Special Populations and Situations</vt:lpstr>
      <vt:lpstr>General Procedural Issues for PCI:  Procedure Considerations</vt:lpstr>
      <vt:lpstr>General Procedural Issues for PCI:  Clinical Circumstances</vt:lpstr>
      <vt:lpstr>General Procedural Issues for PCI:  Clinical Circumstances</vt:lpstr>
      <vt:lpstr>General Procedural Issues for PCI:  Clinical Circumstances</vt:lpstr>
      <vt:lpstr>Aspirin and Oral P2Y12 Inhibitors in Patients Undergoing PCI</vt:lpstr>
      <vt:lpstr>Aspirin and Oral P2Y12 Inhibitors in Patients Undergoing PCI</vt:lpstr>
      <vt:lpstr>Anticoagulation in Patients Undergoing PCI</vt:lpstr>
      <vt:lpstr>Figure 7: Use of DAPT for Patients After PCI</vt:lpstr>
      <vt:lpstr>Antiplatelet Therapy in Patients with Atrial Fibrillation on Anticoagulation After PCI</vt:lpstr>
      <vt:lpstr>Antiplatelet Therapy in Patients After CABG</vt:lpstr>
      <vt:lpstr>Beta Blockers in Patients After Revascularization</vt:lpstr>
      <vt:lpstr>Focus on Perioperative Considerations in Patients Undergoing CABG and Outcomes</vt:lpstr>
      <vt:lpstr>Bypass Conduits in Patients Undergoing CABG</vt:lpstr>
      <vt:lpstr>Patients Undergoing Other Cardiac Surgery and Operative Approach</vt:lpstr>
      <vt:lpstr>Use of Epiaortic Ultrasound in Patients Undergoing CABG</vt:lpstr>
      <vt:lpstr>Decrease Post-operative Deep Sternal Wound Infections</vt:lpstr>
      <vt:lpstr>Perioperative Pharmacotherapy</vt:lpstr>
      <vt:lpstr>Psychosocial Factors and Lifestyle Changes after Revascularization</vt:lpstr>
      <vt:lpstr>Traditional and Non-Traditional Risk Factors for CVD</vt:lpstr>
      <vt:lpstr>Revascularization Outcomes</vt:lpstr>
      <vt:lpstr>Unanswered Questions and Future Directions Special Clinical Situations: Left Ventricular Dysfunction</vt:lpstr>
      <vt:lpstr>Special Clinical Situations: Nonatherosclerotic Lesions</vt:lpstr>
      <vt:lpstr>Unanswered Questions and Future Directions Special Clinical Situations: Considerations in Bypass Grafting</vt:lpstr>
      <vt:lpstr>Unanswered Questions and Future Directions Special Clinical Situations: Completeness of Revascularization</vt:lpstr>
      <vt:lpstr>Special Clinical Situations:  Elective Revascularization prior to other Procedures</vt:lpstr>
      <vt:lpstr>Acknowledgments</vt:lpstr>
      <vt:lpstr>Appendix</vt:lpstr>
      <vt:lpstr>Table 13. Best Practices for the Use of Bypass Conduits in CABG</vt:lpstr>
      <vt:lpstr>Table 14. Best Practices to Reduce Sternal Wound Infection in Patients Undergoing CABG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AHA Clinical Update - 2021 Guideline for Coronary Artery Revascularization</dc:title>
  <dc:creator>AmericanHeartAssociation@heart.org</dc:creator>
  <cp:lastModifiedBy>Stacy Ragsdale</cp:lastModifiedBy>
  <cp:revision>262</cp:revision>
  <dcterms:created xsi:type="dcterms:W3CDTF">2020-10-16T16:01:21Z</dcterms:created>
  <dcterms:modified xsi:type="dcterms:W3CDTF">2021-12-09T15:58:41Z</dcterms:modified>
</cp:coreProperties>
</file>